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70" r:id="rId2"/>
    <p:sldId id="261" r:id="rId3"/>
    <p:sldId id="262" r:id="rId4"/>
    <p:sldId id="263" r:id="rId5"/>
    <p:sldId id="268" r:id="rId6"/>
    <p:sldId id="267" r:id="rId7"/>
    <p:sldId id="264" r:id="rId8"/>
    <p:sldId id="265" r:id="rId9"/>
    <p:sldId id="266" r:id="rId10"/>
    <p:sldId id="269" r:id="rId11"/>
    <p:sldId id="359" r:id="rId12"/>
    <p:sldId id="370" r:id="rId13"/>
    <p:sldId id="364" r:id="rId14"/>
    <p:sldId id="360" r:id="rId15"/>
    <p:sldId id="353" r:id="rId16"/>
    <p:sldId id="361" r:id="rId17"/>
    <p:sldId id="371" r:id="rId18"/>
    <p:sldId id="368" r:id="rId19"/>
    <p:sldId id="366" r:id="rId20"/>
    <p:sldId id="367" r:id="rId21"/>
    <p:sldId id="369" r:id="rId22"/>
    <p:sldId id="372" r:id="rId23"/>
    <p:sldId id="365" r:id="rId24"/>
    <p:sldId id="373" r:id="rId25"/>
    <p:sldId id="422" r:id="rId26"/>
    <p:sldId id="374" r:id="rId27"/>
    <p:sldId id="375" r:id="rId28"/>
    <p:sldId id="376" r:id="rId29"/>
    <p:sldId id="363" r:id="rId30"/>
    <p:sldId id="377" r:id="rId31"/>
    <p:sldId id="378" r:id="rId32"/>
    <p:sldId id="379" r:id="rId33"/>
    <p:sldId id="380" r:id="rId34"/>
    <p:sldId id="382" r:id="rId35"/>
    <p:sldId id="383" r:id="rId36"/>
    <p:sldId id="385" r:id="rId37"/>
    <p:sldId id="386" r:id="rId38"/>
    <p:sldId id="387" r:id="rId39"/>
    <p:sldId id="388" r:id="rId40"/>
    <p:sldId id="389" r:id="rId41"/>
    <p:sldId id="390" r:id="rId42"/>
    <p:sldId id="391" r:id="rId43"/>
    <p:sldId id="392" r:id="rId44"/>
    <p:sldId id="393" r:id="rId45"/>
    <p:sldId id="394" r:id="rId46"/>
    <p:sldId id="395" r:id="rId47"/>
    <p:sldId id="396" r:id="rId48"/>
    <p:sldId id="397" r:id="rId49"/>
    <p:sldId id="398" r:id="rId50"/>
    <p:sldId id="399" r:id="rId51"/>
    <p:sldId id="401" r:id="rId52"/>
    <p:sldId id="404" r:id="rId53"/>
    <p:sldId id="419" r:id="rId54"/>
    <p:sldId id="421" r:id="rId55"/>
    <p:sldId id="403" r:id="rId56"/>
    <p:sldId id="405" r:id="rId57"/>
    <p:sldId id="407" r:id="rId58"/>
    <p:sldId id="406" r:id="rId59"/>
    <p:sldId id="408" r:id="rId60"/>
    <p:sldId id="409" r:id="rId61"/>
    <p:sldId id="410" r:id="rId62"/>
    <p:sldId id="412" r:id="rId63"/>
    <p:sldId id="413" r:id="rId64"/>
    <p:sldId id="414" r:id="rId65"/>
    <p:sldId id="415" r:id="rId66"/>
    <p:sldId id="416" r:id="rId67"/>
    <p:sldId id="417" r:id="rId68"/>
    <p:sldId id="418" r:id="rId69"/>
    <p:sldId id="424" r:id="rId70"/>
    <p:sldId id="256" r:id="rId71"/>
  </p:sldIdLst>
  <p:sldSz cx="12192000" cy="6858000"/>
  <p:notesSz cx="6858000" cy="9144000"/>
  <p:defaultTextStyle>
    <a:defPPr rtl="0">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73439"/>
    <a:srgbClr val="E9E1D6"/>
    <a:srgbClr val="454545"/>
    <a:srgbClr val="B22837"/>
    <a:srgbClr val="CCC7BC"/>
    <a:srgbClr val="A5272B"/>
    <a:srgbClr val="A02B34"/>
    <a:srgbClr val="932327"/>
    <a:srgbClr val="A22428"/>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86" autoAdjust="0"/>
    <p:restoredTop sz="94660"/>
  </p:normalViewPr>
  <p:slideViewPr>
    <p:cSldViewPr snapToGrid="0">
      <p:cViewPr>
        <p:scale>
          <a:sx n="90" d="100"/>
          <a:sy n="90" d="100"/>
        </p:scale>
        <p:origin x="84" y="4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slide" Target="slides/slide70.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jpeg"/><Relationship Id="rId4" Type="http://schemas.openxmlformats.org/officeDocument/2006/relationships/image" Target="../media/image6.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iapositiva de título">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25C416-A3A2-4CF9-9532-2C0BFB51CFDF}"/>
              </a:ext>
            </a:extLst>
          </p:cNvPr>
          <p:cNvSpPr>
            <a:spLocks noGrp="1"/>
          </p:cNvSpPr>
          <p:nvPr>
            <p:ph type="ctrTitle"/>
          </p:nvPr>
        </p:nvSpPr>
        <p:spPr>
          <a:xfrm>
            <a:off x="7165482" y="2906184"/>
            <a:ext cx="4153006" cy="2387600"/>
          </a:xfrm>
        </p:spPr>
        <p:txBody>
          <a:bodyPr rtlCol="0" anchor="b">
            <a:normAutofit/>
          </a:bodyPr>
          <a:lstStyle>
            <a:lvl1pPr algn="l">
              <a:defRPr sz="3500">
                <a:solidFill>
                  <a:srgbClr val="A73439"/>
                </a:solidFill>
                <a:latin typeface="Open Sans" panose="020B0606030504020204" pitchFamily="34" charset="0"/>
                <a:ea typeface="Open Sans" panose="020B0606030504020204" pitchFamily="34" charset="0"/>
                <a:cs typeface="Open Sans" panose="020B0606030504020204" pitchFamily="34" charset="0"/>
              </a:defRPr>
            </a:lvl1pPr>
          </a:lstStyle>
          <a:p>
            <a:pPr rtl="0"/>
            <a:r>
              <a:rPr lang="es-ES" noProof="0"/>
              <a:t>Haga clic para modificar el estilo de título del patrón</a:t>
            </a:r>
            <a:endParaRPr lang="es-ES" noProof="0" dirty="0"/>
          </a:p>
        </p:txBody>
      </p:sp>
      <p:sp>
        <p:nvSpPr>
          <p:cNvPr id="9" name="Subtítulo 2">
            <a:extLst>
              <a:ext uri="{FF2B5EF4-FFF2-40B4-BE49-F238E27FC236}">
                <a16:creationId xmlns:a16="http://schemas.microsoft.com/office/drawing/2014/main" id="{8FD8B2AA-F7CC-4211-87D1-ABF49E99949D}"/>
              </a:ext>
            </a:extLst>
          </p:cNvPr>
          <p:cNvSpPr>
            <a:spLocks noGrp="1"/>
          </p:cNvSpPr>
          <p:nvPr>
            <p:ph type="subTitle" idx="1" hasCustomPrompt="1"/>
          </p:nvPr>
        </p:nvSpPr>
        <p:spPr>
          <a:xfrm>
            <a:off x="7165482" y="5475116"/>
            <a:ext cx="4153006" cy="572798"/>
          </a:xfrm>
        </p:spPr>
        <p:txBody>
          <a:bodyPr rtlCol="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ES" noProof="0" dirty="0"/>
              <a:t>Haga clic para editar el estilo de subtítulo del patrón</a:t>
            </a:r>
          </a:p>
        </p:txBody>
      </p:sp>
    </p:spTree>
    <p:extLst>
      <p:ext uri="{BB962C8B-B14F-4D97-AF65-F5344CB8AC3E}">
        <p14:creationId xmlns:p14="http://schemas.microsoft.com/office/powerpoint/2010/main" val="37830902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Concepto de empresa">
    <p:spTree>
      <p:nvGrpSpPr>
        <p:cNvPr id="1" name=""/>
        <p:cNvGrpSpPr/>
        <p:nvPr/>
      </p:nvGrpSpPr>
      <p:grpSpPr>
        <a:xfrm>
          <a:off x="0" y="0"/>
          <a:ext cx="0" cy="0"/>
          <a:chOff x="0" y="0"/>
          <a:chExt cx="0" cy="0"/>
        </a:xfrm>
      </p:grpSpPr>
      <p:pic>
        <p:nvPicPr>
          <p:cNvPr id="3" name="Imagen 2" descr="Patrón de fondo&#10;&#10;Descripción generada automáticamente con confianza media">
            <a:extLst>
              <a:ext uri="{FF2B5EF4-FFF2-40B4-BE49-F238E27FC236}">
                <a16:creationId xmlns:a16="http://schemas.microsoft.com/office/drawing/2014/main" id="{F682D7E6-0681-4097-9378-79AE56B0EA1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96000" y="-3049"/>
            <a:ext cx="6096000" cy="6864097"/>
          </a:xfrm>
          <a:prstGeom prst="rect">
            <a:avLst/>
          </a:prstGeom>
        </p:spPr>
      </p:pic>
      <p:sp>
        <p:nvSpPr>
          <p:cNvPr id="4" name="Rectángulo 3">
            <a:extLst>
              <a:ext uri="{FF2B5EF4-FFF2-40B4-BE49-F238E27FC236}">
                <a16:creationId xmlns:a16="http://schemas.microsoft.com/office/drawing/2014/main" id="{39FE911E-7EA4-46CA-8F20-DBAFB4415754}"/>
              </a:ext>
            </a:extLst>
          </p:cNvPr>
          <p:cNvSpPr/>
          <p:nvPr/>
        </p:nvSpPr>
        <p:spPr>
          <a:xfrm>
            <a:off x="5311776" y="1493945"/>
            <a:ext cx="5419724" cy="3370155"/>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21" name="Picture 14">
            <a:extLst>
              <a:ext uri="{FF2B5EF4-FFF2-40B4-BE49-F238E27FC236}">
                <a16:creationId xmlns:a16="http://schemas.microsoft.com/office/drawing/2014/main" id="{AAE2492B-C1A2-4AFA-8E06-1695BEBA2ED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44797" y="1358597"/>
            <a:ext cx="6946618" cy="3941958"/>
          </a:xfrm>
          <a:prstGeom prst="rect">
            <a:avLst/>
          </a:prstGeom>
        </p:spPr>
      </p:pic>
      <p:sp>
        <p:nvSpPr>
          <p:cNvPr id="17" name="Título 1">
            <a:extLst>
              <a:ext uri="{FF2B5EF4-FFF2-40B4-BE49-F238E27FC236}">
                <a16:creationId xmlns:a16="http://schemas.microsoft.com/office/drawing/2014/main" id="{60BB505C-791A-4C1C-83B6-3291D3A5669B}"/>
              </a:ext>
            </a:extLst>
          </p:cNvPr>
          <p:cNvSpPr>
            <a:spLocks noGrp="1"/>
          </p:cNvSpPr>
          <p:nvPr>
            <p:ph type="title"/>
          </p:nvPr>
        </p:nvSpPr>
        <p:spPr>
          <a:xfrm>
            <a:off x="1042945" y="1847004"/>
            <a:ext cx="5700753" cy="975657"/>
          </a:xfrm>
        </p:spPr>
        <p:txBody>
          <a:bodyPr rtlCol="0">
            <a:noAutofit/>
          </a:bodyPr>
          <a:lstStyle>
            <a:lvl1pPr>
              <a:defRPr sz="5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rtl="0"/>
            <a:r>
              <a:rPr lang="es-ES" noProof="0"/>
              <a:t>Haga clic para modificar el estilo de título del patrón</a:t>
            </a:r>
            <a:endParaRPr lang="es-ES" noProof="0" dirty="0"/>
          </a:p>
        </p:txBody>
      </p:sp>
      <p:sp>
        <p:nvSpPr>
          <p:cNvPr id="18" name="Marcador de contenido 2">
            <a:extLst>
              <a:ext uri="{FF2B5EF4-FFF2-40B4-BE49-F238E27FC236}">
                <a16:creationId xmlns:a16="http://schemas.microsoft.com/office/drawing/2014/main" id="{20A685B5-D393-4ED6-8612-1482AFA9DD00}"/>
              </a:ext>
            </a:extLst>
          </p:cNvPr>
          <p:cNvSpPr>
            <a:spLocks noGrp="1"/>
          </p:cNvSpPr>
          <p:nvPr>
            <p:ph idx="1" hasCustomPrompt="1"/>
          </p:nvPr>
        </p:nvSpPr>
        <p:spPr>
          <a:xfrm>
            <a:off x="1092452" y="2938150"/>
            <a:ext cx="4355849" cy="2463801"/>
          </a:xfrm>
        </p:spPr>
        <p:txBody>
          <a:bodyPr rtlCol="0">
            <a:normAutofit/>
          </a:bodyPr>
          <a:lstStyle>
            <a:lvl1pPr marL="0" indent="0">
              <a:lnSpc>
                <a:spcPts val="2200"/>
              </a:lnSpc>
              <a:buNone/>
              <a:defRPr sz="1400">
                <a:solidFill>
                  <a:srgbClr val="777777"/>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es-ES" noProof="0" dirty="0"/>
              <a:t>Haga clic para editar el texto</a:t>
            </a:r>
          </a:p>
        </p:txBody>
      </p:sp>
      <p:sp>
        <p:nvSpPr>
          <p:cNvPr id="11" name="Marcador de número de diapositiva 4">
            <a:extLst>
              <a:ext uri="{FF2B5EF4-FFF2-40B4-BE49-F238E27FC236}">
                <a16:creationId xmlns:a16="http://schemas.microsoft.com/office/drawing/2014/main" id="{469B49D7-313D-48DB-A6A4-2BBF0C5BA8A1}"/>
              </a:ext>
            </a:extLst>
          </p:cNvPr>
          <p:cNvSpPr>
            <a:spLocks noGrp="1"/>
          </p:cNvSpPr>
          <p:nvPr>
            <p:ph type="sldNum" sz="quarter" idx="12"/>
          </p:nvPr>
        </p:nvSpPr>
        <p:spPr>
          <a:xfrm>
            <a:off x="11588528" y="6381750"/>
            <a:ext cx="415407" cy="365125"/>
          </a:xfrm>
        </p:spPr>
        <p:txBody>
          <a:bodyPr rtlCol="0"/>
          <a:lstStyle>
            <a:lvl1pPr algn="ctr">
              <a:defRPr>
                <a:solidFill>
                  <a:schemeClr val="bg2"/>
                </a:solidFill>
              </a:defRPr>
            </a:lvl1pPr>
          </a:lstStyle>
          <a:p>
            <a:fld id="{3DB63B67-B6A5-4176-AD72-EF4B79DCEA46}" type="slidenum">
              <a:rPr lang="es-PE" smtClean="0"/>
              <a:t>‹Nº›</a:t>
            </a:fld>
            <a:endParaRPr lang="es-PE"/>
          </a:p>
        </p:txBody>
      </p:sp>
      <p:sp>
        <p:nvSpPr>
          <p:cNvPr id="12" name="Marcador de pie de página 3">
            <a:extLst>
              <a:ext uri="{FF2B5EF4-FFF2-40B4-BE49-F238E27FC236}">
                <a16:creationId xmlns:a16="http://schemas.microsoft.com/office/drawing/2014/main" id="{0A10531B-7B57-49E4-90AC-1D7C7BEDFC4C}"/>
              </a:ext>
            </a:extLst>
          </p:cNvPr>
          <p:cNvSpPr txBox="1">
            <a:spLocks/>
          </p:cNvSpPr>
          <p:nvPr/>
        </p:nvSpPr>
        <p:spPr>
          <a:xfrm rot="16200000">
            <a:off x="11012058" y="5077134"/>
            <a:ext cx="1644030" cy="365125"/>
          </a:xfrm>
          <a:prstGeom prst="rect">
            <a:avLst/>
          </a:prstGeom>
        </p:spPr>
        <p:txBody>
          <a:bodyPr rtlCol="0"/>
          <a:lstStyle>
            <a:defPPr rtl="0">
              <a:defRPr lang="es-ES"/>
            </a:defPPr>
            <a:lvl1pPr marL="0" algn="l" defTabSz="914400" rtl="0" eaLnBrk="1" latinLnBrk="0" hangingPunct="1">
              <a:defRPr sz="1200" kern="1200">
                <a:solidFill>
                  <a:srgbClr val="77777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www.</a:t>
            </a:r>
            <a:r>
              <a:rPr lang="es-ES"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acfarma</a:t>
            </a:r>
            <a:r>
              <a:rPr lang="es-E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.com</a:t>
            </a:r>
          </a:p>
        </p:txBody>
      </p:sp>
      <p:cxnSp>
        <p:nvCxnSpPr>
          <p:cNvPr id="19" name="Conector recto 18">
            <a:extLst>
              <a:ext uri="{FF2B5EF4-FFF2-40B4-BE49-F238E27FC236}">
                <a16:creationId xmlns:a16="http://schemas.microsoft.com/office/drawing/2014/main" id="{DEF4C41C-3C38-4228-BCAE-9F5FDEAB081F}"/>
              </a:ext>
            </a:extLst>
          </p:cNvPr>
          <p:cNvCxnSpPr/>
          <p:nvPr/>
        </p:nvCxnSpPr>
        <p:spPr>
          <a:xfrm>
            <a:off x="11575828" y="6248400"/>
            <a:ext cx="453508"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0" name="Marcador de contenido 2">
            <a:extLst>
              <a:ext uri="{FF2B5EF4-FFF2-40B4-BE49-F238E27FC236}">
                <a16:creationId xmlns:a16="http://schemas.microsoft.com/office/drawing/2014/main" id="{CF32468E-C069-452D-8221-EDCA1652F3B3}"/>
              </a:ext>
            </a:extLst>
          </p:cNvPr>
          <p:cNvSpPr>
            <a:spLocks noGrp="1"/>
          </p:cNvSpPr>
          <p:nvPr>
            <p:ph idx="13" hasCustomPrompt="1"/>
          </p:nvPr>
        </p:nvSpPr>
        <p:spPr>
          <a:xfrm>
            <a:off x="5362576" y="1557445"/>
            <a:ext cx="5314949" cy="3266968"/>
          </a:xfrm>
          <a:solidFill>
            <a:schemeClr val="bg2"/>
          </a:solidFill>
        </p:spPr>
        <p:txBody>
          <a:bodyPr rtlCol="0">
            <a:normAutofit/>
          </a:bodyPr>
          <a:lstStyle>
            <a:lvl1pPr marL="0" indent="0">
              <a:lnSpc>
                <a:spcPts val="2200"/>
              </a:lnSpc>
              <a:buNone/>
              <a:defRPr sz="1400">
                <a:solidFill>
                  <a:srgbClr val="777777"/>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es-ES" noProof="0" dirty="0"/>
              <a:t>Haga clic para editar el texto</a:t>
            </a:r>
          </a:p>
        </p:txBody>
      </p:sp>
    </p:spTree>
    <p:extLst>
      <p:ext uri="{BB962C8B-B14F-4D97-AF65-F5344CB8AC3E}">
        <p14:creationId xmlns:p14="http://schemas.microsoft.com/office/powerpoint/2010/main" val="2767296168"/>
      </p:ext>
    </p:extLst>
  </p:cSld>
  <p:clrMapOvr>
    <a:masterClrMapping/>
  </p:clrMapOvr>
  <p:extLst>
    <p:ext uri="{DCECCB84-F9BA-43D5-87BE-67443E8EF086}">
      <p15:sldGuideLst xmlns:p15="http://schemas.microsoft.com/office/powerpoint/2012/main">
        <p15:guide id="1" pos="422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Gracias">
    <p:spTree>
      <p:nvGrpSpPr>
        <p:cNvPr id="1" name=""/>
        <p:cNvGrpSpPr/>
        <p:nvPr/>
      </p:nvGrpSpPr>
      <p:grpSpPr>
        <a:xfrm>
          <a:off x="0" y="0"/>
          <a:ext cx="0" cy="0"/>
          <a:chOff x="0" y="0"/>
          <a:chExt cx="0" cy="0"/>
        </a:xfrm>
      </p:grpSpPr>
      <p:pic>
        <p:nvPicPr>
          <p:cNvPr id="12" name="Imagen 11" descr="Interfaz de usuario gráfica&#10;&#10;Descripción generada automáticamente">
            <a:extLst>
              <a:ext uri="{FF2B5EF4-FFF2-40B4-BE49-F238E27FC236}">
                <a16:creationId xmlns:a16="http://schemas.microsoft.com/office/drawing/2014/main" id="{AD326D32-6C22-41FD-BB35-E2DD0C554B9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049"/>
            <a:ext cx="12192000" cy="6864097"/>
          </a:xfrm>
          <a:prstGeom prst="rect">
            <a:avLst/>
          </a:prstGeom>
        </p:spPr>
      </p:pic>
      <p:sp>
        <p:nvSpPr>
          <p:cNvPr id="3" name="Marcador de contenido 2">
            <a:extLst>
              <a:ext uri="{FF2B5EF4-FFF2-40B4-BE49-F238E27FC236}">
                <a16:creationId xmlns:a16="http://schemas.microsoft.com/office/drawing/2014/main" id="{BF8F5A6A-E29E-401A-801A-8FD9CAABA7A5}"/>
              </a:ext>
            </a:extLst>
          </p:cNvPr>
          <p:cNvSpPr>
            <a:spLocks noGrp="1"/>
          </p:cNvSpPr>
          <p:nvPr>
            <p:ph idx="1" hasCustomPrompt="1"/>
          </p:nvPr>
        </p:nvSpPr>
        <p:spPr>
          <a:xfrm>
            <a:off x="838200" y="3704590"/>
            <a:ext cx="2743200" cy="2651760"/>
          </a:xfrm>
        </p:spPr>
        <p:txBody>
          <a:bodyPr rtlCol="0">
            <a:normAutofit/>
          </a:bodyPr>
          <a:lstStyle>
            <a:lvl1pPr marL="0" indent="0" algn="l">
              <a:buNone/>
              <a:defRPr sz="1200">
                <a:solidFill>
                  <a:schemeClr val="bg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rtl="0"/>
            <a:r>
              <a:rPr lang="es-ES" noProof="0" dirty="0"/>
              <a:t>Haga clic para editar el texto</a:t>
            </a:r>
          </a:p>
        </p:txBody>
      </p:sp>
      <p:sp>
        <p:nvSpPr>
          <p:cNvPr id="6" name="Marcador de número de diapositiva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rtlCol="0"/>
          <a:lstStyle>
            <a:lvl1pPr>
              <a:defRPr>
                <a:solidFill>
                  <a:schemeClr val="bg1"/>
                </a:solidFill>
              </a:defRPr>
            </a:lvl1pPr>
          </a:lstStyle>
          <a:p>
            <a:fld id="{3DB63B67-B6A5-4176-AD72-EF4B79DCEA46}" type="slidenum">
              <a:rPr lang="es-PE" smtClean="0"/>
              <a:t>‹Nº›</a:t>
            </a:fld>
            <a:endParaRPr lang="es-PE"/>
          </a:p>
        </p:txBody>
      </p:sp>
    </p:spTree>
    <p:extLst>
      <p:ext uri="{BB962C8B-B14F-4D97-AF65-F5344CB8AC3E}">
        <p14:creationId xmlns:p14="http://schemas.microsoft.com/office/powerpoint/2010/main" val="42109022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3_Comparación">
    <p:bg>
      <p:bgPr>
        <a:solidFill>
          <a:schemeClr val="bg1"/>
        </a:solidFill>
        <a:effectLst/>
      </p:bgPr>
    </p:bg>
    <p:spTree>
      <p:nvGrpSpPr>
        <p:cNvPr id="1" name=""/>
        <p:cNvGrpSpPr/>
        <p:nvPr/>
      </p:nvGrpSpPr>
      <p:grpSpPr>
        <a:xfrm>
          <a:off x="0" y="0"/>
          <a:ext cx="0" cy="0"/>
          <a:chOff x="0" y="0"/>
          <a:chExt cx="0" cy="0"/>
        </a:xfrm>
      </p:grpSpPr>
      <p:sp>
        <p:nvSpPr>
          <p:cNvPr id="4" name="Marcador de contenido 2">
            <a:extLst>
              <a:ext uri="{FF2B5EF4-FFF2-40B4-BE49-F238E27FC236}">
                <a16:creationId xmlns:a16="http://schemas.microsoft.com/office/drawing/2014/main" id="{077B1B20-C94B-40E3-92DF-9958786AE36C}"/>
              </a:ext>
            </a:extLst>
          </p:cNvPr>
          <p:cNvSpPr>
            <a:spLocks noGrp="1"/>
          </p:cNvSpPr>
          <p:nvPr>
            <p:ph idx="12"/>
          </p:nvPr>
        </p:nvSpPr>
        <p:spPr>
          <a:xfrm>
            <a:off x="5905500" y="1294328"/>
            <a:ext cx="5233774" cy="1410772"/>
          </a:xfrm>
          <a:prstGeom prst="rect">
            <a:avLst/>
          </a:prstGeom>
        </p:spPr>
        <p:txBody>
          <a:bodyPr numCol="1" spcCol="720000"/>
          <a:lstStyle>
            <a:lvl1pPr marL="0" marR="0" indent="0" algn="l" defTabSz="914400" rtl="0" eaLnBrk="1" fontAlgn="auto" latinLnBrk="0" hangingPunct="1">
              <a:lnSpc>
                <a:spcPct val="100000"/>
              </a:lnSpc>
              <a:spcBef>
                <a:spcPts val="1000"/>
              </a:spcBef>
              <a:spcAft>
                <a:spcPts val="1200"/>
              </a:spcAft>
              <a:buClr>
                <a:schemeClr val="tx1"/>
              </a:buClr>
              <a:buSzTx/>
              <a:buFontTx/>
              <a:buNone/>
              <a:tabLst/>
              <a:defRPr sz="1100">
                <a:solidFill>
                  <a:schemeClr val="bg1">
                    <a:lumMod val="50000"/>
                  </a:schemeClr>
                </a:solidFill>
                <a:latin typeface="+mn-lt"/>
              </a:defRPr>
            </a:lvl1pPr>
            <a:lvl2pPr marL="457200" indent="0">
              <a:lnSpc>
                <a:spcPct val="100000"/>
              </a:lnSpc>
              <a:spcAft>
                <a:spcPts val="1200"/>
              </a:spcAft>
              <a:buClr>
                <a:schemeClr val="tx1"/>
              </a:buClr>
              <a:buFontTx/>
              <a:buNone/>
              <a:defRPr sz="1400">
                <a:solidFill>
                  <a:schemeClr val="bg1"/>
                </a:solidFill>
                <a:latin typeface="Sinkin Sans 400 Regular" pitchFamily="50" charset="0"/>
              </a:defRPr>
            </a:lvl2pPr>
            <a:lvl3pPr marL="914400" indent="0">
              <a:lnSpc>
                <a:spcPct val="100000"/>
              </a:lnSpc>
              <a:spcAft>
                <a:spcPts val="1200"/>
              </a:spcAft>
              <a:buClr>
                <a:schemeClr val="tx1"/>
              </a:buClr>
              <a:buFontTx/>
              <a:buNone/>
              <a:defRPr sz="1200">
                <a:solidFill>
                  <a:schemeClr val="bg1"/>
                </a:solidFill>
                <a:latin typeface="Sinkin Sans 400 Regular" pitchFamily="50" charset="0"/>
              </a:defRPr>
            </a:lvl3pPr>
            <a:lvl4pPr marL="1371600" indent="0">
              <a:lnSpc>
                <a:spcPct val="100000"/>
              </a:lnSpc>
              <a:spcAft>
                <a:spcPts val="1200"/>
              </a:spcAft>
              <a:buClr>
                <a:schemeClr val="tx1"/>
              </a:buClr>
              <a:buFontTx/>
              <a:buNone/>
              <a:defRPr sz="1100">
                <a:solidFill>
                  <a:schemeClr val="bg1"/>
                </a:solidFill>
                <a:latin typeface="Sinkin Sans 400 Regular" pitchFamily="50" charset="0"/>
              </a:defRPr>
            </a:lvl4pPr>
            <a:lvl5pPr marL="1828800" indent="0">
              <a:lnSpc>
                <a:spcPct val="100000"/>
              </a:lnSpc>
              <a:spcAft>
                <a:spcPts val="1200"/>
              </a:spcAft>
              <a:buClr>
                <a:schemeClr val="tx1"/>
              </a:buClr>
              <a:buFontTx/>
              <a:buNone/>
              <a:defRPr sz="1100">
                <a:solidFill>
                  <a:schemeClr val="bg1"/>
                </a:solidFill>
                <a:latin typeface="Sinkin Sans 400 Regular" pitchFamily="50" charset="0"/>
              </a:defRPr>
            </a:lvl5pPr>
          </a:lstStyle>
          <a:p>
            <a:pPr marL="0" marR="0" lvl="0" indent="0" algn="l" defTabSz="914400" rtl="0" eaLnBrk="1" fontAlgn="auto" latinLnBrk="0" hangingPunct="1">
              <a:lnSpc>
                <a:spcPct val="100000"/>
              </a:lnSpc>
              <a:spcBef>
                <a:spcPts val="1000"/>
              </a:spcBef>
              <a:spcAft>
                <a:spcPts val="1200"/>
              </a:spcAft>
              <a:buClr>
                <a:schemeClr val="tx1"/>
              </a:buClr>
              <a:buSzTx/>
              <a:buFontTx/>
              <a:buNone/>
              <a:tabLst/>
              <a:defRPr/>
            </a:pPr>
            <a:r>
              <a:rPr lang="es-ES"/>
              <a:t>Haga clic para modificar los estilos de texto del patrón</a:t>
            </a:r>
          </a:p>
        </p:txBody>
      </p:sp>
      <p:sp>
        <p:nvSpPr>
          <p:cNvPr id="6" name="Marcador de texto 2">
            <a:extLst>
              <a:ext uri="{FF2B5EF4-FFF2-40B4-BE49-F238E27FC236}">
                <a16:creationId xmlns:a16="http://schemas.microsoft.com/office/drawing/2014/main" id="{37E3CB62-0BF2-481F-8156-17135E57E80D}"/>
              </a:ext>
            </a:extLst>
          </p:cNvPr>
          <p:cNvSpPr>
            <a:spLocks noGrp="1"/>
          </p:cNvSpPr>
          <p:nvPr>
            <p:ph type="body" idx="11" hasCustomPrompt="1"/>
          </p:nvPr>
        </p:nvSpPr>
        <p:spPr>
          <a:xfrm rot="16200000">
            <a:off x="-987626" y="4934863"/>
            <a:ext cx="2931846" cy="283536"/>
          </a:xfrm>
          <a:prstGeom prst="rect">
            <a:avLst/>
          </a:prstGeom>
        </p:spPr>
        <p:txBody>
          <a:bodyPr anchor="b"/>
          <a:lstStyle>
            <a:lvl1pPr marL="0" indent="0" algn="l">
              <a:lnSpc>
                <a:spcPct val="100000"/>
              </a:lnSpc>
              <a:buNone/>
              <a:defRPr sz="900" b="0" spc="600">
                <a:solidFill>
                  <a:schemeClr val="bg1">
                    <a:lumMod val="85000"/>
                  </a:schemeClr>
                </a:solidFill>
                <a:latin typeface="Sinkin Sans 300 Light"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www.acfarma.com</a:t>
            </a:r>
          </a:p>
        </p:txBody>
      </p:sp>
      <p:grpSp>
        <p:nvGrpSpPr>
          <p:cNvPr id="7" name="Grupo 6">
            <a:extLst>
              <a:ext uri="{FF2B5EF4-FFF2-40B4-BE49-F238E27FC236}">
                <a16:creationId xmlns:a16="http://schemas.microsoft.com/office/drawing/2014/main" id="{EF7AD69A-C698-48B7-AA78-AC2ED564035C}"/>
              </a:ext>
            </a:extLst>
          </p:cNvPr>
          <p:cNvGrpSpPr/>
          <p:nvPr/>
        </p:nvGrpSpPr>
        <p:grpSpPr>
          <a:xfrm>
            <a:off x="10086548" y="6248400"/>
            <a:ext cx="1052726" cy="609600"/>
            <a:chOff x="10834474" y="6248400"/>
            <a:chExt cx="1052726" cy="609600"/>
          </a:xfrm>
        </p:grpSpPr>
        <p:sp>
          <p:nvSpPr>
            <p:cNvPr id="8" name="Rectángulo 7">
              <a:extLst>
                <a:ext uri="{FF2B5EF4-FFF2-40B4-BE49-F238E27FC236}">
                  <a16:creationId xmlns:a16="http://schemas.microsoft.com/office/drawing/2014/main" id="{416446F6-8AE0-4EA4-A227-80C5446BE11C}"/>
                </a:ext>
              </a:extLst>
            </p:cNvPr>
            <p:cNvSpPr/>
            <p:nvPr/>
          </p:nvSpPr>
          <p:spPr>
            <a:xfrm>
              <a:off x="10834474" y="6248400"/>
              <a:ext cx="1052726" cy="609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9" name="Graphic 45" descr="Caret Left with solid fill">
              <a:extLst>
                <a:ext uri="{FF2B5EF4-FFF2-40B4-BE49-F238E27FC236}">
                  <a16:creationId xmlns:a16="http://schemas.microsoft.com/office/drawing/2014/main" id="{A9EC083D-BA1E-4CFE-A6FA-F735358B15D8}"/>
                </a:ext>
              </a:extLst>
            </p:cNvPr>
            <p:cNvSpPr/>
            <p:nvPr/>
          </p:nvSpPr>
          <p:spPr>
            <a:xfrm rot="10800000" flipH="1">
              <a:off x="11303334" y="6472054"/>
              <a:ext cx="105569" cy="183584"/>
            </a:xfrm>
            <a:custGeom>
              <a:avLst/>
              <a:gdLst>
                <a:gd name="connsiteX0" fmla="*/ 269081 w 309505"/>
                <a:gd name="connsiteY0" fmla="*/ 538229 h 538229"/>
                <a:gd name="connsiteX1" fmla="*/ 0 w 309505"/>
                <a:gd name="connsiteY1" fmla="*/ 269091 h 538229"/>
                <a:gd name="connsiteX2" fmla="*/ 269081 w 309505"/>
                <a:gd name="connsiteY2" fmla="*/ 0 h 538229"/>
                <a:gd name="connsiteX3" fmla="*/ 309496 w 309505"/>
                <a:gd name="connsiteY3" fmla="*/ 40405 h 538229"/>
                <a:gd name="connsiteX4" fmla="*/ 80810 w 309505"/>
                <a:gd name="connsiteY4" fmla="*/ 269091 h 538229"/>
                <a:gd name="connsiteX5" fmla="*/ 309505 w 309505"/>
                <a:gd name="connsiteY5" fmla="*/ 497824 h 538229"/>
                <a:gd name="connsiteX6" fmla="*/ 269081 w 309505"/>
                <a:gd name="connsiteY6" fmla="*/ 538229 h 53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505" h="538229">
                  <a:moveTo>
                    <a:pt x="269081" y="538229"/>
                  </a:moveTo>
                  <a:lnTo>
                    <a:pt x="0" y="269091"/>
                  </a:lnTo>
                  <a:lnTo>
                    <a:pt x="269081" y="0"/>
                  </a:lnTo>
                  <a:lnTo>
                    <a:pt x="309496" y="40405"/>
                  </a:lnTo>
                  <a:lnTo>
                    <a:pt x="80810" y="269091"/>
                  </a:lnTo>
                  <a:lnTo>
                    <a:pt x="309505" y="497824"/>
                  </a:lnTo>
                  <a:lnTo>
                    <a:pt x="269081" y="538229"/>
                  </a:lnTo>
                  <a:close/>
                </a:path>
              </a:pathLst>
            </a:custGeom>
            <a:solidFill>
              <a:schemeClr val="bg1">
                <a:lumMod val="75000"/>
              </a:schemeClr>
            </a:solidFill>
            <a:ln w="9525" cap="flat">
              <a:noFill/>
              <a:prstDash val="solid"/>
              <a:miter/>
            </a:ln>
          </p:spPr>
          <p:txBody>
            <a:bodyPr rtlCol="0" anchor="ctr"/>
            <a:lstStyle/>
            <a:p>
              <a:endParaRPr lang="en-US"/>
            </a:p>
          </p:txBody>
        </p:sp>
      </p:grpSp>
      <p:grpSp>
        <p:nvGrpSpPr>
          <p:cNvPr id="10" name="Grupo 9">
            <a:extLst>
              <a:ext uri="{FF2B5EF4-FFF2-40B4-BE49-F238E27FC236}">
                <a16:creationId xmlns:a16="http://schemas.microsoft.com/office/drawing/2014/main" id="{B06DA409-9213-4ECC-9BAE-E7E3782CC030}"/>
              </a:ext>
            </a:extLst>
          </p:cNvPr>
          <p:cNvGrpSpPr/>
          <p:nvPr/>
        </p:nvGrpSpPr>
        <p:grpSpPr>
          <a:xfrm rot="10800000">
            <a:off x="11139274" y="6248400"/>
            <a:ext cx="1052726" cy="609600"/>
            <a:chOff x="10834474" y="6248400"/>
            <a:chExt cx="1052726" cy="609600"/>
          </a:xfrm>
          <a:solidFill>
            <a:schemeClr val="tx1"/>
          </a:solidFill>
        </p:grpSpPr>
        <p:sp>
          <p:nvSpPr>
            <p:cNvPr id="12" name="Rectángulo 11">
              <a:extLst>
                <a:ext uri="{FF2B5EF4-FFF2-40B4-BE49-F238E27FC236}">
                  <a16:creationId xmlns:a16="http://schemas.microsoft.com/office/drawing/2014/main" id="{5F51A59E-EB63-4449-8A4D-CBF71B15C887}"/>
                </a:ext>
              </a:extLst>
            </p:cNvPr>
            <p:cNvSpPr/>
            <p:nvPr/>
          </p:nvSpPr>
          <p:spPr>
            <a:xfrm>
              <a:off x="10834474" y="6248400"/>
              <a:ext cx="1052726" cy="609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13" name="Graphic 45" descr="Caret Left with solid fill">
              <a:extLst>
                <a:ext uri="{FF2B5EF4-FFF2-40B4-BE49-F238E27FC236}">
                  <a16:creationId xmlns:a16="http://schemas.microsoft.com/office/drawing/2014/main" id="{DEA0340A-FD6D-453E-B026-83AF81BBD7E5}"/>
                </a:ext>
              </a:extLst>
            </p:cNvPr>
            <p:cNvSpPr/>
            <p:nvPr/>
          </p:nvSpPr>
          <p:spPr>
            <a:xfrm rot="10800000" flipH="1">
              <a:off x="11303334" y="6472054"/>
              <a:ext cx="105569" cy="183584"/>
            </a:xfrm>
            <a:custGeom>
              <a:avLst/>
              <a:gdLst>
                <a:gd name="connsiteX0" fmla="*/ 269081 w 309505"/>
                <a:gd name="connsiteY0" fmla="*/ 538229 h 538229"/>
                <a:gd name="connsiteX1" fmla="*/ 0 w 309505"/>
                <a:gd name="connsiteY1" fmla="*/ 269091 h 538229"/>
                <a:gd name="connsiteX2" fmla="*/ 269081 w 309505"/>
                <a:gd name="connsiteY2" fmla="*/ 0 h 538229"/>
                <a:gd name="connsiteX3" fmla="*/ 309496 w 309505"/>
                <a:gd name="connsiteY3" fmla="*/ 40405 h 538229"/>
                <a:gd name="connsiteX4" fmla="*/ 80810 w 309505"/>
                <a:gd name="connsiteY4" fmla="*/ 269091 h 538229"/>
                <a:gd name="connsiteX5" fmla="*/ 309505 w 309505"/>
                <a:gd name="connsiteY5" fmla="*/ 497824 h 538229"/>
                <a:gd name="connsiteX6" fmla="*/ 269081 w 309505"/>
                <a:gd name="connsiteY6" fmla="*/ 538229 h 53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505" h="538229">
                  <a:moveTo>
                    <a:pt x="269081" y="538229"/>
                  </a:moveTo>
                  <a:lnTo>
                    <a:pt x="0" y="269091"/>
                  </a:lnTo>
                  <a:lnTo>
                    <a:pt x="269081" y="0"/>
                  </a:lnTo>
                  <a:lnTo>
                    <a:pt x="309496" y="40405"/>
                  </a:lnTo>
                  <a:lnTo>
                    <a:pt x="80810" y="269091"/>
                  </a:lnTo>
                  <a:lnTo>
                    <a:pt x="309505" y="497824"/>
                  </a:lnTo>
                  <a:lnTo>
                    <a:pt x="269081" y="538229"/>
                  </a:lnTo>
                  <a:close/>
                </a:path>
              </a:pathLst>
            </a:custGeom>
            <a:solidFill>
              <a:schemeClr val="bg1"/>
            </a:solidFill>
            <a:ln w="9525"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5081387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ontenido 01">
    <p:spTree>
      <p:nvGrpSpPr>
        <p:cNvPr id="1" name=""/>
        <p:cNvGrpSpPr/>
        <p:nvPr/>
      </p:nvGrpSpPr>
      <p:grpSpPr>
        <a:xfrm>
          <a:off x="0" y="0"/>
          <a:ext cx="0" cy="0"/>
          <a:chOff x="0" y="0"/>
          <a:chExt cx="0" cy="0"/>
        </a:xfrm>
      </p:grpSpPr>
      <p:pic>
        <p:nvPicPr>
          <p:cNvPr id="9" name="Imagen 8" descr="Imagen que contiene firmar, computer, puerta, calle&#10;&#10;Descripción generada automáticamente">
            <a:extLst>
              <a:ext uri="{FF2B5EF4-FFF2-40B4-BE49-F238E27FC236}">
                <a16:creationId xmlns:a16="http://schemas.microsoft.com/office/drawing/2014/main" id="{697E18BC-AB80-40D9-AA1B-A74EADBAA5F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417298" y="-3049"/>
            <a:ext cx="774701" cy="6861047"/>
          </a:xfrm>
          <a:prstGeom prst="rect">
            <a:avLst/>
          </a:prstGeom>
        </p:spPr>
      </p:pic>
      <p:sp>
        <p:nvSpPr>
          <p:cNvPr id="11" name="Título 1">
            <a:extLst>
              <a:ext uri="{FF2B5EF4-FFF2-40B4-BE49-F238E27FC236}">
                <a16:creationId xmlns:a16="http://schemas.microsoft.com/office/drawing/2014/main" id="{7C573C46-6C6A-449E-9536-27F8156A52B6}"/>
              </a:ext>
            </a:extLst>
          </p:cNvPr>
          <p:cNvSpPr>
            <a:spLocks noGrp="1"/>
          </p:cNvSpPr>
          <p:nvPr>
            <p:ph type="title"/>
          </p:nvPr>
        </p:nvSpPr>
        <p:spPr>
          <a:xfrm>
            <a:off x="1042945" y="1847004"/>
            <a:ext cx="5700753" cy="975657"/>
          </a:xfrm>
        </p:spPr>
        <p:txBody>
          <a:bodyPr rtlCol="0">
            <a:noAutofit/>
          </a:bodyPr>
          <a:lstStyle>
            <a:lvl1pPr>
              <a:defRPr sz="5800">
                <a:latin typeface="Open Sans" panose="020B0606030504020204" pitchFamily="34" charset="0"/>
                <a:ea typeface="Open Sans" panose="020B0606030504020204" pitchFamily="34" charset="0"/>
                <a:cs typeface="Open Sans" panose="020B0606030504020204" pitchFamily="34" charset="0"/>
              </a:defRPr>
            </a:lvl1pPr>
          </a:lstStyle>
          <a:p>
            <a:pPr rtl="0"/>
            <a:r>
              <a:rPr lang="es-ES" noProof="0"/>
              <a:t>Haga clic para modificar el estilo de título del patrón</a:t>
            </a:r>
            <a:endParaRPr lang="es-ES" noProof="0" dirty="0"/>
          </a:p>
        </p:txBody>
      </p:sp>
      <p:sp>
        <p:nvSpPr>
          <p:cNvPr id="12" name="Marcador de número de diapositiva 4">
            <a:extLst>
              <a:ext uri="{FF2B5EF4-FFF2-40B4-BE49-F238E27FC236}">
                <a16:creationId xmlns:a16="http://schemas.microsoft.com/office/drawing/2014/main" id="{86C03F63-E288-4655-8D06-C0439EFA2AF4}"/>
              </a:ext>
            </a:extLst>
          </p:cNvPr>
          <p:cNvSpPr>
            <a:spLocks noGrp="1"/>
          </p:cNvSpPr>
          <p:nvPr>
            <p:ph type="sldNum" sz="quarter" idx="12"/>
          </p:nvPr>
        </p:nvSpPr>
        <p:spPr>
          <a:xfrm>
            <a:off x="11588528" y="6381750"/>
            <a:ext cx="415407" cy="365125"/>
          </a:xfrm>
        </p:spPr>
        <p:txBody>
          <a:bodyPr rtlCol="0"/>
          <a:lstStyle>
            <a:lvl1pPr algn="ctr">
              <a:defRPr>
                <a:solidFill>
                  <a:schemeClr val="bg2"/>
                </a:solidFill>
              </a:defRPr>
            </a:lvl1pPr>
          </a:lstStyle>
          <a:p>
            <a:fld id="{3DB63B67-B6A5-4176-AD72-EF4B79DCEA46}" type="slidenum">
              <a:rPr lang="es-PE" smtClean="0"/>
              <a:t>‹Nº›</a:t>
            </a:fld>
            <a:endParaRPr lang="es-PE"/>
          </a:p>
        </p:txBody>
      </p:sp>
      <p:sp>
        <p:nvSpPr>
          <p:cNvPr id="13" name="Marcador de pie de página 3">
            <a:extLst>
              <a:ext uri="{FF2B5EF4-FFF2-40B4-BE49-F238E27FC236}">
                <a16:creationId xmlns:a16="http://schemas.microsoft.com/office/drawing/2014/main" id="{00CF6E24-E0BF-47BF-A6FB-FA1D69B9AA05}"/>
              </a:ext>
            </a:extLst>
          </p:cNvPr>
          <p:cNvSpPr txBox="1">
            <a:spLocks/>
          </p:cNvSpPr>
          <p:nvPr/>
        </p:nvSpPr>
        <p:spPr>
          <a:xfrm rot="16200000">
            <a:off x="11012058" y="5077134"/>
            <a:ext cx="1644030" cy="365125"/>
          </a:xfrm>
          <a:prstGeom prst="rect">
            <a:avLst/>
          </a:prstGeom>
        </p:spPr>
        <p:txBody>
          <a:bodyPr rtlCol="0"/>
          <a:lstStyle>
            <a:defPPr rtl="0">
              <a:defRPr lang="es-ES"/>
            </a:defPPr>
            <a:lvl1pPr marL="0" algn="l" defTabSz="914400" rtl="0" eaLnBrk="1" latinLnBrk="0" hangingPunct="1">
              <a:defRPr sz="1200" kern="1200">
                <a:solidFill>
                  <a:srgbClr val="77777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www.</a:t>
            </a:r>
            <a:r>
              <a:rPr lang="es-ES"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acfarma</a:t>
            </a:r>
            <a:r>
              <a:rPr lang="es-E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.com</a:t>
            </a:r>
          </a:p>
        </p:txBody>
      </p:sp>
      <p:cxnSp>
        <p:nvCxnSpPr>
          <p:cNvPr id="14" name="Conector recto 13">
            <a:extLst>
              <a:ext uri="{FF2B5EF4-FFF2-40B4-BE49-F238E27FC236}">
                <a16:creationId xmlns:a16="http://schemas.microsoft.com/office/drawing/2014/main" id="{556FC3B3-618B-48A8-889F-1A818129526F}"/>
              </a:ext>
            </a:extLst>
          </p:cNvPr>
          <p:cNvCxnSpPr/>
          <p:nvPr/>
        </p:nvCxnSpPr>
        <p:spPr>
          <a:xfrm>
            <a:off x="11575828" y="6248400"/>
            <a:ext cx="453508"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60475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2_Comparación">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8" name="Rectángulo 17">
            <a:extLst>
              <a:ext uri="{FF2B5EF4-FFF2-40B4-BE49-F238E27FC236}">
                <a16:creationId xmlns:a16="http://schemas.microsoft.com/office/drawing/2014/main" id="{1B18185A-35FE-4C25-B30A-E69D387A4675}"/>
              </a:ext>
            </a:extLst>
          </p:cNvPr>
          <p:cNvSpPr/>
          <p:nvPr/>
        </p:nvSpPr>
        <p:spPr>
          <a:xfrm>
            <a:off x="6750047" y="1527717"/>
            <a:ext cx="4601894" cy="3063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nvGrpSpPr>
          <p:cNvPr id="5" name="Grupo 4">
            <a:extLst>
              <a:ext uri="{FF2B5EF4-FFF2-40B4-BE49-F238E27FC236}">
                <a16:creationId xmlns:a16="http://schemas.microsoft.com/office/drawing/2014/main" id="{E52C7074-9644-425C-BC67-0F9A1426E493}"/>
              </a:ext>
            </a:extLst>
          </p:cNvPr>
          <p:cNvGrpSpPr/>
          <p:nvPr/>
        </p:nvGrpSpPr>
        <p:grpSpPr>
          <a:xfrm>
            <a:off x="10086548" y="6248400"/>
            <a:ext cx="1052726" cy="609600"/>
            <a:chOff x="10834474" y="6248400"/>
            <a:chExt cx="1052726" cy="609600"/>
          </a:xfrm>
        </p:grpSpPr>
        <p:sp>
          <p:nvSpPr>
            <p:cNvPr id="6" name="Rectángulo 5">
              <a:extLst>
                <a:ext uri="{FF2B5EF4-FFF2-40B4-BE49-F238E27FC236}">
                  <a16:creationId xmlns:a16="http://schemas.microsoft.com/office/drawing/2014/main" id="{11D89714-04B5-4951-A3A8-F7EC6F3D770E}"/>
                </a:ext>
              </a:extLst>
            </p:cNvPr>
            <p:cNvSpPr/>
            <p:nvPr/>
          </p:nvSpPr>
          <p:spPr>
            <a:xfrm>
              <a:off x="10834474" y="6248400"/>
              <a:ext cx="1052726" cy="609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7" name="Graphic 45" descr="Caret Left with solid fill">
              <a:extLst>
                <a:ext uri="{FF2B5EF4-FFF2-40B4-BE49-F238E27FC236}">
                  <a16:creationId xmlns:a16="http://schemas.microsoft.com/office/drawing/2014/main" id="{534EADA1-68D0-4512-9706-1E2D56A7D16B}"/>
                </a:ext>
              </a:extLst>
            </p:cNvPr>
            <p:cNvSpPr/>
            <p:nvPr/>
          </p:nvSpPr>
          <p:spPr>
            <a:xfrm rot="10800000" flipH="1">
              <a:off x="11303334" y="6472054"/>
              <a:ext cx="105569" cy="183584"/>
            </a:xfrm>
            <a:custGeom>
              <a:avLst/>
              <a:gdLst>
                <a:gd name="connsiteX0" fmla="*/ 269081 w 309505"/>
                <a:gd name="connsiteY0" fmla="*/ 538229 h 538229"/>
                <a:gd name="connsiteX1" fmla="*/ 0 w 309505"/>
                <a:gd name="connsiteY1" fmla="*/ 269091 h 538229"/>
                <a:gd name="connsiteX2" fmla="*/ 269081 w 309505"/>
                <a:gd name="connsiteY2" fmla="*/ 0 h 538229"/>
                <a:gd name="connsiteX3" fmla="*/ 309496 w 309505"/>
                <a:gd name="connsiteY3" fmla="*/ 40405 h 538229"/>
                <a:gd name="connsiteX4" fmla="*/ 80810 w 309505"/>
                <a:gd name="connsiteY4" fmla="*/ 269091 h 538229"/>
                <a:gd name="connsiteX5" fmla="*/ 309505 w 309505"/>
                <a:gd name="connsiteY5" fmla="*/ 497824 h 538229"/>
                <a:gd name="connsiteX6" fmla="*/ 269081 w 309505"/>
                <a:gd name="connsiteY6" fmla="*/ 538229 h 53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505" h="538229">
                  <a:moveTo>
                    <a:pt x="269081" y="538229"/>
                  </a:moveTo>
                  <a:lnTo>
                    <a:pt x="0" y="269091"/>
                  </a:lnTo>
                  <a:lnTo>
                    <a:pt x="269081" y="0"/>
                  </a:lnTo>
                  <a:lnTo>
                    <a:pt x="309496" y="40405"/>
                  </a:lnTo>
                  <a:lnTo>
                    <a:pt x="80810" y="269091"/>
                  </a:lnTo>
                  <a:lnTo>
                    <a:pt x="309505" y="497824"/>
                  </a:lnTo>
                  <a:lnTo>
                    <a:pt x="269081" y="538229"/>
                  </a:lnTo>
                  <a:close/>
                </a:path>
              </a:pathLst>
            </a:custGeom>
            <a:solidFill>
              <a:schemeClr val="bg1">
                <a:lumMod val="75000"/>
              </a:schemeClr>
            </a:solidFill>
            <a:ln w="9525" cap="flat">
              <a:noFill/>
              <a:prstDash val="solid"/>
              <a:miter/>
            </a:ln>
          </p:spPr>
          <p:txBody>
            <a:bodyPr rtlCol="0" anchor="ctr"/>
            <a:lstStyle/>
            <a:p>
              <a:endParaRPr lang="en-US"/>
            </a:p>
          </p:txBody>
        </p:sp>
      </p:grpSp>
      <p:grpSp>
        <p:nvGrpSpPr>
          <p:cNvPr id="10" name="Grupo 9">
            <a:extLst>
              <a:ext uri="{FF2B5EF4-FFF2-40B4-BE49-F238E27FC236}">
                <a16:creationId xmlns:a16="http://schemas.microsoft.com/office/drawing/2014/main" id="{4FB21D15-15E3-4079-A00F-DD90560390C9}"/>
              </a:ext>
            </a:extLst>
          </p:cNvPr>
          <p:cNvGrpSpPr/>
          <p:nvPr/>
        </p:nvGrpSpPr>
        <p:grpSpPr>
          <a:xfrm rot="10800000">
            <a:off x="11139274" y="6248400"/>
            <a:ext cx="1052726" cy="609600"/>
            <a:chOff x="10834474" y="6248400"/>
            <a:chExt cx="1052726" cy="609600"/>
          </a:xfrm>
          <a:solidFill>
            <a:schemeClr val="tx1"/>
          </a:solidFill>
        </p:grpSpPr>
        <p:sp>
          <p:nvSpPr>
            <p:cNvPr id="11" name="Rectángulo 10">
              <a:extLst>
                <a:ext uri="{FF2B5EF4-FFF2-40B4-BE49-F238E27FC236}">
                  <a16:creationId xmlns:a16="http://schemas.microsoft.com/office/drawing/2014/main" id="{87011761-B9A5-4A27-A9F8-3F9C2E2EED1B}"/>
                </a:ext>
              </a:extLst>
            </p:cNvPr>
            <p:cNvSpPr/>
            <p:nvPr/>
          </p:nvSpPr>
          <p:spPr>
            <a:xfrm>
              <a:off x="10834474" y="6248400"/>
              <a:ext cx="1052726" cy="609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12" name="Graphic 45" descr="Caret Left with solid fill">
              <a:extLst>
                <a:ext uri="{FF2B5EF4-FFF2-40B4-BE49-F238E27FC236}">
                  <a16:creationId xmlns:a16="http://schemas.microsoft.com/office/drawing/2014/main" id="{25D2E84F-32E8-4FF6-AFAC-B649D1985ECE}"/>
                </a:ext>
              </a:extLst>
            </p:cNvPr>
            <p:cNvSpPr/>
            <p:nvPr/>
          </p:nvSpPr>
          <p:spPr>
            <a:xfrm rot="10800000" flipH="1">
              <a:off x="11303334" y="6472054"/>
              <a:ext cx="105569" cy="183584"/>
            </a:xfrm>
            <a:custGeom>
              <a:avLst/>
              <a:gdLst>
                <a:gd name="connsiteX0" fmla="*/ 269081 w 309505"/>
                <a:gd name="connsiteY0" fmla="*/ 538229 h 538229"/>
                <a:gd name="connsiteX1" fmla="*/ 0 w 309505"/>
                <a:gd name="connsiteY1" fmla="*/ 269091 h 538229"/>
                <a:gd name="connsiteX2" fmla="*/ 269081 w 309505"/>
                <a:gd name="connsiteY2" fmla="*/ 0 h 538229"/>
                <a:gd name="connsiteX3" fmla="*/ 309496 w 309505"/>
                <a:gd name="connsiteY3" fmla="*/ 40405 h 538229"/>
                <a:gd name="connsiteX4" fmla="*/ 80810 w 309505"/>
                <a:gd name="connsiteY4" fmla="*/ 269091 h 538229"/>
                <a:gd name="connsiteX5" fmla="*/ 309505 w 309505"/>
                <a:gd name="connsiteY5" fmla="*/ 497824 h 538229"/>
                <a:gd name="connsiteX6" fmla="*/ 269081 w 309505"/>
                <a:gd name="connsiteY6" fmla="*/ 538229 h 53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505" h="538229">
                  <a:moveTo>
                    <a:pt x="269081" y="538229"/>
                  </a:moveTo>
                  <a:lnTo>
                    <a:pt x="0" y="269091"/>
                  </a:lnTo>
                  <a:lnTo>
                    <a:pt x="269081" y="0"/>
                  </a:lnTo>
                  <a:lnTo>
                    <a:pt x="309496" y="40405"/>
                  </a:lnTo>
                  <a:lnTo>
                    <a:pt x="80810" y="269091"/>
                  </a:lnTo>
                  <a:lnTo>
                    <a:pt x="309505" y="497824"/>
                  </a:lnTo>
                  <a:lnTo>
                    <a:pt x="269081" y="538229"/>
                  </a:lnTo>
                  <a:close/>
                </a:path>
              </a:pathLst>
            </a:custGeom>
            <a:solidFill>
              <a:schemeClr val="bg1"/>
            </a:solidFill>
            <a:ln w="9525" cap="flat">
              <a:noFill/>
              <a:prstDash val="solid"/>
              <a:miter/>
            </a:ln>
          </p:spPr>
          <p:txBody>
            <a:bodyPr rtlCol="0" anchor="ctr"/>
            <a:lstStyle/>
            <a:p>
              <a:endParaRPr lang="en-US" dirty="0"/>
            </a:p>
          </p:txBody>
        </p:sp>
      </p:grpSp>
      <p:sp>
        <p:nvSpPr>
          <p:cNvPr id="13" name="Marcador de contenido 2">
            <a:extLst>
              <a:ext uri="{FF2B5EF4-FFF2-40B4-BE49-F238E27FC236}">
                <a16:creationId xmlns:a16="http://schemas.microsoft.com/office/drawing/2014/main" id="{63E0D13E-5FA5-4637-B47F-5E6FC37B9C2E}"/>
              </a:ext>
            </a:extLst>
          </p:cNvPr>
          <p:cNvSpPr>
            <a:spLocks noGrp="1"/>
          </p:cNvSpPr>
          <p:nvPr>
            <p:ph idx="12"/>
          </p:nvPr>
        </p:nvSpPr>
        <p:spPr>
          <a:xfrm>
            <a:off x="1262743" y="2368062"/>
            <a:ext cx="4311051" cy="3553910"/>
          </a:xfrm>
          <a:prstGeom prst="rect">
            <a:avLst/>
          </a:prstGeom>
        </p:spPr>
        <p:txBody>
          <a:bodyPr numCol="1" spcCol="720000"/>
          <a:lstStyle>
            <a:lvl1pPr marL="0" marR="0" indent="0" algn="l" defTabSz="914400" rtl="0" eaLnBrk="1" fontAlgn="auto" latinLnBrk="0" hangingPunct="1">
              <a:lnSpc>
                <a:spcPct val="100000"/>
              </a:lnSpc>
              <a:spcBef>
                <a:spcPts val="1000"/>
              </a:spcBef>
              <a:spcAft>
                <a:spcPts val="1200"/>
              </a:spcAft>
              <a:buClr>
                <a:schemeClr val="tx1"/>
              </a:buClr>
              <a:buSzTx/>
              <a:buFontTx/>
              <a:buNone/>
              <a:tabLst/>
              <a:defRPr sz="1100">
                <a:solidFill>
                  <a:schemeClr val="bg1">
                    <a:lumMod val="50000"/>
                  </a:schemeClr>
                </a:solidFill>
                <a:latin typeface="+mn-lt"/>
              </a:defRPr>
            </a:lvl1pPr>
            <a:lvl2pPr marL="457200" indent="0">
              <a:lnSpc>
                <a:spcPct val="100000"/>
              </a:lnSpc>
              <a:spcAft>
                <a:spcPts val="1200"/>
              </a:spcAft>
              <a:buClr>
                <a:schemeClr val="tx1"/>
              </a:buClr>
              <a:buFontTx/>
              <a:buNone/>
              <a:defRPr sz="1400">
                <a:solidFill>
                  <a:schemeClr val="bg1"/>
                </a:solidFill>
                <a:latin typeface="Sinkin Sans 400 Regular" pitchFamily="50" charset="0"/>
              </a:defRPr>
            </a:lvl2pPr>
            <a:lvl3pPr marL="914400" indent="0">
              <a:lnSpc>
                <a:spcPct val="100000"/>
              </a:lnSpc>
              <a:spcAft>
                <a:spcPts val="1200"/>
              </a:spcAft>
              <a:buClr>
                <a:schemeClr val="tx1"/>
              </a:buClr>
              <a:buFontTx/>
              <a:buNone/>
              <a:defRPr sz="1200">
                <a:solidFill>
                  <a:schemeClr val="bg1"/>
                </a:solidFill>
                <a:latin typeface="Sinkin Sans 400 Regular" pitchFamily="50" charset="0"/>
              </a:defRPr>
            </a:lvl3pPr>
            <a:lvl4pPr marL="1371600" indent="0">
              <a:lnSpc>
                <a:spcPct val="100000"/>
              </a:lnSpc>
              <a:spcAft>
                <a:spcPts val="1200"/>
              </a:spcAft>
              <a:buClr>
                <a:schemeClr val="tx1"/>
              </a:buClr>
              <a:buFontTx/>
              <a:buNone/>
              <a:defRPr sz="1100">
                <a:solidFill>
                  <a:schemeClr val="bg1"/>
                </a:solidFill>
                <a:latin typeface="Sinkin Sans 400 Regular" pitchFamily="50" charset="0"/>
              </a:defRPr>
            </a:lvl4pPr>
            <a:lvl5pPr marL="1828800" indent="0">
              <a:lnSpc>
                <a:spcPct val="100000"/>
              </a:lnSpc>
              <a:spcAft>
                <a:spcPts val="1200"/>
              </a:spcAft>
              <a:buClr>
                <a:schemeClr val="tx1"/>
              </a:buClr>
              <a:buFontTx/>
              <a:buNone/>
              <a:defRPr sz="1100">
                <a:solidFill>
                  <a:schemeClr val="bg1"/>
                </a:solidFill>
                <a:latin typeface="Sinkin Sans 400 Regular" pitchFamily="50" charset="0"/>
              </a:defRPr>
            </a:lvl5pPr>
          </a:lstStyle>
          <a:p>
            <a:pPr marL="0" marR="0" lvl="0" indent="0" algn="l" defTabSz="914400" rtl="0" eaLnBrk="1" fontAlgn="auto" latinLnBrk="0" hangingPunct="1">
              <a:lnSpc>
                <a:spcPct val="100000"/>
              </a:lnSpc>
              <a:spcBef>
                <a:spcPts val="1000"/>
              </a:spcBef>
              <a:spcAft>
                <a:spcPts val="1200"/>
              </a:spcAft>
              <a:buClr>
                <a:schemeClr val="tx1"/>
              </a:buClr>
              <a:buSzTx/>
              <a:buFontTx/>
              <a:buNone/>
              <a:tabLst/>
              <a:defRPr/>
            </a:pPr>
            <a:r>
              <a:rPr lang="es-ES"/>
              <a:t>Haga clic para modificar los estilos de texto del patrón</a:t>
            </a:r>
          </a:p>
        </p:txBody>
      </p:sp>
      <p:sp>
        <p:nvSpPr>
          <p:cNvPr id="15" name="Marcador de texto 2">
            <a:extLst>
              <a:ext uri="{FF2B5EF4-FFF2-40B4-BE49-F238E27FC236}">
                <a16:creationId xmlns:a16="http://schemas.microsoft.com/office/drawing/2014/main" id="{F4FAE43B-522B-432E-B804-AB5355A55F46}"/>
              </a:ext>
            </a:extLst>
          </p:cNvPr>
          <p:cNvSpPr>
            <a:spLocks noGrp="1"/>
          </p:cNvSpPr>
          <p:nvPr>
            <p:ph type="body" idx="11" hasCustomPrompt="1"/>
          </p:nvPr>
        </p:nvSpPr>
        <p:spPr>
          <a:xfrm rot="16200000">
            <a:off x="-987626" y="4934863"/>
            <a:ext cx="2931846" cy="283536"/>
          </a:xfrm>
          <a:prstGeom prst="rect">
            <a:avLst/>
          </a:prstGeom>
        </p:spPr>
        <p:txBody>
          <a:bodyPr anchor="b"/>
          <a:lstStyle>
            <a:lvl1pPr marL="0" indent="0" algn="l">
              <a:lnSpc>
                <a:spcPct val="100000"/>
              </a:lnSpc>
              <a:buNone/>
              <a:defRPr sz="900" b="0" spc="600">
                <a:solidFill>
                  <a:schemeClr val="bg1">
                    <a:lumMod val="85000"/>
                  </a:schemeClr>
                </a:solidFill>
                <a:latin typeface="Sinkin Sans 300 Light"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www.acfarma.com</a:t>
            </a:r>
          </a:p>
        </p:txBody>
      </p:sp>
      <p:pic>
        <p:nvPicPr>
          <p:cNvPr id="23" name="Picture 14">
            <a:extLst>
              <a:ext uri="{FF2B5EF4-FFF2-40B4-BE49-F238E27FC236}">
                <a16:creationId xmlns:a16="http://schemas.microsoft.com/office/drawing/2014/main" id="{325E0E1B-82DE-4654-A9EB-88F3A8BE5C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39947" y="1358597"/>
            <a:ext cx="6262788" cy="3553909"/>
          </a:xfrm>
          <a:prstGeom prst="rect">
            <a:avLst/>
          </a:prstGeom>
        </p:spPr>
      </p:pic>
      <p:sp>
        <p:nvSpPr>
          <p:cNvPr id="24" name="Picture Placeholder 2">
            <a:extLst>
              <a:ext uri="{FF2B5EF4-FFF2-40B4-BE49-F238E27FC236}">
                <a16:creationId xmlns:a16="http://schemas.microsoft.com/office/drawing/2014/main" id="{F5B829AB-02BA-4B1D-80EC-1F43035D80EB}"/>
              </a:ext>
            </a:extLst>
          </p:cNvPr>
          <p:cNvSpPr>
            <a:spLocks noGrp="1"/>
          </p:cNvSpPr>
          <p:nvPr>
            <p:ph type="pic" sz="quarter" idx="26"/>
          </p:nvPr>
        </p:nvSpPr>
        <p:spPr>
          <a:xfrm>
            <a:off x="6456557" y="1483112"/>
            <a:ext cx="4817326" cy="3107669"/>
          </a:xfrm>
          <a:prstGeom prst="rect">
            <a:avLst/>
          </a:prstGeom>
        </p:spPr>
      </p:sp>
    </p:spTree>
    <p:extLst>
      <p:ext uri="{BB962C8B-B14F-4D97-AF65-F5344CB8AC3E}">
        <p14:creationId xmlns:p14="http://schemas.microsoft.com/office/powerpoint/2010/main" val="7886287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Encabezado de sección">
    <p:bg>
      <p:bgPr>
        <a:solidFill>
          <a:schemeClr val="bg1"/>
        </a:solid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75EA38B4-F5BB-4C6C-9D4B-E131409BDAFE}"/>
              </a:ext>
            </a:extLst>
          </p:cNvPr>
          <p:cNvSpPr/>
          <p:nvPr/>
        </p:nvSpPr>
        <p:spPr>
          <a:xfrm flipH="1">
            <a:off x="6650684" y="0"/>
            <a:ext cx="5541315"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4" name="Marcador de contenido 2">
            <a:extLst>
              <a:ext uri="{FF2B5EF4-FFF2-40B4-BE49-F238E27FC236}">
                <a16:creationId xmlns:a16="http://schemas.microsoft.com/office/drawing/2014/main" id="{BB41EDFA-CB0A-44F1-8A81-25BEFAB106E9}"/>
              </a:ext>
            </a:extLst>
          </p:cNvPr>
          <p:cNvSpPr>
            <a:spLocks noGrp="1"/>
          </p:cNvSpPr>
          <p:nvPr>
            <p:ph idx="12"/>
          </p:nvPr>
        </p:nvSpPr>
        <p:spPr>
          <a:xfrm>
            <a:off x="7219950" y="1974779"/>
            <a:ext cx="3919324" cy="660939"/>
          </a:xfrm>
          <a:prstGeom prst="rect">
            <a:avLst/>
          </a:prstGeom>
        </p:spPr>
        <p:txBody>
          <a:bodyPr numCol="1" spcCol="720000"/>
          <a:lstStyle>
            <a:lvl1pPr marL="0" marR="0" indent="0" algn="l" defTabSz="914400" rtl="0" eaLnBrk="1" fontAlgn="auto" latinLnBrk="0" hangingPunct="1">
              <a:lnSpc>
                <a:spcPct val="100000"/>
              </a:lnSpc>
              <a:spcBef>
                <a:spcPts val="1000"/>
              </a:spcBef>
              <a:spcAft>
                <a:spcPts val="1200"/>
              </a:spcAft>
              <a:buClr>
                <a:schemeClr val="tx1"/>
              </a:buClr>
              <a:buSzTx/>
              <a:buFontTx/>
              <a:buNone/>
              <a:tabLst/>
              <a:defRPr sz="1100">
                <a:solidFill>
                  <a:schemeClr val="bg1">
                    <a:lumMod val="50000"/>
                  </a:schemeClr>
                </a:solidFill>
                <a:latin typeface="+mn-lt"/>
              </a:defRPr>
            </a:lvl1pPr>
            <a:lvl2pPr marL="457200" indent="0">
              <a:lnSpc>
                <a:spcPct val="100000"/>
              </a:lnSpc>
              <a:spcAft>
                <a:spcPts val="1200"/>
              </a:spcAft>
              <a:buClr>
                <a:schemeClr val="tx1"/>
              </a:buClr>
              <a:buFontTx/>
              <a:buNone/>
              <a:defRPr sz="1400">
                <a:solidFill>
                  <a:schemeClr val="bg1"/>
                </a:solidFill>
                <a:latin typeface="Sinkin Sans 400 Regular" pitchFamily="50" charset="0"/>
              </a:defRPr>
            </a:lvl2pPr>
            <a:lvl3pPr marL="914400" indent="0">
              <a:lnSpc>
                <a:spcPct val="100000"/>
              </a:lnSpc>
              <a:spcAft>
                <a:spcPts val="1200"/>
              </a:spcAft>
              <a:buClr>
                <a:schemeClr val="tx1"/>
              </a:buClr>
              <a:buFontTx/>
              <a:buNone/>
              <a:defRPr sz="1200">
                <a:solidFill>
                  <a:schemeClr val="bg1"/>
                </a:solidFill>
                <a:latin typeface="Sinkin Sans 400 Regular" pitchFamily="50" charset="0"/>
              </a:defRPr>
            </a:lvl3pPr>
            <a:lvl4pPr marL="1371600" indent="0">
              <a:lnSpc>
                <a:spcPct val="100000"/>
              </a:lnSpc>
              <a:spcAft>
                <a:spcPts val="1200"/>
              </a:spcAft>
              <a:buClr>
                <a:schemeClr val="tx1"/>
              </a:buClr>
              <a:buFontTx/>
              <a:buNone/>
              <a:defRPr sz="1100">
                <a:solidFill>
                  <a:schemeClr val="bg1"/>
                </a:solidFill>
                <a:latin typeface="Sinkin Sans 400 Regular" pitchFamily="50" charset="0"/>
              </a:defRPr>
            </a:lvl4pPr>
            <a:lvl5pPr marL="1828800" indent="0">
              <a:lnSpc>
                <a:spcPct val="100000"/>
              </a:lnSpc>
              <a:spcAft>
                <a:spcPts val="1200"/>
              </a:spcAft>
              <a:buClr>
                <a:schemeClr val="tx1"/>
              </a:buClr>
              <a:buFontTx/>
              <a:buNone/>
              <a:defRPr sz="1100">
                <a:solidFill>
                  <a:schemeClr val="bg1"/>
                </a:solidFill>
                <a:latin typeface="Sinkin Sans 400 Regular" pitchFamily="50" charset="0"/>
              </a:defRPr>
            </a:lvl5pPr>
          </a:lstStyle>
          <a:p>
            <a:pPr marL="0" marR="0" lvl="0" indent="0" algn="l" defTabSz="914400" rtl="0" eaLnBrk="1" fontAlgn="auto" latinLnBrk="0" hangingPunct="1">
              <a:lnSpc>
                <a:spcPct val="100000"/>
              </a:lnSpc>
              <a:spcBef>
                <a:spcPts val="1000"/>
              </a:spcBef>
              <a:spcAft>
                <a:spcPts val="1200"/>
              </a:spcAft>
              <a:buClr>
                <a:schemeClr val="tx1"/>
              </a:buClr>
              <a:buSzTx/>
              <a:buFontTx/>
              <a:buNone/>
              <a:tabLst/>
              <a:defRPr/>
            </a:pPr>
            <a:r>
              <a:rPr lang="es-ES"/>
              <a:t>Haga clic para modificar los estilos de texto del patrón</a:t>
            </a:r>
          </a:p>
        </p:txBody>
      </p:sp>
      <p:sp>
        <p:nvSpPr>
          <p:cNvPr id="31" name="Marcador de texto 2">
            <a:extLst>
              <a:ext uri="{FF2B5EF4-FFF2-40B4-BE49-F238E27FC236}">
                <a16:creationId xmlns:a16="http://schemas.microsoft.com/office/drawing/2014/main" id="{BAC1C552-69CF-41AD-9AC7-38463553D8CF}"/>
              </a:ext>
            </a:extLst>
          </p:cNvPr>
          <p:cNvSpPr>
            <a:spLocks noGrp="1"/>
          </p:cNvSpPr>
          <p:nvPr>
            <p:ph type="body" idx="11" hasCustomPrompt="1"/>
          </p:nvPr>
        </p:nvSpPr>
        <p:spPr>
          <a:xfrm rot="16200000">
            <a:off x="-987626" y="4934863"/>
            <a:ext cx="2931846" cy="283536"/>
          </a:xfrm>
          <a:prstGeom prst="rect">
            <a:avLst/>
          </a:prstGeom>
        </p:spPr>
        <p:txBody>
          <a:bodyPr anchor="b"/>
          <a:lstStyle>
            <a:lvl1pPr marL="0" indent="0" algn="l">
              <a:lnSpc>
                <a:spcPct val="100000"/>
              </a:lnSpc>
              <a:buNone/>
              <a:defRPr sz="900" b="0" spc="600">
                <a:solidFill>
                  <a:schemeClr val="bg1">
                    <a:lumMod val="85000"/>
                  </a:schemeClr>
                </a:solidFill>
                <a:latin typeface="Sinkin Sans 300 Light"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www.acfarma.com</a:t>
            </a:r>
          </a:p>
        </p:txBody>
      </p:sp>
      <p:grpSp>
        <p:nvGrpSpPr>
          <p:cNvPr id="32" name="Grupo 31">
            <a:extLst>
              <a:ext uri="{FF2B5EF4-FFF2-40B4-BE49-F238E27FC236}">
                <a16:creationId xmlns:a16="http://schemas.microsoft.com/office/drawing/2014/main" id="{44DB6E22-ECC6-4EDB-A70D-DA8DF46A3840}"/>
              </a:ext>
            </a:extLst>
          </p:cNvPr>
          <p:cNvGrpSpPr/>
          <p:nvPr/>
        </p:nvGrpSpPr>
        <p:grpSpPr>
          <a:xfrm>
            <a:off x="10086548" y="6248400"/>
            <a:ext cx="1052726" cy="609600"/>
            <a:chOff x="10834474" y="6248400"/>
            <a:chExt cx="1052726" cy="609600"/>
          </a:xfrm>
        </p:grpSpPr>
        <p:sp>
          <p:nvSpPr>
            <p:cNvPr id="33" name="Rectángulo 32">
              <a:extLst>
                <a:ext uri="{FF2B5EF4-FFF2-40B4-BE49-F238E27FC236}">
                  <a16:creationId xmlns:a16="http://schemas.microsoft.com/office/drawing/2014/main" id="{9023CAEA-A792-46B2-BF65-5AB94D5F7A9E}"/>
                </a:ext>
              </a:extLst>
            </p:cNvPr>
            <p:cNvSpPr/>
            <p:nvPr/>
          </p:nvSpPr>
          <p:spPr>
            <a:xfrm>
              <a:off x="10834474" y="6248400"/>
              <a:ext cx="1052726" cy="609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34" name="Graphic 45" descr="Caret Left with solid fill">
              <a:extLst>
                <a:ext uri="{FF2B5EF4-FFF2-40B4-BE49-F238E27FC236}">
                  <a16:creationId xmlns:a16="http://schemas.microsoft.com/office/drawing/2014/main" id="{356EE967-D6F4-4EDC-B817-653F0EDD936C}"/>
                </a:ext>
              </a:extLst>
            </p:cNvPr>
            <p:cNvSpPr/>
            <p:nvPr/>
          </p:nvSpPr>
          <p:spPr>
            <a:xfrm rot="10800000" flipH="1">
              <a:off x="11303334" y="6472054"/>
              <a:ext cx="105569" cy="183584"/>
            </a:xfrm>
            <a:custGeom>
              <a:avLst/>
              <a:gdLst>
                <a:gd name="connsiteX0" fmla="*/ 269081 w 309505"/>
                <a:gd name="connsiteY0" fmla="*/ 538229 h 538229"/>
                <a:gd name="connsiteX1" fmla="*/ 0 w 309505"/>
                <a:gd name="connsiteY1" fmla="*/ 269091 h 538229"/>
                <a:gd name="connsiteX2" fmla="*/ 269081 w 309505"/>
                <a:gd name="connsiteY2" fmla="*/ 0 h 538229"/>
                <a:gd name="connsiteX3" fmla="*/ 309496 w 309505"/>
                <a:gd name="connsiteY3" fmla="*/ 40405 h 538229"/>
                <a:gd name="connsiteX4" fmla="*/ 80810 w 309505"/>
                <a:gd name="connsiteY4" fmla="*/ 269091 h 538229"/>
                <a:gd name="connsiteX5" fmla="*/ 309505 w 309505"/>
                <a:gd name="connsiteY5" fmla="*/ 497824 h 538229"/>
                <a:gd name="connsiteX6" fmla="*/ 269081 w 309505"/>
                <a:gd name="connsiteY6" fmla="*/ 538229 h 53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505" h="538229">
                  <a:moveTo>
                    <a:pt x="269081" y="538229"/>
                  </a:moveTo>
                  <a:lnTo>
                    <a:pt x="0" y="269091"/>
                  </a:lnTo>
                  <a:lnTo>
                    <a:pt x="269081" y="0"/>
                  </a:lnTo>
                  <a:lnTo>
                    <a:pt x="309496" y="40405"/>
                  </a:lnTo>
                  <a:lnTo>
                    <a:pt x="80810" y="269091"/>
                  </a:lnTo>
                  <a:lnTo>
                    <a:pt x="309505" y="497824"/>
                  </a:lnTo>
                  <a:lnTo>
                    <a:pt x="269081" y="538229"/>
                  </a:lnTo>
                  <a:close/>
                </a:path>
              </a:pathLst>
            </a:custGeom>
            <a:solidFill>
              <a:schemeClr val="bg1">
                <a:lumMod val="75000"/>
              </a:schemeClr>
            </a:solidFill>
            <a:ln w="9525" cap="flat">
              <a:noFill/>
              <a:prstDash val="solid"/>
              <a:miter/>
            </a:ln>
          </p:spPr>
          <p:txBody>
            <a:bodyPr rtlCol="0" anchor="ctr"/>
            <a:lstStyle/>
            <a:p>
              <a:endParaRPr lang="en-US"/>
            </a:p>
          </p:txBody>
        </p:sp>
      </p:grpSp>
      <p:grpSp>
        <p:nvGrpSpPr>
          <p:cNvPr id="35" name="Grupo 34">
            <a:extLst>
              <a:ext uri="{FF2B5EF4-FFF2-40B4-BE49-F238E27FC236}">
                <a16:creationId xmlns:a16="http://schemas.microsoft.com/office/drawing/2014/main" id="{6E6ED7A4-2D46-4A5F-B3DE-F671856EE56C}"/>
              </a:ext>
            </a:extLst>
          </p:cNvPr>
          <p:cNvGrpSpPr/>
          <p:nvPr/>
        </p:nvGrpSpPr>
        <p:grpSpPr>
          <a:xfrm rot="10800000">
            <a:off x="11139274" y="6248400"/>
            <a:ext cx="1052726" cy="609600"/>
            <a:chOff x="10834474" y="6248400"/>
            <a:chExt cx="1052726" cy="609600"/>
          </a:xfrm>
          <a:solidFill>
            <a:schemeClr val="tx1"/>
          </a:solidFill>
        </p:grpSpPr>
        <p:sp>
          <p:nvSpPr>
            <p:cNvPr id="36" name="Rectángulo 35">
              <a:extLst>
                <a:ext uri="{FF2B5EF4-FFF2-40B4-BE49-F238E27FC236}">
                  <a16:creationId xmlns:a16="http://schemas.microsoft.com/office/drawing/2014/main" id="{2632E8AD-E9EE-4505-9383-8CB076BDE52A}"/>
                </a:ext>
              </a:extLst>
            </p:cNvPr>
            <p:cNvSpPr/>
            <p:nvPr/>
          </p:nvSpPr>
          <p:spPr>
            <a:xfrm>
              <a:off x="10834474" y="6248400"/>
              <a:ext cx="1052726" cy="609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37" name="Graphic 45" descr="Caret Left with solid fill">
              <a:extLst>
                <a:ext uri="{FF2B5EF4-FFF2-40B4-BE49-F238E27FC236}">
                  <a16:creationId xmlns:a16="http://schemas.microsoft.com/office/drawing/2014/main" id="{AD7AF091-61D6-4BBF-A912-57577FA1E81B}"/>
                </a:ext>
              </a:extLst>
            </p:cNvPr>
            <p:cNvSpPr/>
            <p:nvPr/>
          </p:nvSpPr>
          <p:spPr>
            <a:xfrm rot="10800000" flipH="1">
              <a:off x="11303334" y="6472054"/>
              <a:ext cx="105569" cy="183584"/>
            </a:xfrm>
            <a:custGeom>
              <a:avLst/>
              <a:gdLst>
                <a:gd name="connsiteX0" fmla="*/ 269081 w 309505"/>
                <a:gd name="connsiteY0" fmla="*/ 538229 h 538229"/>
                <a:gd name="connsiteX1" fmla="*/ 0 w 309505"/>
                <a:gd name="connsiteY1" fmla="*/ 269091 h 538229"/>
                <a:gd name="connsiteX2" fmla="*/ 269081 w 309505"/>
                <a:gd name="connsiteY2" fmla="*/ 0 h 538229"/>
                <a:gd name="connsiteX3" fmla="*/ 309496 w 309505"/>
                <a:gd name="connsiteY3" fmla="*/ 40405 h 538229"/>
                <a:gd name="connsiteX4" fmla="*/ 80810 w 309505"/>
                <a:gd name="connsiteY4" fmla="*/ 269091 h 538229"/>
                <a:gd name="connsiteX5" fmla="*/ 309505 w 309505"/>
                <a:gd name="connsiteY5" fmla="*/ 497824 h 538229"/>
                <a:gd name="connsiteX6" fmla="*/ 269081 w 309505"/>
                <a:gd name="connsiteY6" fmla="*/ 538229 h 53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505" h="538229">
                  <a:moveTo>
                    <a:pt x="269081" y="538229"/>
                  </a:moveTo>
                  <a:lnTo>
                    <a:pt x="0" y="269091"/>
                  </a:lnTo>
                  <a:lnTo>
                    <a:pt x="269081" y="0"/>
                  </a:lnTo>
                  <a:lnTo>
                    <a:pt x="309496" y="40405"/>
                  </a:lnTo>
                  <a:lnTo>
                    <a:pt x="80810" y="269091"/>
                  </a:lnTo>
                  <a:lnTo>
                    <a:pt x="309505" y="497824"/>
                  </a:lnTo>
                  <a:lnTo>
                    <a:pt x="269081" y="538229"/>
                  </a:lnTo>
                  <a:close/>
                </a:path>
              </a:pathLst>
            </a:custGeom>
            <a:solidFill>
              <a:schemeClr val="bg1"/>
            </a:solidFill>
            <a:ln w="9525"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3537872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2_Diapositiva de título">
    <p:bg>
      <p:bgPr>
        <a:blipFill dpi="0" rotWithShape="1">
          <a:blip r:embed="rId2">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E07FC2-D74C-489B-84D6-A58D5081A101}"/>
              </a:ext>
            </a:extLst>
          </p:cNvPr>
          <p:cNvSpPr>
            <a:spLocks noGrp="1"/>
          </p:cNvSpPr>
          <p:nvPr>
            <p:ph type="ctrTitle" hasCustomPrompt="1"/>
          </p:nvPr>
        </p:nvSpPr>
        <p:spPr>
          <a:xfrm>
            <a:off x="5203401" y="936028"/>
            <a:ext cx="5022699" cy="834158"/>
          </a:xfrm>
          <a:prstGeom prst="rect">
            <a:avLst/>
          </a:prstGeom>
        </p:spPr>
        <p:txBody>
          <a:bodyPr anchor="t"/>
          <a:lstStyle>
            <a:lvl1pPr algn="l">
              <a:lnSpc>
                <a:spcPct val="100000"/>
              </a:lnSpc>
              <a:defRPr sz="3600" baseline="0">
                <a:latin typeface="Sinkin Sans 600 SemiBold" pitchFamily="50" charset="0"/>
              </a:defRPr>
            </a:lvl1pPr>
          </a:lstStyle>
          <a:p>
            <a:r>
              <a:rPr lang="es-ES" dirty="0"/>
              <a:t>Índice</a:t>
            </a:r>
            <a:endParaRPr lang="es-PE" dirty="0"/>
          </a:p>
        </p:txBody>
      </p:sp>
      <p:sp>
        <p:nvSpPr>
          <p:cNvPr id="3" name="Subtítulo 2">
            <a:extLst>
              <a:ext uri="{FF2B5EF4-FFF2-40B4-BE49-F238E27FC236}">
                <a16:creationId xmlns:a16="http://schemas.microsoft.com/office/drawing/2014/main" id="{3DF2752F-B361-410D-887B-8F73E34FE956}"/>
              </a:ext>
            </a:extLst>
          </p:cNvPr>
          <p:cNvSpPr>
            <a:spLocks noGrp="1"/>
          </p:cNvSpPr>
          <p:nvPr>
            <p:ph type="subTitle" idx="1"/>
          </p:nvPr>
        </p:nvSpPr>
        <p:spPr>
          <a:xfrm>
            <a:off x="5287108" y="2250832"/>
            <a:ext cx="5861537" cy="3382386"/>
          </a:xfrm>
          <a:prstGeom prst="rect">
            <a:avLst/>
          </a:prstGeom>
        </p:spPr>
        <p:txBody>
          <a:bodyPr/>
          <a:lstStyle>
            <a:lvl1pPr marL="342000" indent="-342900" algn="l">
              <a:lnSpc>
                <a:spcPct val="100000"/>
              </a:lnSpc>
              <a:spcBef>
                <a:spcPts val="1200"/>
              </a:spcBef>
              <a:buClr>
                <a:schemeClr val="tx1"/>
              </a:buClr>
              <a:buSzPct val="85000"/>
              <a:buFont typeface="+mj-lt"/>
              <a:buAutoNum type="arabicPeriod"/>
              <a:defRPr sz="1400">
                <a:solidFill>
                  <a:schemeClr val="bg2">
                    <a:lumMod val="50000"/>
                  </a:schemeClr>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PE" dirty="0"/>
          </a:p>
        </p:txBody>
      </p:sp>
      <p:grpSp>
        <p:nvGrpSpPr>
          <p:cNvPr id="8" name="Grupo 7">
            <a:extLst>
              <a:ext uri="{FF2B5EF4-FFF2-40B4-BE49-F238E27FC236}">
                <a16:creationId xmlns:a16="http://schemas.microsoft.com/office/drawing/2014/main" id="{BCD85905-79BD-45A8-A0B3-9231FE515716}"/>
              </a:ext>
            </a:extLst>
          </p:cNvPr>
          <p:cNvGrpSpPr/>
          <p:nvPr/>
        </p:nvGrpSpPr>
        <p:grpSpPr>
          <a:xfrm>
            <a:off x="10086548" y="6248400"/>
            <a:ext cx="1052726" cy="609600"/>
            <a:chOff x="10834474" y="6248400"/>
            <a:chExt cx="1052726" cy="609600"/>
          </a:xfrm>
        </p:grpSpPr>
        <p:sp>
          <p:nvSpPr>
            <p:cNvPr id="6" name="Rectángulo 5">
              <a:extLst>
                <a:ext uri="{FF2B5EF4-FFF2-40B4-BE49-F238E27FC236}">
                  <a16:creationId xmlns:a16="http://schemas.microsoft.com/office/drawing/2014/main" id="{6535C404-3CA3-41E1-95EF-398269C5270C}"/>
                </a:ext>
              </a:extLst>
            </p:cNvPr>
            <p:cNvSpPr/>
            <p:nvPr/>
          </p:nvSpPr>
          <p:spPr>
            <a:xfrm>
              <a:off x="10834474" y="6248400"/>
              <a:ext cx="1052726" cy="609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7" name="Graphic 45" descr="Caret Left with solid fill">
              <a:extLst>
                <a:ext uri="{FF2B5EF4-FFF2-40B4-BE49-F238E27FC236}">
                  <a16:creationId xmlns:a16="http://schemas.microsoft.com/office/drawing/2014/main" id="{C4FC1F24-7B52-4409-B2A4-D12FF1776FEF}"/>
                </a:ext>
              </a:extLst>
            </p:cNvPr>
            <p:cNvSpPr/>
            <p:nvPr/>
          </p:nvSpPr>
          <p:spPr>
            <a:xfrm rot="10800000" flipH="1">
              <a:off x="11303334" y="6472054"/>
              <a:ext cx="105569" cy="183584"/>
            </a:xfrm>
            <a:custGeom>
              <a:avLst/>
              <a:gdLst>
                <a:gd name="connsiteX0" fmla="*/ 269081 w 309505"/>
                <a:gd name="connsiteY0" fmla="*/ 538229 h 538229"/>
                <a:gd name="connsiteX1" fmla="*/ 0 w 309505"/>
                <a:gd name="connsiteY1" fmla="*/ 269091 h 538229"/>
                <a:gd name="connsiteX2" fmla="*/ 269081 w 309505"/>
                <a:gd name="connsiteY2" fmla="*/ 0 h 538229"/>
                <a:gd name="connsiteX3" fmla="*/ 309496 w 309505"/>
                <a:gd name="connsiteY3" fmla="*/ 40405 h 538229"/>
                <a:gd name="connsiteX4" fmla="*/ 80810 w 309505"/>
                <a:gd name="connsiteY4" fmla="*/ 269091 h 538229"/>
                <a:gd name="connsiteX5" fmla="*/ 309505 w 309505"/>
                <a:gd name="connsiteY5" fmla="*/ 497824 h 538229"/>
                <a:gd name="connsiteX6" fmla="*/ 269081 w 309505"/>
                <a:gd name="connsiteY6" fmla="*/ 538229 h 53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505" h="538229">
                  <a:moveTo>
                    <a:pt x="269081" y="538229"/>
                  </a:moveTo>
                  <a:lnTo>
                    <a:pt x="0" y="269091"/>
                  </a:lnTo>
                  <a:lnTo>
                    <a:pt x="269081" y="0"/>
                  </a:lnTo>
                  <a:lnTo>
                    <a:pt x="309496" y="40405"/>
                  </a:lnTo>
                  <a:lnTo>
                    <a:pt x="80810" y="269091"/>
                  </a:lnTo>
                  <a:lnTo>
                    <a:pt x="309505" y="497824"/>
                  </a:lnTo>
                  <a:lnTo>
                    <a:pt x="269081" y="538229"/>
                  </a:lnTo>
                  <a:close/>
                </a:path>
              </a:pathLst>
            </a:custGeom>
            <a:solidFill>
              <a:schemeClr val="bg1">
                <a:lumMod val="75000"/>
              </a:schemeClr>
            </a:solidFill>
            <a:ln w="9525" cap="flat">
              <a:noFill/>
              <a:prstDash val="solid"/>
              <a:miter/>
            </a:ln>
          </p:spPr>
          <p:txBody>
            <a:bodyPr rtlCol="0" anchor="ctr"/>
            <a:lstStyle/>
            <a:p>
              <a:endParaRPr lang="en-US"/>
            </a:p>
          </p:txBody>
        </p:sp>
      </p:grpSp>
      <p:grpSp>
        <p:nvGrpSpPr>
          <p:cNvPr id="9" name="Grupo 8">
            <a:extLst>
              <a:ext uri="{FF2B5EF4-FFF2-40B4-BE49-F238E27FC236}">
                <a16:creationId xmlns:a16="http://schemas.microsoft.com/office/drawing/2014/main" id="{895CA87B-C7F3-4857-AEFD-8A75AD6C9E89}"/>
              </a:ext>
            </a:extLst>
          </p:cNvPr>
          <p:cNvGrpSpPr/>
          <p:nvPr/>
        </p:nvGrpSpPr>
        <p:grpSpPr>
          <a:xfrm rot="10800000">
            <a:off x="11139274" y="6248400"/>
            <a:ext cx="1052726" cy="609600"/>
            <a:chOff x="10834474" y="6248400"/>
            <a:chExt cx="1052726" cy="609600"/>
          </a:xfrm>
          <a:solidFill>
            <a:schemeClr val="tx1"/>
          </a:solidFill>
        </p:grpSpPr>
        <p:sp>
          <p:nvSpPr>
            <p:cNvPr id="10" name="Rectángulo 9">
              <a:extLst>
                <a:ext uri="{FF2B5EF4-FFF2-40B4-BE49-F238E27FC236}">
                  <a16:creationId xmlns:a16="http://schemas.microsoft.com/office/drawing/2014/main" id="{93F3FA4D-2FB6-4E00-B107-F1CE19B3CE7B}"/>
                </a:ext>
              </a:extLst>
            </p:cNvPr>
            <p:cNvSpPr/>
            <p:nvPr/>
          </p:nvSpPr>
          <p:spPr>
            <a:xfrm>
              <a:off x="10834474" y="6248400"/>
              <a:ext cx="1052726" cy="609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11" name="Graphic 45" descr="Caret Left with solid fill">
              <a:extLst>
                <a:ext uri="{FF2B5EF4-FFF2-40B4-BE49-F238E27FC236}">
                  <a16:creationId xmlns:a16="http://schemas.microsoft.com/office/drawing/2014/main" id="{3C716653-00C7-4DDC-8617-D47E808A72B4}"/>
                </a:ext>
              </a:extLst>
            </p:cNvPr>
            <p:cNvSpPr/>
            <p:nvPr/>
          </p:nvSpPr>
          <p:spPr>
            <a:xfrm rot="10800000" flipH="1">
              <a:off x="11303334" y="6472054"/>
              <a:ext cx="105569" cy="183584"/>
            </a:xfrm>
            <a:custGeom>
              <a:avLst/>
              <a:gdLst>
                <a:gd name="connsiteX0" fmla="*/ 269081 w 309505"/>
                <a:gd name="connsiteY0" fmla="*/ 538229 h 538229"/>
                <a:gd name="connsiteX1" fmla="*/ 0 w 309505"/>
                <a:gd name="connsiteY1" fmla="*/ 269091 h 538229"/>
                <a:gd name="connsiteX2" fmla="*/ 269081 w 309505"/>
                <a:gd name="connsiteY2" fmla="*/ 0 h 538229"/>
                <a:gd name="connsiteX3" fmla="*/ 309496 w 309505"/>
                <a:gd name="connsiteY3" fmla="*/ 40405 h 538229"/>
                <a:gd name="connsiteX4" fmla="*/ 80810 w 309505"/>
                <a:gd name="connsiteY4" fmla="*/ 269091 h 538229"/>
                <a:gd name="connsiteX5" fmla="*/ 309505 w 309505"/>
                <a:gd name="connsiteY5" fmla="*/ 497824 h 538229"/>
                <a:gd name="connsiteX6" fmla="*/ 269081 w 309505"/>
                <a:gd name="connsiteY6" fmla="*/ 538229 h 53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505" h="538229">
                  <a:moveTo>
                    <a:pt x="269081" y="538229"/>
                  </a:moveTo>
                  <a:lnTo>
                    <a:pt x="0" y="269091"/>
                  </a:lnTo>
                  <a:lnTo>
                    <a:pt x="269081" y="0"/>
                  </a:lnTo>
                  <a:lnTo>
                    <a:pt x="309496" y="40405"/>
                  </a:lnTo>
                  <a:lnTo>
                    <a:pt x="80810" y="269091"/>
                  </a:lnTo>
                  <a:lnTo>
                    <a:pt x="309505" y="497824"/>
                  </a:lnTo>
                  <a:lnTo>
                    <a:pt x="269081" y="538229"/>
                  </a:lnTo>
                  <a:close/>
                </a:path>
              </a:pathLst>
            </a:custGeom>
            <a:solidFill>
              <a:schemeClr val="bg1"/>
            </a:solidFill>
            <a:ln w="9525" cap="flat">
              <a:noFill/>
              <a:prstDash val="solid"/>
              <a:miter/>
            </a:ln>
          </p:spPr>
          <p:txBody>
            <a:bodyPr rtlCol="0" anchor="ctr"/>
            <a:lstStyle/>
            <a:p>
              <a:endParaRPr lang="en-US" dirty="0"/>
            </a:p>
          </p:txBody>
        </p:sp>
      </p:grpSp>
      <p:sp>
        <p:nvSpPr>
          <p:cNvPr id="12" name="Marcador de texto 2">
            <a:extLst>
              <a:ext uri="{FF2B5EF4-FFF2-40B4-BE49-F238E27FC236}">
                <a16:creationId xmlns:a16="http://schemas.microsoft.com/office/drawing/2014/main" id="{67549243-8BCC-45F3-9D02-4BE13BF417B2}"/>
              </a:ext>
            </a:extLst>
          </p:cNvPr>
          <p:cNvSpPr>
            <a:spLocks noGrp="1"/>
          </p:cNvSpPr>
          <p:nvPr>
            <p:ph type="body" idx="11" hasCustomPrompt="1"/>
          </p:nvPr>
        </p:nvSpPr>
        <p:spPr>
          <a:xfrm rot="16200000">
            <a:off x="-987626" y="4934863"/>
            <a:ext cx="2931846" cy="283536"/>
          </a:xfrm>
          <a:prstGeom prst="rect">
            <a:avLst/>
          </a:prstGeom>
        </p:spPr>
        <p:txBody>
          <a:bodyPr anchor="b"/>
          <a:lstStyle>
            <a:lvl1pPr marL="0" indent="0" algn="l">
              <a:lnSpc>
                <a:spcPct val="100000"/>
              </a:lnSpc>
              <a:buNone/>
              <a:defRPr sz="900" b="0" spc="600">
                <a:solidFill>
                  <a:schemeClr val="bg1">
                    <a:lumMod val="85000"/>
                  </a:schemeClr>
                </a:solidFill>
                <a:latin typeface="Sinkin Sans 300 Light"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www.acfarma.com</a:t>
            </a:r>
          </a:p>
        </p:txBody>
      </p:sp>
    </p:spTree>
    <p:extLst>
      <p:ext uri="{BB962C8B-B14F-4D97-AF65-F5344CB8AC3E}">
        <p14:creationId xmlns:p14="http://schemas.microsoft.com/office/powerpoint/2010/main" val="40481627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Dos objetos">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7" name="Grupo 6">
            <a:extLst>
              <a:ext uri="{FF2B5EF4-FFF2-40B4-BE49-F238E27FC236}">
                <a16:creationId xmlns:a16="http://schemas.microsoft.com/office/drawing/2014/main" id="{8C0A1115-3BF5-4AFF-8F4D-C1CE89C56784}"/>
              </a:ext>
            </a:extLst>
          </p:cNvPr>
          <p:cNvGrpSpPr/>
          <p:nvPr/>
        </p:nvGrpSpPr>
        <p:grpSpPr>
          <a:xfrm>
            <a:off x="10086548" y="6248400"/>
            <a:ext cx="1052726" cy="609600"/>
            <a:chOff x="10834474" y="6248400"/>
            <a:chExt cx="1052726" cy="609600"/>
          </a:xfrm>
        </p:grpSpPr>
        <p:sp>
          <p:nvSpPr>
            <p:cNvPr id="9" name="Rectángulo 8">
              <a:extLst>
                <a:ext uri="{FF2B5EF4-FFF2-40B4-BE49-F238E27FC236}">
                  <a16:creationId xmlns:a16="http://schemas.microsoft.com/office/drawing/2014/main" id="{B0977366-5B71-4F98-9A1F-47250C581050}"/>
                </a:ext>
              </a:extLst>
            </p:cNvPr>
            <p:cNvSpPr/>
            <p:nvPr/>
          </p:nvSpPr>
          <p:spPr>
            <a:xfrm>
              <a:off x="10834474" y="6248400"/>
              <a:ext cx="1052726" cy="609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0" name="Graphic 45" descr="Caret Left with solid fill">
              <a:extLst>
                <a:ext uri="{FF2B5EF4-FFF2-40B4-BE49-F238E27FC236}">
                  <a16:creationId xmlns:a16="http://schemas.microsoft.com/office/drawing/2014/main" id="{A9E5B7A6-1AC7-43D9-8B4D-519ED0C5BD1D}"/>
                </a:ext>
              </a:extLst>
            </p:cNvPr>
            <p:cNvSpPr/>
            <p:nvPr/>
          </p:nvSpPr>
          <p:spPr>
            <a:xfrm rot="10800000" flipH="1">
              <a:off x="11303334" y="6472054"/>
              <a:ext cx="105569" cy="183584"/>
            </a:xfrm>
            <a:custGeom>
              <a:avLst/>
              <a:gdLst>
                <a:gd name="connsiteX0" fmla="*/ 269081 w 309505"/>
                <a:gd name="connsiteY0" fmla="*/ 538229 h 538229"/>
                <a:gd name="connsiteX1" fmla="*/ 0 w 309505"/>
                <a:gd name="connsiteY1" fmla="*/ 269091 h 538229"/>
                <a:gd name="connsiteX2" fmla="*/ 269081 w 309505"/>
                <a:gd name="connsiteY2" fmla="*/ 0 h 538229"/>
                <a:gd name="connsiteX3" fmla="*/ 309496 w 309505"/>
                <a:gd name="connsiteY3" fmla="*/ 40405 h 538229"/>
                <a:gd name="connsiteX4" fmla="*/ 80810 w 309505"/>
                <a:gd name="connsiteY4" fmla="*/ 269091 h 538229"/>
                <a:gd name="connsiteX5" fmla="*/ 309505 w 309505"/>
                <a:gd name="connsiteY5" fmla="*/ 497824 h 538229"/>
                <a:gd name="connsiteX6" fmla="*/ 269081 w 309505"/>
                <a:gd name="connsiteY6" fmla="*/ 538229 h 53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505" h="538229">
                  <a:moveTo>
                    <a:pt x="269081" y="538229"/>
                  </a:moveTo>
                  <a:lnTo>
                    <a:pt x="0" y="269091"/>
                  </a:lnTo>
                  <a:lnTo>
                    <a:pt x="269081" y="0"/>
                  </a:lnTo>
                  <a:lnTo>
                    <a:pt x="309496" y="40405"/>
                  </a:lnTo>
                  <a:lnTo>
                    <a:pt x="80810" y="269091"/>
                  </a:lnTo>
                  <a:lnTo>
                    <a:pt x="309505" y="497824"/>
                  </a:lnTo>
                  <a:lnTo>
                    <a:pt x="269081" y="538229"/>
                  </a:lnTo>
                  <a:close/>
                </a:path>
              </a:pathLst>
            </a:custGeom>
            <a:solidFill>
              <a:schemeClr val="bg1">
                <a:lumMod val="75000"/>
              </a:schemeClr>
            </a:solidFill>
            <a:ln w="9525" cap="flat">
              <a:noFill/>
              <a:prstDash val="solid"/>
              <a:miter/>
            </a:ln>
          </p:spPr>
          <p:txBody>
            <a:bodyPr rtlCol="0" anchor="ctr"/>
            <a:lstStyle/>
            <a:p>
              <a:endParaRPr lang="en-US"/>
            </a:p>
          </p:txBody>
        </p:sp>
      </p:grpSp>
      <p:grpSp>
        <p:nvGrpSpPr>
          <p:cNvPr id="11" name="Grupo 10">
            <a:extLst>
              <a:ext uri="{FF2B5EF4-FFF2-40B4-BE49-F238E27FC236}">
                <a16:creationId xmlns:a16="http://schemas.microsoft.com/office/drawing/2014/main" id="{60EA2C3C-F50D-44A4-8C75-EBFB213FA843}"/>
              </a:ext>
            </a:extLst>
          </p:cNvPr>
          <p:cNvGrpSpPr/>
          <p:nvPr/>
        </p:nvGrpSpPr>
        <p:grpSpPr>
          <a:xfrm rot="10800000">
            <a:off x="11139274" y="6248400"/>
            <a:ext cx="1052726" cy="609600"/>
            <a:chOff x="10834474" y="6248400"/>
            <a:chExt cx="1052726" cy="609600"/>
          </a:xfrm>
          <a:solidFill>
            <a:schemeClr val="tx1"/>
          </a:solidFill>
        </p:grpSpPr>
        <p:sp>
          <p:nvSpPr>
            <p:cNvPr id="13" name="Rectángulo 12">
              <a:extLst>
                <a:ext uri="{FF2B5EF4-FFF2-40B4-BE49-F238E27FC236}">
                  <a16:creationId xmlns:a16="http://schemas.microsoft.com/office/drawing/2014/main" id="{E691120C-0A2D-4321-99AF-ADF6CB67E94C}"/>
                </a:ext>
              </a:extLst>
            </p:cNvPr>
            <p:cNvSpPr/>
            <p:nvPr/>
          </p:nvSpPr>
          <p:spPr>
            <a:xfrm>
              <a:off x="10834474" y="6248400"/>
              <a:ext cx="1052726" cy="609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14" name="Graphic 45" descr="Caret Left with solid fill">
              <a:extLst>
                <a:ext uri="{FF2B5EF4-FFF2-40B4-BE49-F238E27FC236}">
                  <a16:creationId xmlns:a16="http://schemas.microsoft.com/office/drawing/2014/main" id="{770AA4A2-5534-4C5B-AE90-ADAFCE3D77F6}"/>
                </a:ext>
              </a:extLst>
            </p:cNvPr>
            <p:cNvSpPr/>
            <p:nvPr/>
          </p:nvSpPr>
          <p:spPr>
            <a:xfrm rot="10800000" flipH="1">
              <a:off x="11303334" y="6472054"/>
              <a:ext cx="105569" cy="183584"/>
            </a:xfrm>
            <a:custGeom>
              <a:avLst/>
              <a:gdLst>
                <a:gd name="connsiteX0" fmla="*/ 269081 w 309505"/>
                <a:gd name="connsiteY0" fmla="*/ 538229 h 538229"/>
                <a:gd name="connsiteX1" fmla="*/ 0 w 309505"/>
                <a:gd name="connsiteY1" fmla="*/ 269091 h 538229"/>
                <a:gd name="connsiteX2" fmla="*/ 269081 w 309505"/>
                <a:gd name="connsiteY2" fmla="*/ 0 h 538229"/>
                <a:gd name="connsiteX3" fmla="*/ 309496 w 309505"/>
                <a:gd name="connsiteY3" fmla="*/ 40405 h 538229"/>
                <a:gd name="connsiteX4" fmla="*/ 80810 w 309505"/>
                <a:gd name="connsiteY4" fmla="*/ 269091 h 538229"/>
                <a:gd name="connsiteX5" fmla="*/ 309505 w 309505"/>
                <a:gd name="connsiteY5" fmla="*/ 497824 h 538229"/>
                <a:gd name="connsiteX6" fmla="*/ 269081 w 309505"/>
                <a:gd name="connsiteY6" fmla="*/ 538229 h 53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505" h="538229">
                  <a:moveTo>
                    <a:pt x="269081" y="538229"/>
                  </a:moveTo>
                  <a:lnTo>
                    <a:pt x="0" y="269091"/>
                  </a:lnTo>
                  <a:lnTo>
                    <a:pt x="269081" y="0"/>
                  </a:lnTo>
                  <a:lnTo>
                    <a:pt x="309496" y="40405"/>
                  </a:lnTo>
                  <a:lnTo>
                    <a:pt x="80810" y="269091"/>
                  </a:lnTo>
                  <a:lnTo>
                    <a:pt x="309505" y="497824"/>
                  </a:lnTo>
                  <a:lnTo>
                    <a:pt x="269081" y="538229"/>
                  </a:lnTo>
                  <a:close/>
                </a:path>
              </a:pathLst>
            </a:custGeom>
            <a:solidFill>
              <a:schemeClr val="bg1"/>
            </a:solidFill>
            <a:ln w="9525" cap="flat">
              <a:noFill/>
              <a:prstDash val="solid"/>
              <a:miter/>
            </a:ln>
          </p:spPr>
          <p:txBody>
            <a:bodyPr rtlCol="0" anchor="ctr"/>
            <a:lstStyle/>
            <a:p>
              <a:endParaRPr lang="en-US" dirty="0"/>
            </a:p>
          </p:txBody>
        </p:sp>
      </p:grpSp>
      <p:sp>
        <p:nvSpPr>
          <p:cNvPr id="18" name="Marcador de contenido 2">
            <a:extLst>
              <a:ext uri="{FF2B5EF4-FFF2-40B4-BE49-F238E27FC236}">
                <a16:creationId xmlns:a16="http://schemas.microsoft.com/office/drawing/2014/main" id="{B37AE310-2EB9-4F4B-9AD8-C3AA3A18E88E}"/>
              </a:ext>
            </a:extLst>
          </p:cNvPr>
          <p:cNvSpPr>
            <a:spLocks noGrp="1"/>
          </p:cNvSpPr>
          <p:nvPr>
            <p:ph idx="12"/>
          </p:nvPr>
        </p:nvSpPr>
        <p:spPr>
          <a:xfrm>
            <a:off x="1262743" y="2368062"/>
            <a:ext cx="4311051" cy="3553910"/>
          </a:xfrm>
          <a:prstGeom prst="rect">
            <a:avLst/>
          </a:prstGeom>
        </p:spPr>
        <p:txBody>
          <a:bodyPr numCol="1" spcCol="720000"/>
          <a:lstStyle>
            <a:lvl1pPr marL="0" marR="0" indent="0" algn="l" defTabSz="914400" rtl="0" eaLnBrk="1" fontAlgn="auto" latinLnBrk="0" hangingPunct="1">
              <a:lnSpc>
                <a:spcPct val="100000"/>
              </a:lnSpc>
              <a:spcBef>
                <a:spcPts val="1000"/>
              </a:spcBef>
              <a:spcAft>
                <a:spcPts val="1200"/>
              </a:spcAft>
              <a:buClr>
                <a:schemeClr val="tx1"/>
              </a:buClr>
              <a:buSzTx/>
              <a:buFontTx/>
              <a:buNone/>
              <a:tabLst/>
              <a:defRPr sz="1100">
                <a:solidFill>
                  <a:schemeClr val="bg1">
                    <a:lumMod val="50000"/>
                  </a:schemeClr>
                </a:solidFill>
                <a:latin typeface="+mn-lt"/>
              </a:defRPr>
            </a:lvl1pPr>
            <a:lvl2pPr marL="457200" indent="0">
              <a:lnSpc>
                <a:spcPct val="100000"/>
              </a:lnSpc>
              <a:spcAft>
                <a:spcPts val="1200"/>
              </a:spcAft>
              <a:buClr>
                <a:schemeClr val="tx1"/>
              </a:buClr>
              <a:buFontTx/>
              <a:buNone/>
              <a:defRPr sz="1400">
                <a:solidFill>
                  <a:schemeClr val="bg1"/>
                </a:solidFill>
                <a:latin typeface="Sinkin Sans 400 Regular" pitchFamily="50" charset="0"/>
              </a:defRPr>
            </a:lvl2pPr>
            <a:lvl3pPr marL="914400" indent="0">
              <a:lnSpc>
                <a:spcPct val="100000"/>
              </a:lnSpc>
              <a:spcAft>
                <a:spcPts val="1200"/>
              </a:spcAft>
              <a:buClr>
                <a:schemeClr val="tx1"/>
              </a:buClr>
              <a:buFontTx/>
              <a:buNone/>
              <a:defRPr sz="1200">
                <a:solidFill>
                  <a:schemeClr val="bg1"/>
                </a:solidFill>
                <a:latin typeface="Sinkin Sans 400 Regular" pitchFamily="50" charset="0"/>
              </a:defRPr>
            </a:lvl3pPr>
            <a:lvl4pPr marL="1371600" indent="0">
              <a:lnSpc>
                <a:spcPct val="100000"/>
              </a:lnSpc>
              <a:spcAft>
                <a:spcPts val="1200"/>
              </a:spcAft>
              <a:buClr>
                <a:schemeClr val="tx1"/>
              </a:buClr>
              <a:buFontTx/>
              <a:buNone/>
              <a:defRPr sz="1100">
                <a:solidFill>
                  <a:schemeClr val="bg1"/>
                </a:solidFill>
                <a:latin typeface="Sinkin Sans 400 Regular" pitchFamily="50" charset="0"/>
              </a:defRPr>
            </a:lvl4pPr>
            <a:lvl5pPr marL="1828800" indent="0">
              <a:lnSpc>
                <a:spcPct val="100000"/>
              </a:lnSpc>
              <a:spcAft>
                <a:spcPts val="1200"/>
              </a:spcAft>
              <a:buClr>
                <a:schemeClr val="tx1"/>
              </a:buClr>
              <a:buFontTx/>
              <a:buNone/>
              <a:defRPr sz="1100">
                <a:solidFill>
                  <a:schemeClr val="bg1"/>
                </a:solidFill>
                <a:latin typeface="Sinkin Sans 400 Regular" pitchFamily="50" charset="0"/>
              </a:defRPr>
            </a:lvl5pPr>
          </a:lstStyle>
          <a:p>
            <a:pPr marL="0" marR="0" lvl="0" indent="0" algn="l" defTabSz="914400" rtl="0" eaLnBrk="1" fontAlgn="auto" latinLnBrk="0" hangingPunct="1">
              <a:lnSpc>
                <a:spcPct val="100000"/>
              </a:lnSpc>
              <a:spcBef>
                <a:spcPts val="1000"/>
              </a:spcBef>
              <a:spcAft>
                <a:spcPts val="1200"/>
              </a:spcAft>
              <a:buClr>
                <a:schemeClr val="tx1"/>
              </a:buClr>
              <a:buSzTx/>
              <a:buFontTx/>
              <a:buNone/>
              <a:tabLst/>
              <a:defRPr/>
            </a:pPr>
            <a:r>
              <a:rPr lang="es-ES"/>
              <a:t>Haga clic para modificar los estilos de texto del patrón</a:t>
            </a:r>
          </a:p>
        </p:txBody>
      </p:sp>
      <p:sp>
        <p:nvSpPr>
          <p:cNvPr id="20" name="Marcador de texto 2">
            <a:extLst>
              <a:ext uri="{FF2B5EF4-FFF2-40B4-BE49-F238E27FC236}">
                <a16:creationId xmlns:a16="http://schemas.microsoft.com/office/drawing/2014/main" id="{5EC2403E-0B3F-48A9-9BAB-EA3522A5B52D}"/>
              </a:ext>
            </a:extLst>
          </p:cNvPr>
          <p:cNvSpPr>
            <a:spLocks noGrp="1"/>
          </p:cNvSpPr>
          <p:nvPr>
            <p:ph type="body" idx="11" hasCustomPrompt="1"/>
          </p:nvPr>
        </p:nvSpPr>
        <p:spPr>
          <a:xfrm rot="16200000">
            <a:off x="-987626" y="4934863"/>
            <a:ext cx="2931846" cy="283536"/>
          </a:xfrm>
          <a:prstGeom prst="rect">
            <a:avLst/>
          </a:prstGeom>
        </p:spPr>
        <p:txBody>
          <a:bodyPr anchor="b"/>
          <a:lstStyle>
            <a:lvl1pPr marL="0" indent="0" algn="l">
              <a:lnSpc>
                <a:spcPct val="100000"/>
              </a:lnSpc>
              <a:buNone/>
              <a:defRPr sz="900" b="0" spc="600">
                <a:solidFill>
                  <a:schemeClr val="bg1">
                    <a:lumMod val="85000"/>
                  </a:schemeClr>
                </a:solidFill>
                <a:latin typeface="Sinkin Sans 300 Light"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www.acfarma.com</a:t>
            </a:r>
          </a:p>
        </p:txBody>
      </p:sp>
    </p:spTree>
    <p:extLst>
      <p:ext uri="{BB962C8B-B14F-4D97-AF65-F5344CB8AC3E}">
        <p14:creationId xmlns:p14="http://schemas.microsoft.com/office/powerpoint/2010/main" val="32617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Diapositiva de título">
    <p:spTree>
      <p:nvGrpSpPr>
        <p:cNvPr id="1" name=""/>
        <p:cNvGrpSpPr/>
        <p:nvPr/>
      </p:nvGrpSpPr>
      <p:grpSpPr>
        <a:xfrm>
          <a:off x="0" y="0"/>
          <a:ext cx="0" cy="0"/>
          <a:chOff x="0" y="0"/>
          <a:chExt cx="0" cy="0"/>
        </a:xfrm>
      </p:grpSpPr>
      <p:pic>
        <p:nvPicPr>
          <p:cNvPr id="23" name="Imagen 22" descr="Imagen que contiene interior, edificio, cocina, ventana&#10;&#10;Descripción generada automáticamente">
            <a:extLst>
              <a:ext uri="{FF2B5EF4-FFF2-40B4-BE49-F238E27FC236}">
                <a16:creationId xmlns:a16="http://schemas.microsoft.com/office/drawing/2014/main" id="{7E995C6E-1F51-4870-B31F-7E90C9AE530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415" y="0"/>
            <a:ext cx="12186585" cy="6861048"/>
          </a:xfrm>
          <a:prstGeom prst="rect">
            <a:avLst/>
          </a:prstGeom>
        </p:spPr>
      </p:pic>
      <p:sp>
        <p:nvSpPr>
          <p:cNvPr id="2" name="Título 1">
            <a:extLst>
              <a:ext uri="{FF2B5EF4-FFF2-40B4-BE49-F238E27FC236}">
                <a16:creationId xmlns:a16="http://schemas.microsoft.com/office/drawing/2014/main" id="{6C25C416-A3A2-4CF9-9532-2C0BFB51CFDF}"/>
              </a:ext>
            </a:extLst>
          </p:cNvPr>
          <p:cNvSpPr>
            <a:spLocks noGrp="1"/>
          </p:cNvSpPr>
          <p:nvPr>
            <p:ph type="ctrTitle"/>
          </p:nvPr>
        </p:nvSpPr>
        <p:spPr>
          <a:xfrm>
            <a:off x="7785100" y="2422652"/>
            <a:ext cx="3568700" cy="2387600"/>
          </a:xfrm>
        </p:spPr>
        <p:txBody>
          <a:bodyPr rtlCol="0" anchor="b">
            <a:normAutofit/>
          </a:bodyPr>
          <a:lstStyle>
            <a:lvl1pPr algn="l">
              <a:defRPr sz="3500">
                <a:solidFill>
                  <a:schemeClr val="bg1"/>
                </a:solidFill>
                <a:latin typeface="Open Sans bold" panose="020B0806030504020204" pitchFamily="34" charset="0"/>
                <a:ea typeface="Open Sans bold" panose="020B0806030504020204" pitchFamily="34" charset="0"/>
                <a:cs typeface="Open Sans bold" panose="020B0806030504020204" pitchFamily="34" charset="0"/>
              </a:defRPr>
            </a:lvl1pPr>
          </a:lstStyle>
          <a:p>
            <a:pPr rtl="0"/>
            <a:r>
              <a:rPr lang="es-ES" noProof="0"/>
              <a:t>Haga clic para modificar el estilo de título del patrón</a:t>
            </a:r>
            <a:endParaRPr lang="es-ES" noProof="0" dirty="0"/>
          </a:p>
        </p:txBody>
      </p:sp>
      <p:sp>
        <p:nvSpPr>
          <p:cNvPr id="17" name="Marcador de número de diapositiva 5">
            <a:extLst>
              <a:ext uri="{FF2B5EF4-FFF2-40B4-BE49-F238E27FC236}">
                <a16:creationId xmlns:a16="http://schemas.microsoft.com/office/drawing/2014/main" id="{83215EE5-1FC5-408A-9496-7C83A3D4B55A}"/>
              </a:ext>
            </a:extLst>
          </p:cNvPr>
          <p:cNvSpPr>
            <a:spLocks noGrp="1"/>
          </p:cNvSpPr>
          <p:nvPr>
            <p:ph type="sldNum" sz="quarter" idx="12"/>
          </p:nvPr>
        </p:nvSpPr>
        <p:spPr>
          <a:xfrm>
            <a:off x="8610600" y="6356350"/>
            <a:ext cx="2743200" cy="365125"/>
          </a:xfrm>
        </p:spPr>
        <p:txBody>
          <a:bodyPr rtlCol="0"/>
          <a:lstStyle>
            <a:lvl1pPr>
              <a:defRPr>
                <a:solidFill>
                  <a:schemeClr val="bg1"/>
                </a:solidFill>
              </a:defRPr>
            </a:lvl1pPr>
          </a:lstStyle>
          <a:p>
            <a:fld id="{3DB63B67-B6A5-4176-AD72-EF4B79DCEA46}" type="slidenum">
              <a:rPr lang="es-PE" smtClean="0"/>
              <a:t>‹Nº›</a:t>
            </a:fld>
            <a:endParaRPr lang="es-PE"/>
          </a:p>
        </p:txBody>
      </p:sp>
    </p:spTree>
    <p:extLst>
      <p:ext uri="{BB962C8B-B14F-4D97-AF65-F5344CB8AC3E}">
        <p14:creationId xmlns:p14="http://schemas.microsoft.com/office/powerpoint/2010/main" val="4047154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eclaración de objetivos">
    <p:spTree>
      <p:nvGrpSpPr>
        <p:cNvPr id="1" name=""/>
        <p:cNvGrpSpPr/>
        <p:nvPr/>
      </p:nvGrpSpPr>
      <p:grpSpPr>
        <a:xfrm>
          <a:off x="0" y="0"/>
          <a:ext cx="0" cy="0"/>
          <a:chOff x="0" y="0"/>
          <a:chExt cx="0" cy="0"/>
        </a:xfrm>
      </p:grpSpPr>
      <p:pic>
        <p:nvPicPr>
          <p:cNvPr id="9" name="Imagen 8" descr="Imagen que contiene firmar, computer, puerta, calle&#10;&#10;Descripción generada automáticamente">
            <a:extLst>
              <a:ext uri="{FF2B5EF4-FFF2-40B4-BE49-F238E27FC236}">
                <a16:creationId xmlns:a16="http://schemas.microsoft.com/office/drawing/2014/main" id="{697E18BC-AB80-40D9-AA1B-A74EADBAA5F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417298" y="-3049"/>
            <a:ext cx="774701" cy="6861047"/>
          </a:xfrm>
          <a:prstGeom prst="rect">
            <a:avLst/>
          </a:prstGeom>
        </p:spPr>
      </p:pic>
      <p:sp>
        <p:nvSpPr>
          <p:cNvPr id="11" name="Título 1">
            <a:extLst>
              <a:ext uri="{FF2B5EF4-FFF2-40B4-BE49-F238E27FC236}">
                <a16:creationId xmlns:a16="http://schemas.microsoft.com/office/drawing/2014/main" id="{7C573C46-6C6A-449E-9536-27F8156A52B6}"/>
              </a:ext>
            </a:extLst>
          </p:cNvPr>
          <p:cNvSpPr>
            <a:spLocks noGrp="1"/>
          </p:cNvSpPr>
          <p:nvPr>
            <p:ph type="title"/>
          </p:nvPr>
        </p:nvSpPr>
        <p:spPr>
          <a:xfrm>
            <a:off x="1042945" y="1847004"/>
            <a:ext cx="5700753" cy="975657"/>
          </a:xfrm>
        </p:spPr>
        <p:txBody>
          <a:bodyPr rtlCol="0">
            <a:noAutofit/>
          </a:bodyPr>
          <a:lstStyle>
            <a:lvl1pPr>
              <a:defRPr sz="5800">
                <a:latin typeface="Open Sans" panose="020B0606030504020204" pitchFamily="34" charset="0"/>
                <a:ea typeface="Open Sans" panose="020B0606030504020204" pitchFamily="34" charset="0"/>
                <a:cs typeface="Open Sans" panose="020B0606030504020204" pitchFamily="34" charset="0"/>
              </a:defRPr>
            </a:lvl1pPr>
          </a:lstStyle>
          <a:p>
            <a:pPr rtl="0"/>
            <a:r>
              <a:rPr lang="es-ES" noProof="0"/>
              <a:t>Haga clic para modificar el estilo de título del patrón</a:t>
            </a:r>
            <a:endParaRPr lang="es-ES" noProof="0" dirty="0"/>
          </a:p>
        </p:txBody>
      </p:sp>
      <p:sp>
        <p:nvSpPr>
          <p:cNvPr id="12" name="Marcador de número de diapositiva 4">
            <a:extLst>
              <a:ext uri="{FF2B5EF4-FFF2-40B4-BE49-F238E27FC236}">
                <a16:creationId xmlns:a16="http://schemas.microsoft.com/office/drawing/2014/main" id="{86C03F63-E288-4655-8D06-C0439EFA2AF4}"/>
              </a:ext>
            </a:extLst>
          </p:cNvPr>
          <p:cNvSpPr>
            <a:spLocks noGrp="1"/>
          </p:cNvSpPr>
          <p:nvPr>
            <p:ph type="sldNum" sz="quarter" idx="12"/>
          </p:nvPr>
        </p:nvSpPr>
        <p:spPr>
          <a:xfrm>
            <a:off x="11588528" y="6381750"/>
            <a:ext cx="415407" cy="365125"/>
          </a:xfrm>
        </p:spPr>
        <p:txBody>
          <a:bodyPr rtlCol="0"/>
          <a:lstStyle>
            <a:lvl1pPr algn="ctr">
              <a:defRPr>
                <a:solidFill>
                  <a:schemeClr val="bg2"/>
                </a:solidFill>
              </a:defRPr>
            </a:lvl1pPr>
          </a:lstStyle>
          <a:p>
            <a:fld id="{3DB63B67-B6A5-4176-AD72-EF4B79DCEA46}" type="slidenum">
              <a:rPr lang="es-PE" smtClean="0"/>
              <a:t>‹Nº›</a:t>
            </a:fld>
            <a:endParaRPr lang="es-PE"/>
          </a:p>
        </p:txBody>
      </p:sp>
      <p:sp>
        <p:nvSpPr>
          <p:cNvPr id="13" name="Marcador de pie de página 3">
            <a:extLst>
              <a:ext uri="{FF2B5EF4-FFF2-40B4-BE49-F238E27FC236}">
                <a16:creationId xmlns:a16="http://schemas.microsoft.com/office/drawing/2014/main" id="{00CF6E24-E0BF-47BF-A6FB-FA1D69B9AA05}"/>
              </a:ext>
            </a:extLst>
          </p:cNvPr>
          <p:cNvSpPr txBox="1">
            <a:spLocks/>
          </p:cNvSpPr>
          <p:nvPr/>
        </p:nvSpPr>
        <p:spPr>
          <a:xfrm rot="16200000">
            <a:off x="11012058" y="5077134"/>
            <a:ext cx="1644030" cy="365125"/>
          </a:xfrm>
          <a:prstGeom prst="rect">
            <a:avLst/>
          </a:prstGeom>
        </p:spPr>
        <p:txBody>
          <a:bodyPr rtlCol="0"/>
          <a:lstStyle>
            <a:defPPr rtl="0">
              <a:defRPr lang="es-ES"/>
            </a:defPPr>
            <a:lvl1pPr marL="0" algn="l" defTabSz="914400" rtl="0" eaLnBrk="1" latinLnBrk="0" hangingPunct="1">
              <a:defRPr sz="1200" kern="1200">
                <a:solidFill>
                  <a:srgbClr val="77777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www.</a:t>
            </a:r>
            <a:r>
              <a:rPr lang="es-ES"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acfarma</a:t>
            </a:r>
            <a:r>
              <a:rPr lang="es-E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.com</a:t>
            </a:r>
          </a:p>
        </p:txBody>
      </p:sp>
      <p:cxnSp>
        <p:nvCxnSpPr>
          <p:cNvPr id="14" name="Conector recto 13">
            <a:extLst>
              <a:ext uri="{FF2B5EF4-FFF2-40B4-BE49-F238E27FC236}">
                <a16:creationId xmlns:a16="http://schemas.microsoft.com/office/drawing/2014/main" id="{556FC3B3-618B-48A8-889F-1A818129526F}"/>
              </a:ext>
            </a:extLst>
          </p:cNvPr>
          <p:cNvCxnSpPr/>
          <p:nvPr/>
        </p:nvCxnSpPr>
        <p:spPr>
          <a:xfrm>
            <a:off x="11575828" y="6248400"/>
            <a:ext cx="453508"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7410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4_Organigrama">
    <p:spTree>
      <p:nvGrpSpPr>
        <p:cNvPr id="1" name=""/>
        <p:cNvGrpSpPr/>
        <p:nvPr/>
      </p:nvGrpSpPr>
      <p:grpSpPr>
        <a:xfrm>
          <a:off x="0" y="0"/>
          <a:ext cx="0" cy="0"/>
          <a:chOff x="0" y="0"/>
          <a:chExt cx="0" cy="0"/>
        </a:xfrm>
      </p:grpSpPr>
      <p:pic>
        <p:nvPicPr>
          <p:cNvPr id="14" name="Imagen 13" descr="Imagen en blanco y negro&#10;&#10;Descripción generada automáticamente con confianza baja">
            <a:extLst>
              <a:ext uri="{FF2B5EF4-FFF2-40B4-BE49-F238E27FC236}">
                <a16:creationId xmlns:a16="http://schemas.microsoft.com/office/drawing/2014/main" id="{F941752B-D3E2-428B-BB7E-FCDE0FBF664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575829" y="193520"/>
            <a:ext cx="434371" cy="342261"/>
          </a:xfrm>
          <a:prstGeom prst="rect">
            <a:avLst/>
          </a:prstGeom>
        </p:spPr>
      </p:pic>
      <p:pic>
        <p:nvPicPr>
          <p:cNvPr id="11" name="Imagen 10" descr="Imagen que contiene firmar, computer, puerta, calle&#10;&#10;Descripción generada automáticamente">
            <a:extLst>
              <a:ext uri="{FF2B5EF4-FFF2-40B4-BE49-F238E27FC236}">
                <a16:creationId xmlns:a16="http://schemas.microsoft.com/office/drawing/2014/main" id="{4D03E656-9814-4B29-B7C2-8312197B9BA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06108" y="-3049"/>
            <a:ext cx="3785892" cy="6861047"/>
          </a:xfrm>
          <a:prstGeom prst="rect">
            <a:avLst/>
          </a:prstGeom>
        </p:spPr>
      </p:pic>
      <p:pic>
        <p:nvPicPr>
          <p:cNvPr id="4" name="Imagen 3" descr="Imagen que contiene edificio, tabla, pequeño, naranja&#10;&#10;Descripción generada automáticamente">
            <a:extLst>
              <a:ext uri="{FF2B5EF4-FFF2-40B4-BE49-F238E27FC236}">
                <a16:creationId xmlns:a16="http://schemas.microsoft.com/office/drawing/2014/main" id="{846A73B7-73BB-4E86-A9AF-1ADB3FA16E1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43700" y="0"/>
            <a:ext cx="4673600" cy="6861047"/>
          </a:xfrm>
          <a:prstGeom prst="rect">
            <a:avLst/>
          </a:prstGeom>
        </p:spPr>
      </p:pic>
      <p:sp>
        <p:nvSpPr>
          <p:cNvPr id="2" name="Título 1">
            <a:extLst>
              <a:ext uri="{FF2B5EF4-FFF2-40B4-BE49-F238E27FC236}">
                <a16:creationId xmlns:a16="http://schemas.microsoft.com/office/drawing/2014/main" id="{A1F8C642-49FB-4E16-A3A0-B2ACBEABFFD6}"/>
              </a:ext>
            </a:extLst>
          </p:cNvPr>
          <p:cNvSpPr>
            <a:spLocks noGrp="1"/>
          </p:cNvSpPr>
          <p:nvPr>
            <p:ph type="title"/>
          </p:nvPr>
        </p:nvSpPr>
        <p:spPr>
          <a:xfrm>
            <a:off x="1042946" y="1847004"/>
            <a:ext cx="5700754" cy="975657"/>
          </a:xfrm>
        </p:spPr>
        <p:txBody>
          <a:bodyPr rtlCol="0">
            <a:noAutofit/>
          </a:bodyPr>
          <a:lstStyle>
            <a:lvl1pPr>
              <a:defRPr sz="5800">
                <a:latin typeface="Open Sans" panose="020B0606030504020204" pitchFamily="34" charset="0"/>
                <a:ea typeface="Open Sans" panose="020B0606030504020204" pitchFamily="34" charset="0"/>
                <a:cs typeface="Open Sans" panose="020B0606030504020204" pitchFamily="34" charset="0"/>
              </a:defRPr>
            </a:lvl1pPr>
          </a:lstStyle>
          <a:p>
            <a:pPr rtl="0"/>
            <a:r>
              <a:rPr lang="es-ES" noProof="0"/>
              <a:t>Haga clic para modificar el estilo de título del patrón</a:t>
            </a:r>
            <a:endParaRPr lang="es-ES" noProof="0" dirty="0"/>
          </a:p>
        </p:txBody>
      </p:sp>
      <p:sp>
        <p:nvSpPr>
          <p:cNvPr id="10" name="Marcador de contenido 2">
            <a:extLst>
              <a:ext uri="{FF2B5EF4-FFF2-40B4-BE49-F238E27FC236}">
                <a16:creationId xmlns:a16="http://schemas.microsoft.com/office/drawing/2014/main" id="{728E51A8-13DB-4FB8-8C1A-73EE8D8A412F}"/>
              </a:ext>
            </a:extLst>
          </p:cNvPr>
          <p:cNvSpPr>
            <a:spLocks noGrp="1"/>
          </p:cNvSpPr>
          <p:nvPr>
            <p:ph idx="1" hasCustomPrompt="1"/>
          </p:nvPr>
        </p:nvSpPr>
        <p:spPr>
          <a:xfrm>
            <a:off x="1092452" y="2938150"/>
            <a:ext cx="4355849" cy="2463801"/>
          </a:xfrm>
        </p:spPr>
        <p:txBody>
          <a:bodyPr rtlCol="0">
            <a:normAutofit/>
          </a:bodyPr>
          <a:lstStyle>
            <a:lvl1pPr marL="0" indent="0">
              <a:lnSpc>
                <a:spcPts val="2200"/>
              </a:lnSpc>
              <a:buNone/>
              <a:defRPr sz="1400">
                <a:solidFill>
                  <a:srgbClr val="777777"/>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es-ES" noProof="0" dirty="0"/>
              <a:t>Haga clic para editar el texto</a:t>
            </a:r>
          </a:p>
        </p:txBody>
      </p:sp>
      <p:sp>
        <p:nvSpPr>
          <p:cNvPr id="9" name="Marcador de pie de página 3">
            <a:extLst>
              <a:ext uri="{FF2B5EF4-FFF2-40B4-BE49-F238E27FC236}">
                <a16:creationId xmlns:a16="http://schemas.microsoft.com/office/drawing/2014/main" id="{2597AC51-E23C-4B50-ABC4-A8E811AFD9D9}"/>
              </a:ext>
            </a:extLst>
          </p:cNvPr>
          <p:cNvSpPr txBox="1">
            <a:spLocks/>
          </p:cNvSpPr>
          <p:nvPr/>
        </p:nvSpPr>
        <p:spPr>
          <a:xfrm rot="16200000">
            <a:off x="11012058" y="5077134"/>
            <a:ext cx="1644030" cy="365125"/>
          </a:xfrm>
          <a:prstGeom prst="rect">
            <a:avLst/>
          </a:prstGeom>
        </p:spPr>
        <p:txBody>
          <a:bodyPr rtlCol="0"/>
          <a:lstStyle>
            <a:defPPr rtl="0">
              <a:defRPr lang="es-ES"/>
            </a:defPPr>
            <a:lvl1pPr marL="0" algn="l" defTabSz="914400" rtl="0" eaLnBrk="1" latinLnBrk="0" hangingPunct="1">
              <a:defRPr sz="1200" kern="1200">
                <a:solidFill>
                  <a:srgbClr val="77777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www.</a:t>
            </a:r>
            <a:r>
              <a:rPr lang="es-ES"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acfarma</a:t>
            </a:r>
            <a:r>
              <a:rPr lang="es-E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.com</a:t>
            </a:r>
          </a:p>
        </p:txBody>
      </p:sp>
      <p:cxnSp>
        <p:nvCxnSpPr>
          <p:cNvPr id="17" name="Conector recto 16">
            <a:extLst>
              <a:ext uri="{FF2B5EF4-FFF2-40B4-BE49-F238E27FC236}">
                <a16:creationId xmlns:a16="http://schemas.microsoft.com/office/drawing/2014/main" id="{0AC39E50-50CA-4BC0-B554-90EF5795BDA4}"/>
              </a:ext>
            </a:extLst>
          </p:cNvPr>
          <p:cNvCxnSpPr/>
          <p:nvPr/>
        </p:nvCxnSpPr>
        <p:spPr>
          <a:xfrm>
            <a:off x="11575828" y="6248400"/>
            <a:ext cx="453508"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9956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5_Organigrama">
    <p:spTree>
      <p:nvGrpSpPr>
        <p:cNvPr id="1" name=""/>
        <p:cNvGrpSpPr/>
        <p:nvPr/>
      </p:nvGrpSpPr>
      <p:grpSpPr>
        <a:xfrm>
          <a:off x="0" y="0"/>
          <a:ext cx="0" cy="0"/>
          <a:chOff x="0" y="0"/>
          <a:chExt cx="0" cy="0"/>
        </a:xfrm>
      </p:grpSpPr>
      <p:pic>
        <p:nvPicPr>
          <p:cNvPr id="14" name="Imagen 13" descr="Imagen en blanco y negro&#10;&#10;Descripción generada automáticamente con confianza baja">
            <a:extLst>
              <a:ext uri="{FF2B5EF4-FFF2-40B4-BE49-F238E27FC236}">
                <a16:creationId xmlns:a16="http://schemas.microsoft.com/office/drawing/2014/main" id="{F941752B-D3E2-428B-BB7E-FCDE0FBF664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575829" y="193520"/>
            <a:ext cx="434371" cy="342261"/>
          </a:xfrm>
          <a:prstGeom prst="rect">
            <a:avLst/>
          </a:prstGeom>
        </p:spPr>
      </p:pic>
      <p:pic>
        <p:nvPicPr>
          <p:cNvPr id="11" name="Imagen 10" descr="Imagen que contiene firmar, computer, puerta, calle&#10;&#10;Descripción generada automáticamente">
            <a:extLst>
              <a:ext uri="{FF2B5EF4-FFF2-40B4-BE49-F238E27FC236}">
                <a16:creationId xmlns:a16="http://schemas.microsoft.com/office/drawing/2014/main" id="{4D03E656-9814-4B29-B7C2-8312197B9BA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06108" y="-3049"/>
            <a:ext cx="3785892" cy="6861047"/>
          </a:xfrm>
          <a:prstGeom prst="rect">
            <a:avLst/>
          </a:prstGeom>
        </p:spPr>
      </p:pic>
      <p:pic>
        <p:nvPicPr>
          <p:cNvPr id="4" name="Imagen 3" descr="Imagen que contiene edificio, tabla, pequeño, naranja&#10;&#10;Descripción generada automáticamente">
            <a:extLst>
              <a:ext uri="{FF2B5EF4-FFF2-40B4-BE49-F238E27FC236}">
                <a16:creationId xmlns:a16="http://schemas.microsoft.com/office/drawing/2014/main" id="{846A73B7-73BB-4E86-A9AF-1ADB3FA16E1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43700" y="0"/>
            <a:ext cx="4673600" cy="6861047"/>
          </a:xfrm>
          <a:prstGeom prst="rect">
            <a:avLst/>
          </a:prstGeom>
        </p:spPr>
      </p:pic>
      <p:sp>
        <p:nvSpPr>
          <p:cNvPr id="2" name="Título 1">
            <a:extLst>
              <a:ext uri="{FF2B5EF4-FFF2-40B4-BE49-F238E27FC236}">
                <a16:creationId xmlns:a16="http://schemas.microsoft.com/office/drawing/2014/main" id="{A1F8C642-49FB-4E16-A3A0-B2ACBEABFFD6}"/>
              </a:ext>
            </a:extLst>
          </p:cNvPr>
          <p:cNvSpPr>
            <a:spLocks noGrp="1"/>
          </p:cNvSpPr>
          <p:nvPr>
            <p:ph type="title"/>
          </p:nvPr>
        </p:nvSpPr>
        <p:spPr>
          <a:xfrm>
            <a:off x="1042945" y="1847004"/>
            <a:ext cx="5700753" cy="975657"/>
          </a:xfrm>
        </p:spPr>
        <p:txBody>
          <a:bodyPr rtlCol="0">
            <a:noAutofit/>
          </a:bodyPr>
          <a:lstStyle>
            <a:lvl1pPr>
              <a:defRPr sz="5800">
                <a:latin typeface="Open Sans" panose="020B0606030504020204" pitchFamily="34" charset="0"/>
                <a:ea typeface="Open Sans" panose="020B0606030504020204" pitchFamily="34" charset="0"/>
                <a:cs typeface="Open Sans" panose="020B0606030504020204" pitchFamily="34" charset="0"/>
              </a:defRPr>
            </a:lvl1pPr>
          </a:lstStyle>
          <a:p>
            <a:pPr rtl="0"/>
            <a:r>
              <a:rPr lang="es-ES" noProof="0"/>
              <a:t>Haga clic para modificar el estilo de título del patrón</a:t>
            </a:r>
            <a:endParaRPr lang="es-ES" noProof="0" dirty="0"/>
          </a:p>
        </p:txBody>
      </p:sp>
      <p:sp>
        <p:nvSpPr>
          <p:cNvPr id="5" name="Marcador de número de diapositiva 4">
            <a:extLst>
              <a:ext uri="{FF2B5EF4-FFF2-40B4-BE49-F238E27FC236}">
                <a16:creationId xmlns:a16="http://schemas.microsoft.com/office/drawing/2014/main" id="{05DC939B-94C9-4FF9-B0C8-1149DEFA6CF8}"/>
              </a:ext>
            </a:extLst>
          </p:cNvPr>
          <p:cNvSpPr>
            <a:spLocks noGrp="1"/>
          </p:cNvSpPr>
          <p:nvPr>
            <p:ph type="sldNum" sz="quarter" idx="12"/>
          </p:nvPr>
        </p:nvSpPr>
        <p:spPr>
          <a:xfrm>
            <a:off x="11588528" y="6381750"/>
            <a:ext cx="415407" cy="365125"/>
          </a:xfrm>
        </p:spPr>
        <p:txBody>
          <a:bodyPr rtlCol="0"/>
          <a:lstStyle>
            <a:lvl1pPr algn="ctr">
              <a:defRPr>
                <a:solidFill>
                  <a:schemeClr val="bg2"/>
                </a:solidFill>
              </a:defRPr>
            </a:lvl1pPr>
          </a:lstStyle>
          <a:p>
            <a:fld id="{3DB63B67-B6A5-4176-AD72-EF4B79DCEA46}" type="slidenum">
              <a:rPr lang="es-PE" smtClean="0"/>
              <a:t>‹Nº›</a:t>
            </a:fld>
            <a:endParaRPr lang="es-PE"/>
          </a:p>
        </p:txBody>
      </p:sp>
      <p:sp>
        <p:nvSpPr>
          <p:cNvPr id="10" name="Marcador de contenido 2">
            <a:extLst>
              <a:ext uri="{FF2B5EF4-FFF2-40B4-BE49-F238E27FC236}">
                <a16:creationId xmlns:a16="http://schemas.microsoft.com/office/drawing/2014/main" id="{728E51A8-13DB-4FB8-8C1A-73EE8D8A412F}"/>
              </a:ext>
            </a:extLst>
          </p:cNvPr>
          <p:cNvSpPr>
            <a:spLocks noGrp="1"/>
          </p:cNvSpPr>
          <p:nvPr>
            <p:ph idx="1" hasCustomPrompt="1"/>
          </p:nvPr>
        </p:nvSpPr>
        <p:spPr>
          <a:xfrm>
            <a:off x="1092452" y="2938150"/>
            <a:ext cx="4355849" cy="2463801"/>
          </a:xfrm>
        </p:spPr>
        <p:txBody>
          <a:bodyPr rtlCol="0">
            <a:normAutofit/>
          </a:bodyPr>
          <a:lstStyle>
            <a:lvl1pPr marL="0" indent="0">
              <a:lnSpc>
                <a:spcPts val="2200"/>
              </a:lnSpc>
              <a:buNone/>
              <a:defRPr sz="1400">
                <a:solidFill>
                  <a:srgbClr val="777777"/>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es-ES" noProof="0" dirty="0"/>
              <a:t>Haga clic para editar el texto</a:t>
            </a:r>
          </a:p>
        </p:txBody>
      </p:sp>
      <p:sp>
        <p:nvSpPr>
          <p:cNvPr id="9" name="Marcador de pie de página 3">
            <a:extLst>
              <a:ext uri="{FF2B5EF4-FFF2-40B4-BE49-F238E27FC236}">
                <a16:creationId xmlns:a16="http://schemas.microsoft.com/office/drawing/2014/main" id="{2597AC51-E23C-4B50-ABC4-A8E811AFD9D9}"/>
              </a:ext>
            </a:extLst>
          </p:cNvPr>
          <p:cNvSpPr txBox="1">
            <a:spLocks/>
          </p:cNvSpPr>
          <p:nvPr/>
        </p:nvSpPr>
        <p:spPr>
          <a:xfrm rot="16200000">
            <a:off x="11012058" y="5077134"/>
            <a:ext cx="1644030" cy="365125"/>
          </a:xfrm>
          <a:prstGeom prst="rect">
            <a:avLst/>
          </a:prstGeom>
        </p:spPr>
        <p:txBody>
          <a:bodyPr rtlCol="0"/>
          <a:lstStyle>
            <a:defPPr rtl="0">
              <a:defRPr lang="es-ES"/>
            </a:defPPr>
            <a:lvl1pPr marL="0" algn="l" defTabSz="914400" rtl="0" eaLnBrk="1" latinLnBrk="0" hangingPunct="1">
              <a:defRPr sz="1200" kern="1200">
                <a:solidFill>
                  <a:srgbClr val="77777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www.</a:t>
            </a:r>
            <a:r>
              <a:rPr lang="es-ES"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acfarma</a:t>
            </a:r>
            <a:r>
              <a:rPr lang="es-E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.com</a:t>
            </a:r>
          </a:p>
        </p:txBody>
      </p:sp>
      <p:cxnSp>
        <p:nvCxnSpPr>
          <p:cNvPr id="17" name="Conector recto 16">
            <a:extLst>
              <a:ext uri="{FF2B5EF4-FFF2-40B4-BE49-F238E27FC236}">
                <a16:creationId xmlns:a16="http://schemas.microsoft.com/office/drawing/2014/main" id="{0AC39E50-50CA-4BC0-B554-90EF5795BDA4}"/>
              </a:ext>
            </a:extLst>
          </p:cNvPr>
          <p:cNvCxnSpPr/>
          <p:nvPr/>
        </p:nvCxnSpPr>
        <p:spPr>
          <a:xfrm>
            <a:off x="11575828" y="6248400"/>
            <a:ext cx="453508"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6" name="Imagen 5" descr="Interfaz de usuario gráfica&#10;&#10;Descripción generada automáticamente">
            <a:extLst>
              <a:ext uri="{FF2B5EF4-FFF2-40B4-BE49-F238E27FC236}">
                <a16:creationId xmlns:a16="http://schemas.microsoft.com/office/drawing/2014/main" id="{11708CC8-55D6-40C0-8CED-600F459817E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743700" y="-3049"/>
            <a:ext cx="4673599" cy="6864097"/>
          </a:xfrm>
          <a:prstGeom prst="rect">
            <a:avLst/>
          </a:prstGeom>
        </p:spPr>
      </p:pic>
    </p:spTree>
    <p:extLst>
      <p:ext uri="{BB962C8B-B14F-4D97-AF65-F5344CB8AC3E}">
        <p14:creationId xmlns:p14="http://schemas.microsoft.com/office/powerpoint/2010/main" val="2141754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Resumen del mercado">
    <p:spTree>
      <p:nvGrpSpPr>
        <p:cNvPr id="1" name=""/>
        <p:cNvGrpSpPr/>
        <p:nvPr/>
      </p:nvGrpSpPr>
      <p:grpSpPr>
        <a:xfrm>
          <a:off x="0" y="0"/>
          <a:ext cx="0" cy="0"/>
          <a:chOff x="0" y="0"/>
          <a:chExt cx="0" cy="0"/>
        </a:xfrm>
      </p:grpSpPr>
      <p:pic>
        <p:nvPicPr>
          <p:cNvPr id="10" name="Imagen 9" descr="Logotipo&#10;&#10;Descripción generada automáticamente">
            <a:extLst>
              <a:ext uri="{FF2B5EF4-FFF2-40B4-BE49-F238E27FC236}">
                <a16:creationId xmlns:a16="http://schemas.microsoft.com/office/drawing/2014/main" id="{5083667F-403A-4D5D-B156-1645166F65E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601959" y="221456"/>
            <a:ext cx="385254" cy="298079"/>
          </a:xfrm>
          <a:prstGeom prst="rect">
            <a:avLst/>
          </a:prstGeom>
        </p:spPr>
      </p:pic>
      <p:pic>
        <p:nvPicPr>
          <p:cNvPr id="29" name="Imagen 28" descr="Dibujo de una persona&#10;&#10;Descripción generada automáticamente con confianza media">
            <a:extLst>
              <a:ext uri="{FF2B5EF4-FFF2-40B4-BE49-F238E27FC236}">
                <a16:creationId xmlns:a16="http://schemas.microsoft.com/office/drawing/2014/main" id="{F5422C29-E124-45F0-A5B1-06328164CE0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2195"/>
            <a:ext cx="11417301" cy="6861048"/>
          </a:xfrm>
          <a:prstGeom prst="rect">
            <a:avLst/>
          </a:prstGeom>
        </p:spPr>
      </p:pic>
      <p:sp>
        <p:nvSpPr>
          <p:cNvPr id="12" name="Marcador de número de diapositiva 4">
            <a:extLst>
              <a:ext uri="{FF2B5EF4-FFF2-40B4-BE49-F238E27FC236}">
                <a16:creationId xmlns:a16="http://schemas.microsoft.com/office/drawing/2014/main" id="{7A7FC6E4-6D78-4C6C-8766-BF69E5270C62}"/>
              </a:ext>
            </a:extLst>
          </p:cNvPr>
          <p:cNvSpPr>
            <a:spLocks noGrp="1"/>
          </p:cNvSpPr>
          <p:nvPr>
            <p:ph type="sldNum" sz="quarter" idx="12"/>
          </p:nvPr>
        </p:nvSpPr>
        <p:spPr>
          <a:xfrm>
            <a:off x="11588528" y="6381750"/>
            <a:ext cx="415407" cy="365125"/>
          </a:xfrm>
        </p:spPr>
        <p:txBody>
          <a:bodyPr rtlCol="0"/>
          <a:lstStyle>
            <a:lvl1pPr algn="ctr">
              <a:defRPr>
                <a:solidFill>
                  <a:schemeClr val="bg1">
                    <a:lumMod val="50000"/>
                  </a:schemeClr>
                </a:solidFill>
              </a:defRPr>
            </a:lvl1pPr>
          </a:lstStyle>
          <a:p>
            <a:fld id="{3DB63B67-B6A5-4176-AD72-EF4B79DCEA46}" type="slidenum">
              <a:rPr lang="es-PE" smtClean="0"/>
              <a:t>‹Nº›</a:t>
            </a:fld>
            <a:endParaRPr lang="es-PE"/>
          </a:p>
        </p:txBody>
      </p:sp>
      <p:sp>
        <p:nvSpPr>
          <p:cNvPr id="13" name="Marcador de pie de página 3">
            <a:extLst>
              <a:ext uri="{FF2B5EF4-FFF2-40B4-BE49-F238E27FC236}">
                <a16:creationId xmlns:a16="http://schemas.microsoft.com/office/drawing/2014/main" id="{E0911759-2018-47E8-9757-0C917494DBFE}"/>
              </a:ext>
            </a:extLst>
          </p:cNvPr>
          <p:cNvSpPr txBox="1">
            <a:spLocks/>
          </p:cNvSpPr>
          <p:nvPr/>
        </p:nvSpPr>
        <p:spPr>
          <a:xfrm rot="16200000">
            <a:off x="11012058" y="5077134"/>
            <a:ext cx="1644030" cy="365125"/>
          </a:xfrm>
          <a:prstGeom prst="rect">
            <a:avLst/>
          </a:prstGeom>
        </p:spPr>
        <p:txBody>
          <a:bodyPr rtlCol="0"/>
          <a:lstStyle>
            <a:defPPr rtl="0">
              <a:defRPr lang="es-ES"/>
            </a:defPPr>
            <a:lvl1pPr marL="0" algn="l" defTabSz="914400" rtl="0" eaLnBrk="1" latinLnBrk="0" hangingPunct="1">
              <a:defRPr sz="1200" kern="1200">
                <a:solidFill>
                  <a:srgbClr val="77777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dirty="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www.</a:t>
            </a:r>
            <a:r>
              <a:rPr lang="es-ES" dirty="0">
                <a:solidFill>
                  <a:schemeClr val="bg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acfarma</a:t>
            </a:r>
            <a:r>
              <a:rPr lang="es-ES" dirty="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.com</a:t>
            </a:r>
          </a:p>
        </p:txBody>
      </p:sp>
      <p:cxnSp>
        <p:nvCxnSpPr>
          <p:cNvPr id="18" name="Conector recto 17">
            <a:extLst>
              <a:ext uri="{FF2B5EF4-FFF2-40B4-BE49-F238E27FC236}">
                <a16:creationId xmlns:a16="http://schemas.microsoft.com/office/drawing/2014/main" id="{3548428F-9645-400D-A2AD-2D3481715335}"/>
              </a:ext>
            </a:extLst>
          </p:cNvPr>
          <p:cNvCxnSpPr/>
          <p:nvPr/>
        </p:nvCxnSpPr>
        <p:spPr>
          <a:xfrm>
            <a:off x="11575828" y="6248400"/>
            <a:ext cx="4535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Marcador de contenido 2">
            <a:extLst>
              <a:ext uri="{FF2B5EF4-FFF2-40B4-BE49-F238E27FC236}">
                <a16:creationId xmlns:a16="http://schemas.microsoft.com/office/drawing/2014/main" id="{5D07439D-61FA-4E73-A078-B77C132DD1B6}"/>
              </a:ext>
            </a:extLst>
          </p:cNvPr>
          <p:cNvSpPr>
            <a:spLocks noGrp="1"/>
          </p:cNvSpPr>
          <p:nvPr>
            <p:ph idx="1" hasCustomPrompt="1"/>
          </p:nvPr>
        </p:nvSpPr>
        <p:spPr>
          <a:xfrm>
            <a:off x="1102095" y="4621664"/>
            <a:ext cx="1495795" cy="975657"/>
          </a:xfrm>
        </p:spPr>
        <p:txBody>
          <a:bodyPr rtlCol="0">
            <a:noAutofit/>
          </a:bodyPr>
          <a:lstStyle>
            <a:lvl1pPr marL="0" indent="0">
              <a:lnSpc>
                <a:spcPts val="2200"/>
              </a:lnSpc>
              <a:buNone/>
              <a:defRPr sz="1800">
                <a:solidFill>
                  <a:schemeClr val="bg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es-ES" noProof="0" dirty="0"/>
              <a:t>Haga clic para editar el texto</a:t>
            </a:r>
          </a:p>
        </p:txBody>
      </p:sp>
      <p:sp>
        <p:nvSpPr>
          <p:cNvPr id="42" name="Marcador de contenido 2">
            <a:extLst>
              <a:ext uri="{FF2B5EF4-FFF2-40B4-BE49-F238E27FC236}">
                <a16:creationId xmlns:a16="http://schemas.microsoft.com/office/drawing/2014/main" id="{0935CB4D-890A-41D4-8D51-4562FBE13BDE}"/>
              </a:ext>
            </a:extLst>
          </p:cNvPr>
          <p:cNvSpPr>
            <a:spLocks noGrp="1"/>
          </p:cNvSpPr>
          <p:nvPr>
            <p:ph idx="22" hasCustomPrompt="1"/>
          </p:nvPr>
        </p:nvSpPr>
        <p:spPr>
          <a:xfrm>
            <a:off x="6511558" y="4621664"/>
            <a:ext cx="1495795" cy="975657"/>
          </a:xfrm>
        </p:spPr>
        <p:txBody>
          <a:bodyPr rtlCol="0">
            <a:noAutofit/>
          </a:bodyPr>
          <a:lstStyle>
            <a:lvl1pPr marL="0" indent="0">
              <a:lnSpc>
                <a:spcPts val="2200"/>
              </a:lnSpc>
              <a:buNone/>
              <a:defRPr sz="1800">
                <a:solidFill>
                  <a:schemeClr val="bg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es-ES" noProof="0" dirty="0"/>
              <a:t>Haga clic para editar el texto</a:t>
            </a:r>
          </a:p>
        </p:txBody>
      </p:sp>
      <p:sp>
        <p:nvSpPr>
          <p:cNvPr id="44" name="Marcador de contenido 2">
            <a:extLst>
              <a:ext uri="{FF2B5EF4-FFF2-40B4-BE49-F238E27FC236}">
                <a16:creationId xmlns:a16="http://schemas.microsoft.com/office/drawing/2014/main" id="{E83300AE-7A26-4FED-A990-487EEC78E710}"/>
              </a:ext>
            </a:extLst>
          </p:cNvPr>
          <p:cNvSpPr>
            <a:spLocks noGrp="1"/>
          </p:cNvSpPr>
          <p:nvPr>
            <p:ph idx="23" hasCustomPrompt="1"/>
          </p:nvPr>
        </p:nvSpPr>
        <p:spPr>
          <a:xfrm>
            <a:off x="8829304" y="4621664"/>
            <a:ext cx="1495795" cy="975657"/>
          </a:xfrm>
        </p:spPr>
        <p:txBody>
          <a:bodyPr rtlCol="0">
            <a:noAutofit/>
          </a:bodyPr>
          <a:lstStyle>
            <a:lvl1pPr marL="0" indent="0">
              <a:lnSpc>
                <a:spcPts val="2200"/>
              </a:lnSpc>
              <a:buNone/>
              <a:defRPr sz="1800">
                <a:solidFill>
                  <a:schemeClr val="bg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es-ES" noProof="0" dirty="0"/>
              <a:t>Haga clic para editar el texto</a:t>
            </a:r>
          </a:p>
        </p:txBody>
      </p:sp>
      <p:sp>
        <p:nvSpPr>
          <p:cNvPr id="45" name="Marcador de contenido 2">
            <a:extLst>
              <a:ext uri="{FF2B5EF4-FFF2-40B4-BE49-F238E27FC236}">
                <a16:creationId xmlns:a16="http://schemas.microsoft.com/office/drawing/2014/main" id="{0603C921-114E-4C55-A614-994D30A0C183}"/>
              </a:ext>
            </a:extLst>
          </p:cNvPr>
          <p:cNvSpPr>
            <a:spLocks noGrp="1"/>
          </p:cNvSpPr>
          <p:nvPr>
            <p:ph idx="21" hasCustomPrompt="1"/>
          </p:nvPr>
        </p:nvSpPr>
        <p:spPr>
          <a:xfrm>
            <a:off x="3923563" y="4621664"/>
            <a:ext cx="1495795" cy="975657"/>
          </a:xfrm>
        </p:spPr>
        <p:txBody>
          <a:bodyPr rtlCol="0">
            <a:noAutofit/>
          </a:bodyPr>
          <a:lstStyle>
            <a:lvl1pPr marL="0" indent="0">
              <a:lnSpc>
                <a:spcPts val="2200"/>
              </a:lnSpc>
              <a:buNone/>
              <a:defRPr sz="1800">
                <a:solidFill>
                  <a:schemeClr val="bg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es-ES" noProof="0" dirty="0"/>
              <a:t>Haga clic para editar el texto</a:t>
            </a:r>
          </a:p>
        </p:txBody>
      </p:sp>
      <p:sp>
        <p:nvSpPr>
          <p:cNvPr id="46" name="Título 1">
            <a:extLst>
              <a:ext uri="{FF2B5EF4-FFF2-40B4-BE49-F238E27FC236}">
                <a16:creationId xmlns:a16="http://schemas.microsoft.com/office/drawing/2014/main" id="{24EF2BBD-2FEA-4682-845E-59C2EDA7598B}"/>
              </a:ext>
            </a:extLst>
          </p:cNvPr>
          <p:cNvSpPr>
            <a:spLocks noGrp="1"/>
          </p:cNvSpPr>
          <p:nvPr>
            <p:ph type="title"/>
          </p:nvPr>
        </p:nvSpPr>
        <p:spPr>
          <a:xfrm>
            <a:off x="1042945" y="1847004"/>
            <a:ext cx="9282153" cy="975657"/>
          </a:xfrm>
        </p:spPr>
        <p:txBody>
          <a:bodyPr rtlCol="0">
            <a:noAutofit/>
          </a:bodyPr>
          <a:lstStyle>
            <a:lvl1pPr>
              <a:defRPr sz="5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rtl="0"/>
            <a:r>
              <a:rPr lang="es-ES" noProof="0"/>
              <a:t>Haga clic para modificar el estilo de título del patrón</a:t>
            </a:r>
            <a:endParaRPr lang="es-ES" noProof="0" dirty="0"/>
          </a:p>
        </p:txBody>
      </p:sp>
    </p:spTree>
    <p:extLst>
      <p:ext uri="{BB962C8B-B14F-4D97-AF65-F5344CB8AC3E}">
        <p14:creationId xmlns:p14="http://schemas.microsoft.com/office/powerpoint/2010/main" val="820640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Riesgos y beneficios">
    <p:spTree>
      <p:nvGrpSpPr>
        <p:cNvPr id="1" name=""/>
        <p:cNvGrpSpPr/>
        <p:nvPr/>
      </p:nvGrpSpPr>
      <p:grpSpPr>
        <a:xfrm>
          <a:off x="0" y="0"/>
          <a:ext cx="0" cy="0"/>
          <a:chOff x="0" y="0"/>
          <a:chExt cx="0" cy="0"/>
        </a:xfrm>
      </p:grpSpPr>
      <p:pic>
        <p:nvPicPr>
          <p:cNvPr id="17" name="Imagen 16" descr="Imagen en blanco y negro&#10;&#10;Descripción generada automáticamente con confianza baja">
            <a:extLst>
              <a:ext uri="{FF2B5EF4-FFF2-40B4-BE49-F238E27FC236}">
                <a16:creationId xmlns:a16="http://schemas.microsoft.com/office/drawing/2014/main" id="{56FCC88D-340D-462E-AC60-AC19D7EF4E2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575829" y="193520"/>
            <a:ext cx="434371" cy="342261"/>
          </a:xfrm>
          <a:prstGeom prst="rect">
            <a:avLst/>
          </a:prstGeom>
        </p:spPr>
      </p:pic>
      <p:pic>
        <p:nvPicPr>
          <p:cNvPr id="19" name="Imagen 18" descr="Imagen que contiene natación&#10;&#10;Descripción generada automáticamente">
            <a:extLst>
              <a:ext uri="{FF2B5EF4-FFF2-40B4-BE49-F238E27FC236}">
                <a16:creationId xmlns:a16="http://schemas.microsoft.com/office/drawing/2014/main" id="{8E6BDA46-ED01-422D-B2BE-E8B6AF477C5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049"/>
            <a:ext cx="12192000" cy="6864097"/>
          </a:xfrm>
          <a:prstGeom prst="rect">
            <a:avLst/>
          </a:prstGeom>
        </p:spPr>
      </p:pic>
      <p:sp>
        <p:nvSpPr>
          <p:cNvPr id="27" name="Título 1">
            <a:extLst>
              <a:ext uri="{FF2B5EF4-FFF2-40B4-BE49-F238E27FC236}">
                <a16:creationId xmlns:a16="http://schemas.microsoft.com/office/drawing/2014/main" id="{4D62A4C5-D4AC-4033-BD2D-109C45FC0BA9}"/>
              </a:ext>
            </a:extLst>
          </p:cNvPr>
          <p:cNvSpPr>
            <a:spLocks noGrp="1"/>
          </p:cNvSpPr>
          <p:nvPr>
            <p:ph type="title"/>
          </p:nvPr>
        </p:nvSpPr>
        <p:spPr>
          <a:xfrm>
            <a:off x="1042945" y="2717801"/>
            <a:ext cx="5878555" cy="1231899"/>
          </a:xfrm>
        </p:spPr>
        <p:txBody>
          <a:bodyPr rtlCol="0">
            <a:noAutofit/>
          </a:bodyPr>
          <a:lstStyle>
            <a:lvl1pPr>
              <a:defRPr sz="4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rtl="0"/>
            <a:r>
              <a:rPr lang="es-ES" noProof="0"/>
              <a:t>Haga clic para modificar el estilo de título del patrón</a:t>
            </a:r>
            <a:endParaRPr lang="es-ES" noProof="0" dirty="0"/>
          </a:p>
        </p:txBody>
      </p:sp>
      <p:sp>
        <p:nvSpPr>
          <p:cNvPr id="12" name="Marcador de número de diapositiva 4">
            <a:extLst>
              <a:ext uri="{FF2B5EF4-FFF2-40B4-BE49-F238E27FC236}">
                <a16:creationId xmlns:a16="http://schemas.microsoft.com/office/drawing/2014/main" id="{178540A8-7D86-4D7C-A2CC-26905511CAED}"/>
              </a:ext>
            </a:extLst>
          </p:cNvPr>
          <p:cNvSpPr>
            <a:spLocks noGrp="1"/>
          </p:cNvSpPr>
          <p:nvPr>
            <p:ph type="sldNum" sz="quarter" idx="12"/>
          </p:nvPr>
        </p:nvSpPr>
        <p:spPr>
          <a:xfrm>
            <a:off x="11588528" y="6381750"/>
            <a:ext cx="415407" cy="365125"/>
          </a:xfrm>
        </p:spPr>
        <p:txBody>
          <a:bodyPr rtlCol="0"/>
          <a:lstStyle>
            <a:lvl1pPr algn="ctr">
              <a:defRPr>
                <a:solidFill>
                  <a:schemeClr val="bg2"/>
                </a:solidFill>
              </a:defRPr>
            </a:lvl1pPr>
          </a:lstStyle>
          <a:p>
            <a:fld id="{3DB63B67-B6A5-4176-AD72-EF4B79DCEA46}" type="slidenum">
              <a:rPr lang="es-PE" smtClean="0"/>
              <a:t>‹Nº›</a:t>
            </a:fld>
            <a:endParaRPr lang="es-PE"/>
          </a:p>
        </p:txBody>
      </p:sp>
      <p:sp>
        <p:nvSpPr>
          <p:cNvPr id="13" name="Marcador de pie de página 3">
            <a:extLst>
              <a:ext uri="{FF2B5EF4-FFF2-40B4-BE49-F238E27FC236}">
                <a16:creationId xmlns:a16="http://schemas.microsoft.com/office/drawing/2014/main" id="{986BA8F9-CD02-4B93-9E4A-54863FA2212D}"/>
              </a:ext>
            </a:extLst>
          </p:cNvPr>
          <p:cNvSpPr txBox="1">
            <a:spLocks/>
          </p:cNvSpPr>
          <p:nvPr/>
        </p:nvSpPr>
        <p:spPr>
          <a:xfrm rot="16200000">
            <a:off x="11012058" y="5077134"/>
            <a:ext cx="1644030" cy="365125"/>
          </a:xfrm>
          <a:prstGeom prst="rect">
            <a:avLst/>
          </a:prstGeom>
        </p:spPr>
        <p:txBody>
          <a:bodyPr rtlCol="0"/>
          <a:lstStyle>
            <a:defPPr rtl="0">
              <a:defRPr lang="es-ES"/>
            </a:defPPr>
            <a:lvl1pPr marL="0" algn="l" defTabSz="914400" rtl="0" eaLnBrk="1" latinLnBrk="0" hangingPunct="1">
              <a:defRPr sz="1200" kern="1200">
                <a:solidFill>
                  <a:srgbClr val="77777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www.</a:t>
            </a:r>
            <a:r>
              <a:rPr lang="es-ES"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acfarma</a:t>
            </a:r>
            <a:r>
              <a:rPr lang="es-E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.com</a:t>
            </a:r>
          </a:p>
        </p:txBody>
      </p:sp>
      <p:cxnSp>
        <p:nvCxnSpPr>
          <p:cNvPr id="18" name="Conector recto 17">
            <a:extLst>
              <a:ext uri="{FF2B5EF4-FFF2-40B4-BE49-F238E27FC236}">
                <a16:creationId xmlns:a16="http://schemas.microsoft.com/office/drawing/2014/main" id="{BBA14AC1-86C6-48C9-B69E-5D7EA7F2777E}"/>
              </a:ext>
            </a:extLst>
          </p:cNvPr>
          <p:cNvCxnSpPr/>
          <p:nvPr/>
        </p:nvCxnSpPr>
        <p:spPr>
          <a:xfrm>
            <a:off x="11575828" y="6248400"/>
            <a:ext cx="453508"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19176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Riesgos y beneficios">
    <p:spTree>
      <p:nvGrpSpPr>
        <p:cNvPr id="1" name=""/>
        <p:cNvGrpSpPr/>
        <p:nvPr/>
      </p:nvGrpSpPr>
      <p:grpSpPr>
        <a:xfrm>
          <a:off x="0" y="0"/>
          <a:ext cx="0" cy="0"/>
          <a:chOff x="0" y="0"/>
          <a:chExt cx="0" cy="0"/>
        </a:xfrm>
      </p:grpSpPr>
      <p:pic>
        <p:nvPicPr>
          <p:cNvPr id="17" name="Imagen 16" descr="Imagen en blanco y negro&#10;&#10;Descripción generada automáticamente con confianza baja">
            <a:extLst>
              <a:ext uri="{FF2B5EF4-FFF2-40B4-BE49-F238E27FC236}">
                <a16:creationId xmlns:a16="http://schemas.microsoft.com/office/drawing/2014/main" id="{56FCC88D-340D-462E-AC60-AC19D7EF4E2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575829" y="193520"/>
            <a:ext cx="434371" cy="342261"/>
          </a:xfrm>
          <a:prstGeom prst="rect">
            <a:avLst/>
          </a:prstGeom>
        </p:spPr>
      </p:pic>
      <p:pic>
        <p:nvPicPr>
          <p:cNvPr id="5" name="Imagen 4" descr="Hombre con celular en la mano&#10;&#10;Descripción generada automáticamente con confianza baja">
            <a:extLst>
              <a:ext uri="{FF2B5EF4-FFF2-40B4-BE49-F238E27FC236}">
                <a16:creationId xmlns:a16="http://schemas.microsoft.com/office/drawing/2014/main" id="{84020CB1-7CF8-493B-9695-7E302E0456B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049"/>
            <a:ext cx="12192000" cy="6864097"/>
          </a:xfrm>
          <a:prstGeom prst="rect">
            <a:avLst/>
          </a:prstGeom>
        </p:spPr>
      </p:pic>
      <p:sp>
        <p:nvSpPr>
          <p:cNvPr id="27" name="Título 1">
            <a:extLst>
              <a:ext uri="{FF2B5EF4-FFF2-40B4-BE49-F238E27FC236}">
                <a16:creationId xmlns:a16="http://schemas.microsoft.com/office/drawing/2014/main" id="{4D62A4C5-D4AC-4033-BD2D-109C45FC0BA9}"/>
              </a:ext>
            </a:extLst>
          </p:cNvPr>
          <p:cNvSpPr>
            <a:spLocks noGrp="1"/>
          </p:cNvSpPr>
          <p:nvPr>
            <p:ph type="title"/>
          </p:nvPr>
        </p:nvSpPr>
        <p:spPr>
          <a:xfrm>
            <a:off x="1042945" y="2717801"/>
            <a:ext cx="5878555" cy="1231899"/>
          </a:xfrm>
        </p:spPr>
        <p:txBody>
          <a:bodyPr rtlCol="0">
            <a:noAutofit/>
          </a:bodyPr>
          <a:lstStyle>
            <a:lvl1pPr>
              <a:defRPr sz="4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rtl="0"/>
            <a:r>
              <a:rPr lang="es-ES" noProof="0"/>
              <a:t>Haga clic para modificar el estilo de título del patrón</a:t>
            </a:r>
            <a:endParaRPr lang="es-ES" noProof="0" dirty="0"/>
          </a:p>
        </p:txBody>
      </p:sp>
      <p:sp>
        <p:nvSpPr>
          <p:cNvPr id="12" name="Marcador de número de diapositiva 4">
            <a:extLst>
              <a:ext uri="{FF2B5EF4-FFF2-40B4-BE49-F238E27FC236}">
                <a16:creationId xmlns:a16="http://schemas.microsoft.com/office/drawing/2014/main" id="{178540A8-7D86-4D7C-A2CC-26905511CAED}"/>
              </a:ext>
            </a:extLst>
          </p:cNvPr>
          <p:cNvSpPr>
            <a:spLocks noGrp="1"/>
          </p:cNvSpPr>
          <p:nvPr>
            <p:ph type="sldNum" sz="quarter" idx="12"/>
          </p:nvPr>
        </p:nvSpPr>
        <p:spPr>
          <a:xfrm>
            <a:off x="11588528" y="6381750"/>
            <a:ext cx="415407" cy="365125"/>
          </a:xfrm>
        </p:spPr>
        <p:txBody>
          <a:bodyPr rtlCol="0"/>
          <a:lstStyle>
            <a:lvl1pPr algn="ctr">
              <a:defRPr>
                <a:solidFill>
                  <a:schemeClr val="bg2"/>
                </a:solidFill>
              </a:defRPr>
            </a:lvl1pPr>
          </a:lstStyle>
          <a:p>
            <a:fld id="{3DB63B67-B6A5-4176-AD72-EF4B79DCEA46}" type="slidenum">
              <a:rPr lang="es-PE" smtClean="0"/>
              <a:t>‹Nº›</a:t>
            </a:fld>
            <a:endParaRPr lang="es-PE"/>
          </a:p>
        </p:txBody>
      </p:sp>
      <p:sp>
        <p:nvSpPr>
          <p:cNvPr id="13" name="Marcador de pie de página 3">
            <a:extLst>
              <a:ext uri="{FF2B5EF4-FFF2-40B4-BE49-F238E27FC236}">
                <a16:creationId xmlns:a16="http://schemas.microsoft.com/office/drawing/2014/main" id="{986BA8F9-CD02-4B93-9E4A-54863FA2212D}"/>
              </a:ext>
            </a:extLst>
          </p:cNvPr>
          <p:cNvSpPr txBox="1">
            <a:spLocks/>
          </p:cNvSpPr>
          <p:nvPr/>
        </p:nvSpPr>
        <p:spPr>
          <a:xfrm rot="16200000">
            <a:off x="11012058" y="5077134"/>
            <a:ext cx="1644030" cy="365125"/>
          </a:xfrm>
          <a:prstGeom prst="rect">
            <a:avLst/>
          </a:prstGeom>
        </p:spPr>
        <p:txBody>
          <a:bodyPr rtlCol="0"/>
          <a:lstStyle>
            <a:defPPr rtl="0">
              <a:defRPr lang="es-ES"/>
            </a:defPPr>
            <a:lvl1pPr marL="0" algn="l" defTabSz="914400" rtl="0" eaLnBrk="1" latinLnBrk="0" hangingPunct="1">
              <a:defRPr sz="1200" kern="1200">
                <a:solidFill>
                  <a:srgbClr val="77777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www.</a:t>
            </a:r>
            <a:r>
              <a:rPr lang="es-ES"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acfarma</a:t>
            </a:r>
            <a:r>
              <a:rPr lang="es-E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.com</a:t>
            </a:r>
          </a:p>
        </p:txBody>
      </p:sp>
      <p:cxnSp>
        <p:nvCxnSpPr>
          <p:cNvPr id="18" name="Conector recto 17">
            <a:extLst>
              <a:ext uri="{FF2B5EF4-FFF2-40B4-BE49-F238E27FC236}">
                <a16:creationId xmlns:a16="http://schemas.microsoft.com/office/drawing/2014/main" id="{BBA14AC1-86C6-48C9-B69E-5D7EA7F2777E}"/>
              </a:ext>
            </a:extLst>
          </p:cNvPr>
          <p:cNvCxnSpPr/>
          <p:nvPr/>
        </p:nvCxnSpPr>
        <p:spPr>
          <a:xfrm>
            <a:off x="11575828" y="6248400"/>
            <a:ext cx="453508"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80917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cepto de empresa">
    <p:spTree>
      <p:nvGrpSpPr>
        <p:cNvPr id="1" name=""/>
        <p:cNvGrpSpPr/>
        <p:nvPr/>
      </p:nvGrpSpPr>
      <p:grpSpPr>
        <a:xfrm>
          <a:off x="0" y="0"/>
          <a:ext cx="0" cy="0"/>
          <a:chOff x="0" y="0"/>
          <a:chExt cx="0" cy="0"/>
        </a:xfrm>
      </p:grpSpPr>
      <p:pic>
        <p:nvPicPr>
          <p:cNvPr id="5" name="Imagen 4" descr="Un dibujo de una persona&#10;&#10;Descripción generada automáticamente con confianza baja">
            <a:extLst>
              <a:ext uri="{FF2B5EF4-FFF2-40B4-BE49-F238E27FC236}">
                <a16:creationId xmlns:a16="http://schemas.microsoft.com/office/drawing/2014/main" id="{6F723CD6-20F1-4179-AAB4-A691BD82972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0" y="-3049"/>
            <a:ext cx="6096000" cy="6864097"/>
          </a:xfrm>
          <a:prstGeom prst="rect">
            <a:avLst/>
          </a:prstGeom>
        </p:spPr>
      </p:pic>
      <p:pic>
        <p:nvPicPr>
          <p:cNvPr id="13" name="Imagen 12" descr="Logotipo&#10;&#10;Descripción generada automáticamente">
            <a:extLst>
              <a:ext uri="{FF2B5EF4-FFF2-40B4-BE49-F238E27FC236}">
                <a16:creationId xmlns:a16="http://schemas.microsoft.com/office/drawing/2014/main" id="{AB9E676E-2286-4F27-B9AE-A42FC8B454F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601959" y="221456"/>
            <a:ext cx="385254" cy="298079"/>
          </a:xfrm>
          <a:prstGeom prst="rect">
            <a:avLst/>
          </a:prstGeom>
        </p:spPr>
      </p:pic>
      <p:sp>
        <p:nvSpPr>
          <p:cNvPr id="14" name="Marcador de número de diapositiva 4">
            <a:extLst>
              <a:ext uri="{FF2B5EF4-FFF2-40B4-BE49-F238E27FC236}">
                <a16:creationId xmlns:a16="http://schemas.microsoft.com/office/drawing/2014/main" id="{B8A6F5E8-486E-4B81-9F00-B5F6CFBF9615}"/>
              </a:ext>
            </a:extLst>
          </p:cNvPr>
          <p:cNvSpPr>
            <a:spLocks noGrp="1"/>
          </p:cNvSpPr>
          <p:nvPr>
            <p:ph type="sldNum" sz="quarter" idx="12"/>
          </p:nvPr>
        </p:nvSpPr>
        <p:spPr>
          <a:xfrm>
            <a:off x="11588528" y="6381750"/>
            <a:ext cx="415407" cy="365125"/>
          </a:xfrm>
        </p:spPr>
        <p:txBody>
          <a:bodyPr rtlCol="0"/>
          <a:lstStyle>
            <a:lvl1pPr algn="ctr">
              <a:defRPr>
                <a:solidFill>
                  <a:schemeClr val="bg1">
                    <a:lumMod val="50000"/>
                  </a:schemeClr>
                </a:solidFill>
              </a:defRPr>
            </a:lvl1pPr>
          </a:lstStyle>
          <a:p>
            <a:fld id="{3DB63B67-B6A5-4176-AD72-EF4B79DCEA46}" type="slidenum">
              <a:rPr lang="es-PE" smtClean="0"/>
              <a:t>‹Nº›</a:t>
            </a:fld>
            <a:endParaRPr lang="es-PE"/>
          </a:p>
        </p:txBody>
      </p:sp>
      <p:sp>
        <p:nvSpPr>
          <p:cNvPr id="15" name="Marcador de pie de página 3">
            <a:extLst>
              <a:ext uri="{FF2B5EF4-FFF2-40B4-BE49-F238E27FC236}">
                <a16:creationId xmlns:a16="http://schemas.microsoft.com/office/drawing/2014/main" id="{DCD7E226-861E-43B0-9C92-1863F6AC5403}"/>
              </a:ext>
            </a:extLst>
          </p:cNvPr>
          <p:cNvSpPr txBox="1">
            <a:spLocks/>
          </p:cNvSpPr>
          <p:nvPr/>
        </p:nvSpPr>
        <p:spPr>
          <a:xfrm rot="16200000">
            <a:off x="11012058" y="5077134"/>
            <a:ext cx="1644030" cy="365125"/>
          </a:xfrm>
          <a:prstGeom prst="rect">
            <a:avLst/>
          </a:prstGeom>
        </p:spPr>
        <p:txBody>
          <a:bodyPr rtlCol="0"/>
          <a:lstStyle>
            <a:defPPr rtl="0">
              <a:defRPr lang="es-ES"/>
            </a:defPPr>
            <a:lvl1pPr marL="0" algn="l" defTabSz="914400" rtl="0" eaLnBrk="1" latinLnBrk="0" hangingPunct="1">
              <a:defRPr sz="1200" kern="1200">
                <a:solidFill>
                  <a:srgbClr val="77777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dirty="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www.</a:t>
            </a:r>
            <a:r>
              <a:rPr lang="es-ES" dirty="0">
                <a:solidFill>
                  <a:schemeClr val="bg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acfarma</a:t>
            </a:r>
            <a:r>
              <a:rPr lang="es-ES" dirty="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.com</a:t>
            </a:r>
          </a:p>
        </p:txBody>
      </p:sp>
      <p:cxnSp>
        <p:nvCxnSpPr>
          <p:cNvPr id="16" name="Conector recto 15">
            <a:extLst>
              <a:ext uri="{FF2B5EF4-FFF2-40B4-BE49-F238E27FC236}">
                <a16:creationId xmlns:a16="http://schemas.microsoft.com/office/drawing/2014/main" id="{E5B79C2F-AB16-4281-BF0C-510A3651E85E}"/>
              </a:ext>
            </a:extLst>
          </p:cNvPr>
          <p:cNvCxnSpPr/>
          <p:nvPr/>
        </p:nvCxnSpPr>
        <p:spPr>
          <a:xfrm>
            <a:off x="11575828" y="6248400"/>
            <a:ext cx="4535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ítulo 1">
            <a:extLst>
              <a:ext uri="{FF2B5EF4-FFF2-40B4-BE49-F238E27FC236}">
                <a16:creationId xmlns:a16="http://schemas.microsoft.com/office/drawing/2014/main" id="{60BB505C-791A-4C1C-83B6-3291D3A5669B}"/>
              </a:ext>
            </a:extLst>
          </p:cNvPr>
          <p:cNvSpPr>
            <a:spLocks noGrp="1"/>
          </p:cNvSpPr>
          <p:nvPr>
            <p:ph type="title"/>
          </p:nvPr>
        </p:nvSpPr>
        <p:spPr>
          <a:xfrm>
            <a:off x="1042945" y="1847004"/>
            <a:ext cx="5700753" cy="975657"/>
          </a:xfrm>
        </p:spPr>
        <p:txBody>
          <a:bodyPr rtlCol="0">
            <a:noAutofit/>
          </a:bodyPr>
          <a:lstStyle>
            <a:lvl1pPr>
              <a:defRPr sz="5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rtl="0"/>
            <a:r>
              <a:rPr lang="es-ES" noProof="0"/>
              <a:t>Haga clic para modificar el estilo de título del patrón</a:t>
            </a:r>
            <a:endParaRPr lang="es-ES" noProof="0" dirty="0"/>
          </a:p>
        </p:txBody>
      </p:sp>
      <p:sp>
        <p:nvSpPr>
          <p:cNvPr id="18" name="Marcador de contenido 2">
            <a:extLst>
              <a:ext uri="{FF2B5EF4-FFF2-40B4-BE49-F238E27FC236}">
                <a16:creationId xmlns:a16="http://schemas.microsoft.com/office/drawing/2014/main" id="{20A685B5-D393-4ED6-8612-1482AFA9DD00}"/>
              </a:ext>
            </a:extLst>
          </p:cNvPr>
          <p:cNvSpPr>
            <a:spLocks noGrp="1"/>
          </p:cNvSpPr>
          <p:nvPr>
            <p:ph idx="1" hasCustomPrompt="1"/>
          </p:nvPr>
        </p:nvSpPr>
        <p:spPr>
          <a:xfrm>
            <a:off x="1092452" y="2938150"/>
            <a:ext cx="4355849" cy="2463801"/>
          </a:xfrm>
        </p:spPr>
        <p:txBody>
          <a:bodyPr rtlCol="0">
            <a:normAutofit/>
          </a:bodyPr>
          <a:lstStyle>
            <a:lvl1pPr marL="0" indent="0">
              <a:lnSpc>
                <a:spcPts val="2200"/>
              </a:lnSpc>
              <a:buNone/>
              <a:defRPr sz="1400">
                <a:solidFill>
                  <a:schemeClr val="bg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es-ES" noProof="0" dirty="0"/>
              <a:t>Haga clic para editar el texto</a:t>
            </a:r>
          </a:p>
        </p:txBody>
      </p:sp>
    </p:spTree>
    <p:extLst>
      <p:ext uri="{BB962C8B-B14F-4D97-AF65-F5344CB8AC3E}">
        <p14:creationId xmlns:p14="http://schemas.microsoft.com/office/powerpoint/2010/main" val="1727311903"/>
      </p:ext>
    </p:extLst>
  </p:cSld>
  <p:clrMapOvr>
    <a:masterClrMapping/>
  </p:clrMapOvr>
  <p:extLst>
    <p:ext uri="{DCECCB84-F9BA-43D5-87BE-67443E8EF086}">
      <p15:sldGuideLst xmlns:p15="http://schemas.microsoft.com/office/powerpoint/2012/main">
        <p15:guide id="1" pos="422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B4660D4-B0ED-42D9-BC6D-AF4F1F9CB6C0}"/>
              </a:ext>
            </a:extLst>
          </p:cNvPr>
          <p:cNvSpPr>
            <a:spLocks noGrp="1"/>
          </p:cNvSpPr>
          <p:nvPr>
            <p:ph type="title"/>
          </p:nvPr>
        </p:nvSpPr>
        <p:spPr>
          <a:xfrm>
            <a:off x="838200" y="707029"/>
            <a:ext cx="10515600" cy="640080"/>
          </a:xfrm>
          <a:prstGeom prst="rect">
            <a:avLst/>
          </a:prstGeom>
        </p:spPr>
        <p:txBody>
          <a:bodyPr vert="horz" lIns="91440" tIns="45720" rIns="91440" bIns="45720" rtlCol="0" anchor="ctr">
            <a:normAutofit/>
          </a:bodyPr>
          <a:lstStyle/>
          <a:p>
            <a:pPr rtl="0"/>
            <a:r>
              <a:rPr lang="es-ES" noProof="0" dirty="0"/>
              <a:t>Haga clic para modificar el estilo de título del patrón</a:t>
            </a:r>
          </a:p>
        </p:txBody>
      </p:sp>
      <p:sp>
        <p:nvSpPr>
          <p:cNvPr id="3" name="Marcador de texto 2">
            <a:extLst>
              <a:ext uri="{FF2B5EF4-FFF2-40B4-BE49-F238E27FC236}">
                <a16:creationId xmlns:a16="http://schemas.microsoft.com/office/drawing/2014/main" id="{74C607AE-E8B7-4C3B-A6DA-04289E2F0A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es-ES" noProof="0" dirty="0"/>
              <a:t>Haga clic para modificar los estilos de texto del patrón</a:t>
            </a:r>
          </a:p>
          <a:p>
            <a:pPr lvl="1" rtl="0"/>
            <a:r>
              <a:rPr lang="es-ES" noProof="0" dirty="0"/>
              <a:t>Segundo nivel</a:t>
            </a:r>
          </a:p>
          <a:p>
            <a:pPr lvl="2" rtl="0"/>
            <a:r>
              <a:rPr lang="es-ES" noProof="0" dirty="0"/>
              <a:t>Tercer nivel</a:t>
            </a:r>
          </a:p>
          <a:p>
            <a:pPr lvl="3" rtl="0"/>
            <a:r>
              <a:rPr lang="es-ES" noProof="0" dirty="0"/>
              <a:t>Cuarto nivel</a:t>
            </a:r>
          </a:p>
          <a:p>
            <a:pPr lvl="4" rtl="0"/>
            <a:r>
              <a:rPr lang="es-ES" noProof="0" dirty="0"/>
              <a:t>Quinto nivel</a:t>
            </a:r>
          </a:p>
        </p:txBody>
      </p:sp>
      <p:sp>
        <p:nvSpPr>
          <p:cNvPr id="4" name="Marcador de fecha 3">
            <a:extLst>
              <a:ext uri="{FF2B5EF4-FFF2-40B4-BE49-F238E27FC236}">
                <a16:creationId xmlns:a16="http://schemas.microsoft.com/office/drawing/2014/main" id="{001917CC-671D-47EA-B065-51E87EC27B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0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fld id="{CA4D1070-BDDD-42CE-BFF7-83DE93FC72A7}" type="datetimeFigureOut">
              <a:rPr lang="es-PE" smtClean="0"/>
              <a:t>16/10/2023</a:t>
            </a:fld>
            <a:endParaRPr lang="es-PE"/>
          </a:p>
        </p:txBody>
      </p:sp>
      <p:sp>
        <p:nvSpPr>
          <p:cNvPr id="5" name="Marcador de pie de página 4">
            <a:extLst>
              <a:ext uri="{FF2B5EF4-FFF2-40B4-BE49-F238E27FC236}">
                <a16:creationId xmlns:a16="http://schemas.microsoft.com/office/drawing/2014/main" id="{3F2D0B54-5D87-4D1B-9C6E-5A7B87C833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s-PE"/>
          </a:p>
        </p:txBody>
      </p:sp>
      <p:sp>
        <p:nvSpPr>
          <p:cNvPr id="6" name="Marcador de número de diapositiva 5">
            <a:extLst>
              <a:ext uri="{FF2B5EF4-FFF2-40B4-BE49-F238E27FC236}">
                <a16:creationId xmlns:a16="http://schemas.microsoft.com/office/drawing/2014/main" id="{C5CADFFD-0FF7-4DDC-8879-918576F63E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fld id="{3DB63B67-B6A5-4176-AD72-EF4B79DCEA46}" type="slidenum">
              <a:rPr lang="es-PE" smtClean="0"/>
              <a:t>‹Nº›</a:t>
            </a:fld>
            <a:endParaRPr lang="es-PE"/>
          </a:p>
        </p:txBody>
      </p:sp>
    </p:spTree>
    <p:extLst>
      <p:ext uri="{BB962C8B-B14F-4D97-AF65-F5344CB8AC3E}">
        <p14:creationId xmlns:p14="http://schemas.microsoft.com/office/powerpoint/2010/main" val="1354170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6" r:id="rId15"/>
    <p:sldLayoutId id="2147483677" r:id="rId16"/>
    <p:sldLayoutId id="2147483678" r:id="rId17"/>
  </p:sldLayoutIdLst>
  <p:txStyles>
    <p:titleStyle>
      <a:lvl1pPr algn="l" defTabSz="914400" rtl="0" eaLnBrk="1" latinLnBrk="0" hangingPunct="1">
        <a:lnSpc>
          <a:spcPct val="90000"/>
        </a:lnSpc>
        <a:spcBef>
          <a:spcPct val="0"/>
        </a:spcBef>
        <a:buNone/>
        <a:defRPr sz="3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20">
          <p15:clr>
            <a:srgbClr val="F26B43"/>
          </p15:clr>
        </p15:guide>
        <p15:guide id="2" pos="3840">
          <p15:clr>
            <a:srgbClr val="F26B43"/>
          </p15:clr>
        </p15:guide>
        <p15:guide id="3" pos="1920">
          <p15:clr>
            <a:srgbClr val="F26B43"/>
          </p15:clr>
        </p15:guide>
        <p15:guide id="4" pos="5760">
          <p15:clr>
            <a:srgbClr val="F26B43"/>
          </p15:clr>
        </p15:guide>
        <p15:guide id="5" pos="5184">
          <p15:clr>
            <a:srgbClr val="5ACBF0"/>
          </p15:clr>
        </p15:guide>
        <p15:guide id="6" pos="2496">
          <p15:clr>
            <a:srgbClr val="5ACBF0"/>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9.png"/><Relationship Id="rId1" Type="http://schemas.openxmlformats.org/officeDocument/2006/relationships/slideLayout" Target="../slideLayouts/slideLayout9.xml"/><Relationship Id="rId5" Type="http://schemas.microsoft.com/office/2007/relationships/hdphoto" Target="../media/hdphoto1.wdp"/><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9.xml"/><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1.png"/><Relationship Id="rId1" Type="http://schemas.openxmlformats.org/officeDocument/2006/relationships/slideLayout" Target="../slideLayouts/slideLayout14.xml"/><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7" Type="http://schemas.microsoft.com/office/2007/relationships/hdphoto" Target="../media/hdphoto2.wdp"/><Relationship Id="rId2" Type="http://schemas.openxmlformats.org/officeDocument/2006/relationships/image" Target="../media/image36.png"/><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43.jpeg"/><Relationship Id="rId1" Type="http://schemas.openxmlformats.org/officeDocument/2006/relationships/slideLayout" Target="../slideLayouts/slideLayout9.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9.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9.xml"/><Relationship Id="rId5" Type="http://schemas.openxmlformats.org/officeDocument/2006/relationships/image" Target="../media/image55.png"/><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9.xml"/><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xml"/><Relationship Id="rId5" Type="http://schemas.openxmlformats.org/officeDocument/2006/relationships/image" Target="../media/image62.png"/><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13.xml"/><Relationship Id="rId5" Type="http://schemas.openxmlformats.org/officeDocument/2006/relationships/image" Target="../media/image67.png"/><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3.xml"/><Relationship Id="rId5" Type="http://schemas.openxmlformats.org/officeDocument/2006/relationships/image" Target="../media/image71.png"/><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8" Type="http://schemas.openxmlformats.org/officeDocument/2006/relationships/image" Target="../media/image76.jpeg"/><Relationship Id="rId13" Type="http://schemas.openxmlformats.org/officeDocument/2006/relationships/image" Target="../media/image80.jpeg"/><Relationship Id="rId18" Type="http://schemas.openxmlformats.org/officeDocument/2006/relationships/image" Target="../media/image85.jpeg"/><Relationship Id="rId3" Type="http://schemas.microsoft.com/office/2007/relationships/hdphoto" Target="../media/hdphoto3.wdp"/><Relationship Id="rId7" Type="http://schemas.microsoft.com/office/2007/relationships/hdphoto" Target="../media/hdphoto4.wdp"/><Relationship Id="rId12" Type="http://schemas.openxmlformats.org/officeDocument/2006/relationships/image" Target="../media/image79.jpeg"/><Relationship Id="rId17" Type="http://schemas.openxmlformats.org/officeDocument/2006/relationships/image" Target="../media/image84.jpeg"/><Relationship Id="rId2" Type="http://schemas.openxmlformats.org/officeDocument/2006/relationships/image" Target="../media/image72.png"/><Relationship Id="rId16" Type="http://schemas.openxmlformats.org/officeDocument/2006/relationships/image" Target="../media/image83.jpeg"/><Relationship Id="rId1" Type="http://schemas.openxmlformats.org/officeDocument/2006/relationships/slideLayout" Target="../slideLayouts/slideLayout12.xml"/><Relationship Id="rId6" Type="http://schemas.openxmlformats.org/officeDocument/2006/relationships/image" Target="../media/image75.png"/><Relationship Id="rId11" Type="http://schemas.openxmlformats.org/officeDocument/2006/relationships/image" Target="../media/image78.jpeg"/><Relationship Id="rId5" Type="http://schemas.openxmlformats.org/officeDocument/2006/relationships/image" Target="../media/image74.jpeg"/><Relationship Id="rId15" Type="http://schemas.openxmlformats.org/officeDocument/2006/relationships/image" Target="../media/image82.jpeg"/><Relationship Id="rId10" Type="http://schemas.openxmlformats.org/officeDocument/2006/relationships/image" Target="../media/image19.png"/><Relationship Id="rId4" Type="http://schemas.openxmlformats.org/officeDocument/2006/relationships/image" Target="../media/image73.jpeg"/><Relationship Id="rId9" Type="http://schemas.openxmlformats.org/officeDocument/2006/relationships/image" Target="../media/image77.jpeg"/><Relationship Id="rId14" Type="http://schemas.openxmlformats.org/officeDocument/2006/relationships/image" Target="../media/image8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3.xml"/><Relationship Id="rId4" Type="http://schemas.openxmlformats.org/officeDocument/2006/relationships/image" Target="../media/image9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hyperlink" Target="https://www.capacitate-ac.pe/" TargetMode="External"/><Relationship Id="rId7" Type="http://schemas.openxmlformats.org/officeDocument/2006/relationships/image" Target="../media/image108.png"/><Relationship Id="rId2" Type="http://schemas.openxmlformats.org/officeDocument/2006/relationships/image" Target="../media/image104.png"/><Relationship Id="rId1" Type="http://schemas.openxmlformats.org/officeDocument/2006/relationships/slideLayout" Target="../slideLayouts/slideLayout13.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9.png"/></Relationships>
</file>

<file path=ppt/slides/_rels/slide54.xml.rels><?xml version="1.0" encoding="UTF-8" standalone="yes"?>
<Relationships xmlns="http://schemas.openxmlformats.org/package/2006/relationships"><Relationship Id="rId3" Type="http://schemas.openxmlformats.org/officeDocument/2006/relationships/hyperlink" Target="http://inhouse.acfarma.com/intranet/index/login/?msg=logout" TargetMode="External"/><Relationship Id="rId2" Type="http://schemas.openxmlformats.org/officeDocument/2006/relationships/image" Target="../media/image110.png"/><Relationship Id="rId1" Type="http://schemas.openxmlformats.org/officeDocument/2006/relationships/slideLayout" Target="../slideLayouts/slideLayout10.xml"/><Relationship Id="rId4" Type="http://schemas.openxmlformats.org/officeDocument/2006/relationships/image" Target="../media/image11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22.png"/><Relationship Id="rId3" Type="http://schemas.openxmlformats.org/officeDocument/2006/relationships/image" Target="../media/image113.jpeg"/><Relationship Id="rId7" Type="http://schemas.openxmlformats.org/officeDocument/2006/relationships/image" Target="../media/image116.png"/><Relationship Id="rId12" Type="http://schemas.openxmlformats.org/officeDocument/2006/relationships/image" Target="../media/image121.png"/><Relationship Id="rId2" Type="http://schemas.openxmlformats.org/officeDocument/2006/relationships/image" Target="../media/image112.png"/><Relationship Id="rId1" Type="http://schemas.openxmlformats.org/officeDocument/2006/relationships/slideLayout" Target="../slideLayouts/slideLayout13.xml"/><Relationship Id="rId6" Type="http://schemas.openxmlformats.org/officeDocument/2006/relationships/image" Target="../media/image115.png"/><Relationship Id="rId11" Type="http://schemas.openxmlformats.org/officeDocument/2006/relationships/image" Target="../media/image120.png"/><Relationship Id="rId5" Type="http://schemas.openxmlformats.org/officeDocument/2006/relationships/image" Target="../media/image114.png"/><Relationship Id="rId10" Type="http://schemas.openxmlformats.org/officeDocument/2006/relationships/image" Target="../media/image119.png"/><Relationship Id="rId4" Type="http://schemas.openxmlformats.org/officeDocument/2006/relationships/image" Target="../media/image53.png"/><Relationship Id="rId9" Type="http://schemas.openxmlformats.org/officeDocument/2006/relationships/image" Target="../media/image11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23.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24.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6.png"/><Relationship Id="rId7" Type="http://schemas.openxmlformats.org/officeDocument/2006/relationships/image" Target="../media/image130.png"/><Relationship Id="rId2" Type="http://schemas.openxmlformats.org/officeDocument/2006/relationships/image" Target="../media/image125.png"/><Relationship Id="rId1" Type="http://schemas.openxmlformats.org/officeDocument/2006/relationships/slideLayout" Target="../slideLayouts/slideLayout13.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 Id="rId9" Type="http://schemas.openxmlformats.org/officeDocument/2006/relationships/image" Target="../media/image132.png"/></Relationships>
</file>

<file path=ppt/slides/_rels/slide6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6.png"/></Relationships>
</file>

<file path=ppt/slides/_rels/slide62.xml.rels><?xml version="1.0" encoding="UTF-8" standalone="yes"?>
<Relationships xmlns="http://schemas.openxmlformats.org/package/2006/relationships"><Relationship Id="rId8" Type="http://schemas.openxmlformats.org/officeDocument/2006/relationships/image" Target="../media/image137.png"/><Relationship Id="rId3" Type="http://schemas.microsoft.com/office/2007/relationships/hdphoto" Target="../media/hdphoto7.wdp"/><Relationship Id="rId7" Type="http://schemas.openxmlformats.org/officeDocument/2006/relationships/image" Target="../media/image136.jpeg"/><Relationship Id="rId2" Type="http://schemas.openxmlformats.org/officeDocument/2006/relationships/image" Target="../media/image133.png"/><Relationship Id="rId1" Type="http://schemas.openxmlformats.org/officeDocument/2006/relationships/slideLayout" Target="../slideLayouts/slideLayout3.xml"/><Relationship Id="rId6" Type="http://schemas.openxmlformats.org/officeDocument/2006/relationships/image" Target="../media/image135.jpeg"/><Relationship Id="rId11" Type="http://schemas.openxmlformats.org/officeDocument/2006/relationships/image" Target="../media/image139.jpeg"/><Relationship Id="rId5" Type="http://schemas.openxmlformats.org/officeDocument/2006/relationships/image" Target="../media/image43.jpeg"/><Relationship Id="rId10" Type="http://schemas.openxmlformats.org/officeDocument/2006/relationships/image" Target="../media/image138.jpeg"/><Relationship Id="rId4" Type="http://schemas.openxmlformats.org/officeDocument/2006/relationships/image" Target="../media/image134.jpeg"/><Relationship Id="rId9" Type="http://schemas.microsoft.com/office/2007/relationships/hdphoto" Target="../media/hdphoto8.wdp"/></Relationships>
</file>

<file path=ppt/slides/_rels/slide63.xml.rels><?xml version="1.0" encoding="UTF-8" standalone="yes"?>
<Relationships xmlns="http://schemas.openxmlformats.org/package/2006/relationships"><Relationship Id="rId8" Type="http://schemas.openxmlformats.org/officeDocument/2006/relationships/image" Target="../media/image145.jpeg"/><Relationship Id="rId3" Type="http://schemas.openxmlformats.org/officeDocument/2006/relationships/image" Target="../media/image141.png"/><Relationship Id="rId7" Type="http://schemas.openxmlformats.org/officeDocument/2006/relationships/image" Target="../media/image144.png"/><Relationship Id="rId2" Type="http://schemas.openxmlformats.org/officeDocument/2006/relationships/image" Target="../media/image140.png"/><Relationship Id="rId1" Type="http://schemas.openxmlformats.org/officeDocument/2006/relationships/slideLayout" Target="../slideLayouts/slideLayout3.xml"/><Relationship Id="rId6" Type="http://schemas.openxmlformats.org/officeDocument/2006/relationships/image" Target="../media/image49.png"/><Relationship Id="rId11" Type="http://schemas.openxmlformats.org/officeDocument/2006/relationships/image" Target="../media/image148.png"/><Relationship Id="rId5" Type="http://schemas.openxmlformats.org/officeDocument/2006/relationships/image" Target="../media/image143.jpeg"/><Relationship Id="rId10" Type="http://schemas.openxmlformats.org/officeDocument/2006/relationships/image" Target="../media/image147.png"/><Relationship Id="rId4" Type="http://schemas.openxmlformats.org/officeDocument/2006/relationships/image" Target="../media/image142.jpeg"/><Relationship Id="rId9" Type="http://schemas.openxmlformats.org/officeDocument/2006/relationships/image" Target="../media/image146.png"/></Relationships>
</file>

<file path=ppt/slides/_rels/slide64.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jpeg"/><Relationship Id="rId1" Type="http://schemas.openxmlformats.org/officeDocument/2006/relationships/slideLayout" Target="../slideLayouts/slideLayout13.xml"/><Relationship Id="rId6" Type="http://schemas.microsoft.com/office/2007/relationships/hdphoto" Target="../media/hdphoto9.wdp"/><Relationship Id="rId5" Type="http://schemas.openxmlformats.org/officeDocument/2006/relationships/image" Target="../media/image153.png"/><Relationship Id="rId4" Type="http://schemas.openxmlformats.org/officeDocument/2006/relationships/image" Target="../media/image15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hyperlink" Target="mailto:asocialc@acfarma.com" TargetMode="External"/><Relationship Id="rId2" Type="http://schemas.openxmlformats.org/officeDocument/2006/relationships/hyperlink" Target="mailto:asocial@acfarma.com" TargetMode="External"/><Relationship Id="rId1" Type="http://schemas.openxmlformats.org/officeDocument/2006/relationships/slideLayout" Target="../slideLayouts/slideLayout13.xml"/><Relationship Id="rId4" Type="http://schemas.openxmlformats.org/officeDocument/2006/relationships/image" Target="../media/image155.jpeg"/></Relationships>
</file>

<file path=ppt/slides/_rels/slide69.xml.rels><?xml version="1.0" encoding="UTF-8" standalone="yes"?>
<Relationships xmlns="http://schemas.openxmlformats.org/package/2006/relationships"><Relationship Id="rId8" Type="http://schemas.openxmlformats.org/officeDocument/2006/relationships/image" Target="../media/image76.jpeg"/><Relationship Id="rId13" Type="http://schemas.openxmlformats.org/officeDocument/2006/relationships/image" Target="../media/image80.jpeg"/><Relationship Id="rId18" Type="http://schemas.openxmlformats.org/officeDocument/2006/relationships/image" Target="../media/image85.jpeg"/><Relationship Id="rId3" Type="http://schemas.microsoft.com/office/2007/relationships/hdphoto" Target="../media/hdphoto3.wdp"/><Relationship Id="rId7" Type="http://schemas.microsoft.com/office/2007/relationships/hdphoto" Target="../media/hdphoto4.wdp"/><Relationship Id="rId12" Type="http://schemas.openxmlformats.org/officeDocument/2006/relationships/image" Target="../media/image79.jpeg"/><Relationship Id="rId17" Type="http://schemas.openxmlformats.org/officeDocument/2006/relationships/image" Target="../media/image84.jpeg"/><Relationship Id="rId2" Type="http://schemas.openxmlformats.org/officeDocument/2006/relationships/image" Target="../media/image72.png"/><Relationship Id="rId16" Type="http://schemas.openxmlformats.org/officeDocument/2006/relationships/image" Target="../media/image83.jpeg"/><Relationship Id="rId1" Type="http://schemas.openxmlformats.org/officeDocument/2006/relationships/slideLayout" Target="../slideLayouts/slideLayout12.xml"/><Relationship Id="rId6" Type="http://schemas.openxmlformats.org/officeDocument/2006/relationships/image" Target="../media/image75.png"/><Relationship Id="rId11" Type="http://schemas.openxmlformats.org/officeDocument/2006/relationships/image" Target="../media/image78.jpeg"/><Relationship Id="rId5" Type="http://schemas.openxmlformats.org/officeDocument/2006/relationships/image" Target="../media/image74.jpeg"/><Relationship Id="rId15" Type="http://schemas.openxmlformats.org/officeDocument/2006/relationships/image" Target="../media/image82.jpeg"/><Relationship Id="rId10" Type="http://schemas.openxmlformats.org/officeDocument/2006/relationships/image" Target="../media/image19.png"/><Relationship Id="rId4" Type="http://schemas.openxmlformats.org/officeDocument/2006/relationships/image" Target="../media/image73.jpeg"/><Relationship Id="rId9" Type="http://schemas.openxmlformats.org/officeDocument/2006/relationships/image" Target="../media/image77.jpeg"/><Relationship Id="rId14" Type="http://schemas.openxmlformats.org/officeDocument/2006/relationships/image" Target="../media/image81.jpe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7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1.png"/><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DC0C5943-5B5D-5CF3-9C28-8F512957A76A}"/>
              </a:ext>
            </a:extLst>
          </p:cNvPr>
          <p:cNvSpPr>
            <a:spLocks noGrp="1"/>
          </p:cNvSpPr>
          <p:nvPr>
            <p:ph idx="1"/>
          </p:nvPr>
        </p:nvSpPr>
        <p:spPr>
          <a:xfrm>
            <a:off x="0" y="3235960"/>
            <a:ext cx="12192000" cy="2181860"/>
          </a:xfrm>
        </p:spPr>
        <p:txBody>
          <a:bodyPr>
            <a:normAutofit/>
          </a:bodyPr>
          <a:lstStyle/>
          <a:p>
            <a:pPr algn="ctr"/>
            <a:r>
              <a:rPr lang="es-ES" sz="7200" dirty="0">
                <a:solidFill>
                  <a:schemeClr val="bg2">
                    <a:lumMod val="95000"/>
                  </a:schemeClr>
                </a:solidFill>
                <a:latin typeface="Articulate Extrabold" panose="02000503050000020004" pitchFamily="2" charset="0"/>
                <a:ea typeface="Open Sans Extrabold" panose="020B0906030804020204" pitchFamily="34" charset="0"/>
                <a:cs typeface="Open Sans Extrabold" panose="020B0906030804020204" pitchFamily="34" charset="0"/>
              </a:rPr>
              <a:t>INDUCCIÓN GENERAL</a:t>
            </a:r>
            <a:endParaRPr lang="es-PE" sz="7200" dirty="0">
              <a:solidFill>
                <a:schemeClr val="bg2">
                  <a:lumMod val="95000"/>
                </a:schemeClr>
              </a:solidFill>
              <a:latin typeface="Articulate Extrabold" panose="02000503050000020004" pitchFamily="2" charset="0"/>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17643707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Mapa&#10;&#10;Descripción generada automáticamente">
            <a:extLst>
              <a:ext uri="{FF2B5EF4-FFF2-40B4-BE49-F238E27FC236}">
                <a16:creationId xmlns:a16="http://schemas.microsoft.com/office/drawing/2014/main" id="{39D57C55-D4D8-88E0-4036-6213C864972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96000" y="0"/>
            <a:ext cx="6096000" cy="6858000"/>
          </a:xfrm>
          <a:prstGeom prst="rect">
            <a:avLst/>
          </a:prstGeom>
        </p:spPr>
      </p:pic>
      <p:sp>
        <p:nvSpPr>
          <p:cNvPr id="5" name="Título 1">
            <a:extLst>
              <a:ext uri="{FF2B5EF4-FFF2-40B4-BE49-F238E27FC236}">
                <a16:creationId xmlns:a16="http://schemas.microsoft.com/office/drawing/2014/main" id="{5920E37D-4D88-C380-3599-58ECBC8E7A70}"/>
              </a:ext>
            </a:extLst>
          </p:cNvPr>
          <p:cNvSpPr>
            <a:spLocks noGrp="1"/>
          </p:cNvSpPr>
          <p:nvPr>
            <p:ph type="title"/>
          </p:nvPr>
        </p:nvSpPr>
        <p:spPr>
          <a:xfrm>
            <a:off x="457199" y="445770"/>
            <a:ext cx="5638801" cy="1752599"/>
          </a:xfrm>
        </p:spPr>
        <p:txBody>
          <a:bodyPr/>
          <a:lstStyle/>
          <a:p>
            <a:r>
              <a:rPr lang="es-ES" sz="4200" b="1" dirty="0">
                <a:latin typeface="Open Sans Light" panose="020B0306030504020204" pitchFamily="34" charset="0"/>
                <a:ea typeface="Open Sans Light" panose="020B0306030504020204" pitchFamily="34" charset="0"/>
                <a:cs typeface="Open Sans Light" panose="020B0306030504020204" pitchFamily="34" charset="0"/>
              </a:rPr>
              <a:t>Presencia en</a:t>
            </a:r>
            <a:br>
              <a:rPr lang="es-ES" b="1" dirty="0"/>
            </a:br>
            <a:r>
              <a:rPr lang="es-ES" sz="6000" b="1" dirty="0"/>
              <a:t>o</a:t>
            </a:r>
            <a:r>
              <a:rPr lang="es-ES" sz="6000" b="1" dirty="0">
                <a:latin typeface="Open Sans" panose="020B0606030504020204" pitchFamily="34" charset="0"/>
                <a:ea typeface="Open Sans" panose="020B0606030504020204" pitchFamily="34" charset="0"/>
                <a:cs typeface="Open Sans" panose="020B0606030504020204" pitchFamily="34" charset="0"/>
              </a:rPr>
              <a:t>tros países</a:t>
            </a:r>
            <a:endParaRPr lang="es-PE" sz="6000" b="1" dirty="0"/>
          </a:p>
        </p:txBody>
      </p:sp>
      <p:pic>
        <p:nvPicPr>
          <p:cNvPr id="6" name="Imagen 5" descr="Forma&#10;&#10;Descripción generada automáticamente con confianza baja">
            <a:extLst>
              <a:ext uri="{FF2B5EF4-FFF2-40B4-BE49-F238E27FC236}">
                <a16:creationId xmlns:a16="http://schemas.microsoft.com/office/drawing/2014/main" id="{F868713F-E9BF-0BB9-A015-D27270A0542C}"/>
              </a:ext>
            </a:extLst>
          </p:cNvPr>
          <p:cNvPicPr>
            <a:picLocks noChangeAspect="1"/>
          </p:cNvPicPr>
          <p:nvPr/>
        </p:nvPicPr>
        <p:blipFill>
          <a:blip r:embed="rId3" cstate="screen">
            <a:lum bright="70000" contrast="-70000"/>
            <a:extLst>
              <a:ext uri="{28A0092B-C50C-407E-A947-70E740481C1C}">
                <a14:useLocalDpi xmlns:a14="http://schemas.microsoft.com/office/drawing/2010/main"/>
              </a:ext>
            </a:extLst>
          </a:blip>
          <a:stretch>
            <a:fillRect/>
          </a:stretch>
        </p:blipFill>
        <p:spPr>
          <a:xfrm rot="5400000">
            <a:off x="1059613" y="5887970"/>
            <a:ext cx="676342" cy="676342"/>
          </a:xfrm>
          <a:prstGeom prst="rect">
            <a:avLst/>
          </a:prstGeom>
        </p:spPr>
      </p:pic>
      <p:pic>
        <p:nvPicPr>
          <p:cNvPr id="7" name="Imagen 6" descr="Imagen que contiene pequeño, sostener, rosa&#10;&#10;Descripción generada automáticamente">
            <a:extLst>
              <a:ext uri="{FF2B5EF4-FFF2-40B4-BE49-F238E27FC236}">
                <a16:creationId xmlns:a16="http://schemas.microsoft.com/office/drawing/2014/main" id="{20022783-7187-208E-7254-96693B2CE640}"/>
              </a:ext>
            </a:extLst>
          </p:cNvPr>
          <p:cNvPicPr>
            <a:picLocks noChangeAspect="1"/>
          </p:cNvPicPr>
          <p:nvPr/>
        </p:nvPicPr>
        <p:blipFill>
          <a:blip r:embed="rId4" cstate="screen">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a:ext>
            </a:extLst>
          </a:blip>
          <a:stretch>
            <a:fillRect/>
          </a:stretch>
        </p:blipFill>
        <p:spPr>
          <a:xfrm>
            <a:off x="5125995" y="4193233"/>
            <a:ext cx="2964832" cy="2964832"/>
          </a:xfrm>
          <a:prstGeom prst="rect">
            <a:avLst/>
          </a:prstGeom>
        </p:spPr>
      </p:pic>
      <p:sp>
        <p:nvSpPr>
          <p:cNvPr id="8" name="Marcador de contenido 2">
            <a:extLst>
              <a:ext uri="{FF2B5EF4-FFF2-40B4-BE49-F238E27FC236}">
                <a16:creationId xmlns:a16="http://schemas.microsoft.com/office/drawing/2014/main" id="{60881661-0A01-B8F6-D169-62C49A8C4890}"/>
              </a:ext>
            </a:extLst>
          </p:cNvPr>
          <p:cNvSpPr>
            <a:spLocks noGrp="1"/>
          </p:cNvSpPr>
          <p:nvPr>
            <p:ph idx="1"/>
          </p:nvPr>
        </p:nvSpPr>
        <p:spPr>
          <a:xfrm>
            <a:off x="571500" y="2198369"/>
            <a:ext cx="5132070" cy="3765813"/>
          </a:xfrm>
          <a:noFill/>
        </p:spPr>
        <p:txBody>
          <a:bodyPr>
            <a:normAutofit/>
          </a:bodyPr>
          <a:lstStyle/>
          <a:p>
            <a:pPr marL="0" indent="0" algn="just">
              <a:buNone/>
            </a:pPr>
            <a:r>
              <a:rPr lang="es-PE" sz="2000" dirty="0">
                <a:latin typeface="Montserrat Classic" panose="020B0604020202020204" charset="0"/>
              </a:rPr>
              <a:t>Nos encontramos presentes en gran parte de Latinoamérica:</a:t>
            </a:r>
          </a:p>
          <a:p>
            <a:pPr marL="0" indent="0" algn="just">
              <a:buNone/>
            </a:pPr>
            <a:endParaRPr lang="es-PE" sz="2000" dirty="0">
              <a:latin typeface="Montserrat Classic" panose="020B0604020202020204" charset="0"/>
            </a:endParaRPr>
          </a:p>
          <a:p>
            <a:pPr marL="0" indent="0" algn="just">
              <a:buNone/>
            </a:pPr>
            <a:r>
              <a:rPr lang="es-PE" sz="2000" dirty="0">
                <a:latin typeface="Montserrat Classic" panose="020B0604020202020204" charset="0"/>
              </a:rPr>
              <a:t>Chile, Argentina, Paraguay, Bolivia, Ecuador, Panamá, Costa Rica, El Salvador, Guatemala, Cuba y República Dominicana</a:t>
            </a:r>
          </a:p>
          <a:p>
            <a:pPr marL="0" indent="0" algn="just">
              <a:buNone/>
            </a:pPr>
            <a:endParaRPr lang="es-PE" sz="2000" dirty="0">
              <a:latin typeface="Montserrat Classic" panose="020B0604020202020204" charset="0"/>
            </a:endParaRPr>
          </a:p>
          <a:p>
            <a:pPr marL="0" indent="0" algn="just">
              <a:buNone/>
            </a:pPr>
            <a:r>
              <a:rPr lang="es-PE" sz="2000" dirty="0">
                <a:latin typeface="Montserrat Classic" panose="020B0604020202020204" charset="0"/>
              </a:rPr>
              <a:t>Nuestra proyección es liderar el mercado nacional y estar presentes a lo largo de toda Latinoamérica y el resto de países. </a:t>
            </a:r>
          </a:p>
          <a:p>
            <a:endParaRPr lang="es-PE" sz="2000" dirty="0"/>
          </a:p>
        </p:txBody>
      </p:sp>
    </p:spTree>
    <p:extLst>
      <p:ext uri="{BB962C8B-B14F-4D97-AF65-F5344CB8AC3E}">
        <p14:creationId xmlns:p14="http://schemas.microsoft.com/office/powerpoint/2010/main" val="42823511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985D79-7C58-927B-9C92-738F49E572E2}"/>
              </a:ext>
            </a:extLst>
          </p:cNvPr>
          <p:cNvSpPr>
            <a:spLocks noGrp="1"/>
          </p:cNvSpPr>
          <p:nvPr>
            <p:ph type="title"/>
          </p:nvPr>
        </p:nvSpPr>
        <p:spPr>
          <a:xfrm>
            <a:off x="0" y="2941171"/>
            <a:ext cx="6096000" cy="975657"/>
          </a:xfrm>
        </p:spPr>
        <p:txBody>
          <a:bodyPr/>
          <a:lstStyle/>
          <a:p>
            <a:pPr algn="ctr"/>
            <a:r>
              <a:rPr lang="es-ES" sz="6000" b="1" dirty="0"/>
              <a:t>Certificaciones</a:t>
            </a:r>
            <a:endParaRPr lang="es-PE" sz="6000" b="1" dirty="0"/>
          </a:p>
        </p:txBody>
      </p:sp>
      <p:pic>
        <p:nvPicPr>
          <p:cNvPr id="4" name="Picture 10" descr="Resultado de imagen para bpm certificacion">
            <a:extLst>
              <a:ext uri="{FF2B5EF4-FFF2-40B4-BE49-F238E27FC236}">
                <a16:creationId xmlns:a16="http://schemas.microsoft.com/office/drawing/2014/main" id="{A2CDCBD1-7CFF-FE7F-6B37-E23DF4F1961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175360" y="433235"/>
            <a:ext cx="2209931" cy="22099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thumbnail">
            <a:extLst>
              <a:ext uri="{FF2B5EF4-FFF2-40B4-BE49-F238E27FC236}">
                <a16:creationId xmlns:a16="http://schemas.microsoft.com/office/drawing/2014/main" id="{9AEC21C0-5835-A533-C8D6-549B134EECC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015534" y="3278346"/>
            <a:ext cx="2500501" cy="1095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http://www.mctaller.com/images/avi_ofisis.jpg">
            <a:extLst>
              <a:ext uri="{FF2B5EF4-FFF2-40B4-BE49-F238E27FC236}">
                <a16:creationId xmlns:a16="http://schemas.microsoft.com/office/drawing/2014/main" id="{746ED554-D381-11CB-795C-280688A1B2A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015534" y="5420052"/>
            <a:ext cx="2820151" cy="1095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93055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06120215-518F-BE6B-2E79-00F453643CB5}"/>
              </a:ext>
            </a:extLst>
          </p:cNvPr>
          <p:cNvSpPr>
            <a:spLocks noGrp="1"/>
          </p:cNvSpPr>
          <p:nvPr>
            <p:ph type="title"/>
          </p:nvPr>
        </p:nvSpPr>
        <p:spPr>
          <a:xfrm>
            <a:off x="1" y="2535047"/>
            <a:ext cx="11475720" cy="975657"/>
          </a:xfrm>
        </p:spPr>
        <p:txBody>
          <a:bodyPr/>
          <a:lstStyle/>
          <a:p>
            <a:pPr algn="ctr"/>
            <a:r>
              <a:rPr lang="es-PE" b="1" dirty="0"/>
              <a:t>ORGANIGRAMA FUNCIONAL</a:t>
            </a:r>
          </a:p>
        </p:txBody>
      </p:sp>
      <p:pic>
        <p:nvPicPr>
          <p:cNvPr id="7" name="Imagen 6" descr="Icono&#10;&#10;Descripción generada automáticamente">
            <a:extLst>
              <a:ext uri="{FF2B5EF4-FFF2-40B4-BE49-F238E27FC236}">
                <a16:creationId xmlns:a16="http://schemas.microsoft.com/office/drawing/2014/main" id="{9C22B2C6-85FB-38E2-36FA-B92A644523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37116" y="4394561"/>
            <a:ext cx="863600" cy="863600"/>
          </a:xfrm>
          <a:prstGeom prst="rect">
            <a:avLst/>
          </a:prstGeom>
          <a:effectLst>
            <a:reflection blurRad="6350" stA="45000" endPos="26000" dist="50800" dir="5400000" sy="-100000" algn="bl" rotWithShape="0"/>
          </a:effectLst>
        </p:spPr>
      </p:pic>
      <p:pic>
        <p:nvPicPr>
          <p:cNvPr id="8" name="Imagen 7" descr="Forma, Icono&#10;&#10;Descripción generada automáticamente">
            <a:extLst>
              <a:ext uri="{FF2B5EF4-FFF2-40B4-BE49-F238E27FC236}">
                <a16:creationId xmlns:a16="http://schemas.microsoft.com/office/drawing/2014/main" id="{FF2CE067-330C-7218-E5C0-1D4E0079A0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0227" y="4394561"/>
            <a:ext cx="863600" cy="863600"/>
          </a:xfrm>
          <a:prstGeom prst="rect">
            <a:avLst/>
          </a:prstGeom>
          <a:effectLst>
            <a:reflection blurRad="6350" stA="45000" endPos="26000" dist="50800" dir="5400000" sy="-100000" algn="bl" rotWithShape="0"/>
          </a:effectLst>
        </p:spPr>
      </p:pic>
      <p:pic>
        <p:nvPicPr>
          <p:cNvPr id="9" name="Imagen 8" descr="Icono&#10;&#10;Descripción generada automáticamente">
            <a:extLst>
              <a:ext uri="{FF2B5EF4-FFF2-40B4-BE49-F238E27FC236}">
                <a16:creationId xmlns:a16="http://schemas.microsoft.com/office/drawing/2014/main" id="{AC22FA68-8C45-04DD-D9B7-E102191125A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42428" y="4394561"/>
            <a:ext cx="863600" cy="863600"/>
          </a:xfrm>
          <a:prstGeom prst="rect">
            <a:avLst/>
          </a:prstGeom>
          <a:effectLst>
            <a:reflection blurRad="6350" stA="45000" endPos="26000" dist="50800" dir="5400000" sy="-100000" algn="bl" rotWithShape="0"/>
          </a:effectLst>
        </p:spPr>
      </p:pic>
      <p:pic>
        <p:nvPicPr>
          <p:cNvPr id="10" name="Imagen 9" descr="Icono&#10;&#10;Descripción generada automáticamente">
            <a:extLst>
              <a:ext uri="{FF2B5EF4-FFF2-40B4-BE49-F238E27FC236}">
                <a16:creationId xmlns:a16="http://schemas.microsoft.com/office/drawing/2014/main" id="{5391DFCE-F22D-144F-9447-BD0DD12026E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07238" y="4394561"/>
            <a:ext cx="863600" cy="863600"/>
          </a:xfrm>
          <a:prstGeom prst="rect">
            <a:avLst/>
          </a:prstGeom>
          <a:effectLst>
            <a:reflection blurRad="6350" stA="45000" endPos="26000" dist="50800" dir="5400000" sy="-100000" algn="bl" rotWithShape="0"/>
          </a:effectLst>
        </p:spPr>
      </p:pic>
      <p:sp>
        <p:nvSpPr>
          <p:cNvPr id="11" name="Marcador de contenido 2">
            <a:extLst>
              <a:ext uri="{FF2B5EF4-FFF2-40B4-BE49-F238E27FC236}">
                <a16:creationId xmlns:a16="http://schemas.microsoft.com/office/drawing/2014/main" id="{0143E0C9-A48A-C4BC-630F-68736661703C}"/>
              </a:ext>
            </a:extLst>
          </p:cNvPr>
          <p:cNvSpPr txBox="1">
            <a:spLocks/>
          </p:cNvSpPr>
          <p:nvPr/>
        </p:nvSpPr>
        <p:spPr>
          <a:xfrm>
            <a:off x="9145107" y="5431081"/>
            <a:ext cx="1495795" cy="316384"/>
          </a:xfrm>
          <a:prstGeom prst="rect">
            <a:avLst/>
          </a:prstGeom>
        </p:spPr>
        <p:txBody>
          <a:bodyPr vert="horz" lIns="91440" tIns="45720" rIns="91440" bIns="45720" rtlCol="0">
            <a:noAutofit/>
          </a:bodyPr>
          <a:lstStyle>
            <a:lvl1pPr marL="0" indent="0" algn="l" defTabSz="914400" rtl="0" eaLnBrk="1" latinLnBrk="0" hangingPunct="1">
              <a:lnSpc>
                <a:spcPts val="2200"/>
              </a:lnSpc>
              <a:spcBef>
                <a:spcPts val="1000"/>
              </a:spcBef>
              <a:buFont typeface="Arial" panose="020B0604020202020204" pitchFamily="34" charset="0"/>
              <a:buNone/>
              <a:defRPr sz="1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b="1" dirty="0"/>
              <a:t>Integridad</a:t>
            </a:r>
            <a:endParaRPr lang="es-PE" b="1" dirty="0"/>
          </a:p>
        </p:txBody>
      </p:sp>
      <p:sp>
        <p:nvSpPr>
          <p:cNvPr id="12" name="Marcador de contenido 3">
            <a:extLst>
              <a:ext uri="{FF2B5EF4-FFF2-40B4-BE49-F238E27FC236}">
                <a16:creationId xmlns:a16="http://schemas.microsoft.com/office/drawing/2014/main" id="{D8FF1C57-F998-D2E2-51F2-52C47C1454C1}"/>
              </a:ext>
            </a:extLst>
          </p:cNvPr>
          <p:cNvSpPr txBox="1">
            <a:spLocks/>
          </p:cNvSpPr>
          <p:nvPr/>
        </p:nvSpPr>
        <p:spPr>
          <a:xfrm>
            <a:off x="2826330" y="5431079"/>
            <a:ext cx="1495795" cy="662027"/>
          </a:xfrm>
          <a:prstGeom prst="rect">
            <a:avLst/>
          </a:prstGeom>
        </p:spPr>
        <p:txBody>
          <a:bodyPr vert="horz" lIns="91440" tIns="45720" rIns="91440" bIns="45720" rtlCol="0">
            <a:noAutofit/>
          </a:bodyPr>
          <a:lstStyle>
            <a:lvl1pPr marL="0" indent="0" algn="l" defTabSz="914400" rtl="0" eaLnBrk="1" latinLnBrk="0" hangingPunct="1">
              <a:lnSpc>
                <a:spcPts val="2200"/>
              </a:lnSpc>
              <a:spcBef>
                <a:spcPts val="1000"/>
              </a:spcBef>
              <a:buFont typeface="Arial" panose="020B0604020202020204" pitchFamily="34" charset="0"/>
              <a:buNone/>
              <a:defRPr sz="1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ES" b="1" dirty="0"/>
              <a:t>Trabajo en Equipo</a:t>
            </a:r>
            <a:endParaRPr lang="es-PE" b="1" dirty="0"/>
          </a:p>
        </p:txBody>
      </p:sp>
      <p:sp>
        <p:nvSpPr>
          <p:cNvPr id="13" name="Marcador de contenido 4">
            <a:extLst>
              <a:ext uri="{FF2B5EF4-FFF2-40B4-BE49-F238E27FC236}">
                <a16:creationId xmlns:a16="http://schemas.microsoft.com/office/drawing/2014/main" id="{6296E664-2CD1-AAA9-B916-5AB558923B62}"/>
              </a:ext>
            </a:extLst>
          </p:cNvPr>
          <p:cNvSpPr txBox="1">
            <a:spLocks/>
          </p:cNvSpPr>
          <p:nvPr/>
        </p:nvSpPr>
        <p:spPr>
          <a:xfrm>
            <a:off x="6096000" y="5431080"/>
            <a:ext cx="1495795" cy="316385"/>
          </a:xfrm>
          <a:prstGeom prst="rect">
            <a:avLst/>
          </a:prstGeom>
        </p:spPr>
        <p:txBody>
          <a:bodyPr vert="horz" lIns="91440" tIns="45720" rIns="91440" bIns="45720" rtlCol="0">
            <a:noAutofit/>
          </a:bodyPr>
          <a:lstStyle>
            <a:lvl1pPr marL="0" indent="0" algn="l" defTabSz="914400" rtl="0" eaLnBrk="1" latinLnBrk="0" hangingPunct="1">
              <a:lnSpc>
                <a:spcPts val="2200"/>
              </a:lnSpc>
              <a:spcBef>
                <a:spcPts val="1000"/>
              </a:spcBef>
              <a:buFont typeface="Arial" panose="020B0604020202020204" pitchFamily="34" charset="0"/>
              <a:buNone/>
              <a:defRPr sz="1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b="1" dirty="0"/>
              <a:t>Excelencia</a:t>
            </a:r>
            <a:endParaRPr lang="es-PE" b="1" dirty="0"/>
          </a:p>
        </p:txBody>
      </p:sp>
      <p:sp>
        <p:nvSpPr>
          <p:cNvPr id="14" name="Marcador de contenido 5">
            <a:extLst>
              <a:ext uri="{FF2B5EF4-FFF2-40B4-BE49-F238E27FC236}">
                <a16:creationId xmlns:a16="http://schemas.microsoft.com/office/drawing/2014/main" id="{0D71B550-CF99-0D7E-F9F1-8BFCF2F3A820}"/>
              </a:ext>
            </a:extLst>
          </p:cNvPr>
          <p:cNvSpPr txBox="1">
            <a:spLocks/>
          </p:cNvSpPr>
          <p:nvPr/>
        </p:nvSpPr>
        <p:spPr>
          <a:xfrm>
            <a:off x="695920" y="5431080"/>
            <a:ext cx="1040036" cy="407825"/>
          </a:xfrm>
          <a:prstGeom prst="rect">
            <a:avLst/>
          </a:prstGeom>
        </p:spPr>
        <p:txBody>
          <a:bodyPr vert="horz" lIns="91440" tIns="45720" rIns="91440" bIns="45720" rtlCol="0">
            <a:noAutofit/>
          </a:bodyPr>
          <a:lstStyle>
            <a:lvl1pPr marL="0" indent="0" algn="l" defTabSz="914400" rtl="0" eaLnBrk="1" latinLnBrk="0" hangingPunct="1">
              <a:lnSpc>
                <a:spcPts val="2200"/>
              </a:lnSpc>
              <a:spcBef>
                <a:spcPts val="1000"/>
              </a:spcBef>
              <a:buFont typeface="Arial" panose="020B0604020202020204" pitchFamily="34" charset="0"/>
              <a:buNone/>
              <a:defRPr sz="1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b="1" dirty="0"/>
              <a:t>Respeto</a:t>
            </a:r>
            <a:endParaRPr lang="es-PE" b="1" dirty="0"/>
          </a:p>
        </p:txBody>
      </p:sp>
    </p:spTree>
    <p:extLst>
      <p:ext uri="{BB962C8B-B14F-4D97-AF65-F5344CB8AC3E}">
        <p14:creationId xmlns:p14="http://schemas.microsoft.com/office/powerpoint/2010/main" val="16668513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Título 1">
            <a:extLst>
              <a:ext uri="{FF2B5EF4-FFF2-40B4-BE49-F238E27FC236}">
                <a16:creationId xmlns:a16="http://schemas.microsoft.com/office/drawing/2014/main" id="{F0AF509F-4F66-12FF-7334-27529BD4A185}"/>
              </a:ext>
            </a:extLst>
          </p:cNvPr>
          <p:cNvSpPr txBox="1">
            <a:spLocks/>
          </p:cNvSpPr>
          <p:nvPr/>
        </p:nvSpPr>
        <p:spPr>
          <a:xfrm>
            <a:off x="388685" y="223313"/>
            <a:ext cx="4171950" cy="1632712"/>
          </a:xfrm>
          <a:prstGeom prst="rect">
            <a:avLst/>
          </a:prstGeom>
        </p:spPr>
        <p:txBody>
          <a:bodyPr>
            <a:normAutofit/>
          </a:bodyPr>
          <a:lstStyle>
            <a:lvl1pPr algn="l" defTabSz="914400" rtl="0" eaLnBrk="1" latinLnBrk="0" hangingPunct="1">
              <a:lnSpc>
                <a:spcPct val="90000"/>
              </a:lnSpc>
              <a:spcBef>
                <a:spcPct val="0"/>
              </a:spcBef>
              <a:buNone/>
              <a:defRPr sz="3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s-ES" sz="4000" dirty="0">
                <a:solidFill>
                  <a:schemeClr val="bg2">
                    <a:lumMod val="50000"/>
                  </a:schemeClr>
                </a:solidFill>
              </a:rPr>
              <a:t>ORGANIGRAMA FUNCIONAL</a:t>
            </a:r>
            <a:endParaRPr lang="es-PE" sz="4000" dirty="0">
              <a:solidFill>
                <a:schemeClr val="bg2">
                  <a:lumMod val="50000"/>
                </a:schemeClr>
              </a:solidFill>
            </a:endParaRPr>
          </a:p>
        </p:txBody>
      </p:sp>
      <p:grpSp>
        <p:nvGrpSpPr>
          <p:cNvPr id="52" name="Grupo 51">
            <a:extLst>
              <a:ext uri="{FF2B5EF4-FFF2-40B4-BE49-F238E27FC236}">
                <a16:creationId xmlns:a16="http://schemas.microsoft.com/office/drawing/2014/main" id="{EAF9620A-0872-6A0C-B6CE-14E2859DC99A}"/>
              </a:ext>
            </a:extLst>
          </p:cNvPr>
          <p:cNvGrpSpPr/>
          <p:nvPr/>
        </p:nvGrpSpPr>
        <p:grpSpPr>
          <a:xfrm>
            <a:off x="309844" y="290158"/>
            <a:ext cx="11572312" cy="6415442"/>
            <a:chOff x="318103" y="121458"/>
            <a:chExt cx="11572312" cy="6415442"/>
          </a:xfrm>
        </p:grpSpPr>
        <p:cxnSp>
          <p:nvCxnSpPr>
            <p:cNvPr id="187" name="Conector recto 186">
              <a:extLst>
                <a:ext uri="{FF2B5EF4-FFF2-40B4-BE49-F238E27FC236}">
                  <a16:creationId xmlns:a16="http://schemas.microsoft.com/office/drawing/2014/main" id="{F3E4224E-33CB-E8A1-57DF-A7A54F05362A}"/>
                </a:ext>
              </a:extLst>
            </p:cNvPr>
            <p:cNvCxnSpPr>
              <a:cxnSpLocks/>
            </p:cNvCxnSpPr>
            <p:nvPr/>
          </p:nvCxnSpPr>
          <p:spPr>
            <a:xfrm flipH="1" flipV="1">
              <a:off x="2839568" y="3873548"/>
              <a:ext cx="195091" cy="690"/>
            </a:xfrm>
            <a:prstGeom prst="line">
              <a:avLst/>
            </a:prstGeom>
            <a:ln w="28575">
              <a:solidFill>
                <a:srgbClr val="B9B7AA"/>
              </a:solidFill>
            </a:ln>
          </p:spPr>
          <p:style>
            <a:lnRef idx="1">
              <a:schemeClr val="accent1"/>
            </a:lnRef>
            <a:fillRef idx="0">
              <a:schemeClr val="accent1"/>
            </a:fillRef>
            <a:effectRef idx="0">
              <a:schemeClr val="accent1"/>
            </a:effectRef>
            <a:fontRef idx="minor">
              <a:schemeClr val="tx1"/>
            </a:fontRef>
          </p:style>
        </p:cxnSp>
        <p:cxnSp>
          <p:nvCxnSpPr>
            <p:cNvPr id="188" name="Conector recto 187">
              <a:extLst>
                <a:ext uri="{FF2B5EF4-FFF2-40B4-BE49-F238E27FC236}">
                  <a16:creationId xmlns:a16="http://schemas.microsoft.com/office/drawing/2014/main" id="{B80CC148-030B-74E9-BF4C-2C29DE21A97A}"/>
                </a:ext>
              </a:extLst>
            </p:cNvPr>
            <p:cNvCxnSpPr>
              <a:cxnSpLocks/>
            </p:cNvCxnSpPr>
            <p:nvPr/>
          </p:nvCxnSpPr>
          <p:spPr>
            <a:xfrm flipH="1" flipV="1">
              <a:off x="2839568" y="4334429"/>
              <a:ext cx="195091" cy="690"/>
            </a:xfrm>
            <a:prstGeom prst="line">
              <a:avLst/>
            </a:prstGeom>
            <a:ln w="28575">
              <a:solidFill>
                <a:srgbClr val="B9B7AA"/>
              </a:solidFill>
            </a:ln>
          </p:spPr>
          <p:style>
            <a:lnRef idx="1">
              <a:schemeClr val="accent1"/>
            </a:lnRef>
            <a:fillRef idx="0">
              <a:schemeClr val="accent1"/>
            </a:fillRef>
            <a:effectRef idx="0">
              <a:schemeClr val="accent1"/>
            </a:effectRef>
            <a:fontRef idx="minor">
              <a:schemeClr val="tx1"/>
            </a:fontRef>
          </p:style>
        </p:cxnSp>
        <p:cxnSp>
          <p:nvCxnSpPr>
            <p:cNvPr id="189" name="Conector recto 188">
              <a:extLst>
                <a:ext uri="{FF2B5EF4-FFF2-40B4-BE49-F238E27FC236}">
                  <a16:creationId xmlns:a16="http://schemas.microsoft.com/office/drawing/2014/main" id="{8CC5B191-8C41-D8E2-105E-004D71DC5A98}"/>
                </a:ext>
              </a:extLst>
            </p:cNvPr>
            <p:cNvCxnSpPr>
              <a:cxnSpLocks/>
            </p:cNvCxnSpPr>
            <p:nvPr/>
          </p:nvCxnSpPr>
          <p:spPr>
            <a:xfrm flipH="1" flipV="1">
              <a:off x="2839568" y="4777667"/>
              <a:ext cx="195091" cy="690"/>
            </a:xfrm>
            <a:prstGeom prst="line">
              <a:avLst/>
            </a:prstGeom>
            <a:ln w="28575">
              <a:solidFill>
                <a:srgbClr val="B9B7AA"/>
              </a:solidFill>
            </a:ln>
          </p:spPr>
          <p:style>
            <a:lnRef idx="1">
              <a:schemeClr val="accent1"/>
            </a:lnRef>
            <a:fillRef idx="0">
              <a:schemeClr val="accent1"/>
            </a:fillRef>
            <a:effectRef idx="0">
              <a:schemeClr val="accent1"/>
            </a:effectRef>
            <a:fontRef idx="minor">
              <a:schemeClr val="tx1"/>
            </a:fontRef>
          </p:style>
        </p:cxnSp>
        <p:cxnSp>
          <p:nvCxnSpPr>
            <p:cNvPr id="190" name="Conector recto 189">
              <a:extLst>
                <a:ext uri="{FF2B5EF4-FFF2-40B4-BE49-F238E27FC236}">
                  <a16:creationId xmlns:a16="http://schemas.microsoft.com/office/drawing/2014/main" id="{6E087EB2-A673-0D2F-7830-F1D07FEB1171}"/>
                </a:ext>
              </a:extLst>
            </p:cNvPr>
            <p:cNvCxnSpPr>
              <a:cxnSpLocks/>
            </p:cNvCxnSpPr>
            <p:nvPr/>
          </p:nvCxnSpPr>
          <p:spPr>
            <a:xfrm flipH="1" flipV="1">
              <a:off x="2839568" y="5220905"/>
              <a:ext cx="195091" cy="690"/>
            </a:xfrm>
            <a:prstGeom prst="line">
              <a:avLst/>
            </a:prstGeom>
            <a:ln w="28575">
              <a:solidFill>
                <a:srgbClr val="B9B7AA"/>
              </a:solidFill>
            </a:ln>
          </p:spPr>
          <p:style>
            <a:lnRef idx="1">
              <a:schemeClr val="accent1"/>
            </a:lnRef>
            <a:fillRef idx="0">
              <a:schemeClr val="accent1"/>
            </a:fillRef>
            <a:effectRef idx="0">
              <a:schemeClr val="accent1"/>
            </a:effectRef>
            <a:fontRef idx="minor">
              <a:schemeClr val="tx1"/>
            </a:fontRef>
          </p:style>
        </p:cxnSp>
        <p:cxnSp>
          <p:nvCxnSpPr>
            <p:cNvPr id="191" name="Conector recto 190">
              <a:extLst>
                <a:ext uri="{FF2B5EF4-FFF2-40B4-BE49-F238E27FC236}">
                  <a16:creationId xmlns:a16="http://schemas.microsoft.com/office/drawing/2014/main" id="{A07DE6B4-2CF9-0278-AE84-7AFC07F76562}"/>
                </a:ext>
              </a:extLst>
            </p:cNvPr>
            <p:cNvCxnSpPr>
              <a:cxnSpLocks/>
            </p:cNvCxnSpPr>
            <p:nvPr/>
          </p:nvCxnSpPr>
          <p:spPr>
            <a:xfrm flipH="1" flipV="1">
              <a:off x="2839568" y="5599101"/>
              <a:ext cx="195091" cy="690"/>
            </a:xfrm>
            <a:prstGeom prst="line">
              <a:avLst/>
            </a:prstGeom>
            <a:ln w="28575">
              <a:solidFill>
                <a:srgbClr val="B9B7AA"/>
              </a:solidFill>
            </a:ln>
          </p:spPr>
          <p:style>
            <a:lnRef idx="1">
              <a:schemeClr val="accent1"/>
            </a:lnRef>
            <a:fillRef idx="0">
              <a:schemeClr val="accent1"/>
            </a:fillRef>
            <a:effectRef idx="0">
              <a:schemeClr val="accent1"/>
            </a:effectRef>
            <a:fontRef idx="minor">
              <a:schemeClr val="tx1"/>
            </a:fontRef>
          </p:style>
        </p:cxnSp>
        <p:cxnSp>
          <p:nvCxnSpPr>
            <p:cNvPr id="192" name="Conector recto 191">
              <a:extLst>
                <a:ext uri="{FF2B5EF4-FFF2-40B4-BE49-F238E27FC236}">
                  <a16:creationId xmlns:a16="http://schemas.microsoft.com/office/drawing/2014/main" id="{0BD7F652-7A81-CCC8-F071-6E5D162EC827}"/>
                </a:ext>
              </a:extLst>
            </p:cNvPr>
            <p:cNvCxnSpPr>
              <a:cxnSpLocks/>
            </p:cNvCxnSpPr>
            <p:nvPr/>
          </p:nvCxnSpPr>
          <p:spPr>
            <a:xfrm flipH="1" flipV="1">
              <a:off x="2839568" y="5972452"/>
              <a:ext cx="195091" cy="690"/>
            </a:xfrm>
            <a:prstGeom prst="line">
              <a:avLst/>
            </a:prstGeom>
            <a:ln w="28575">
              <a:solidFill>
                <a:srgbClr val="B9B7AA"/>
              </a:solidFill>
            </a:ln>
          </p:spPr>
          <p:style>
            <a:lnRef idx="1">
              <a:schemeClr val="accent1"/>
            </a:lnRef>
            <a:fillRef idx="0">
              <a:schemeClr val="accent1"/>
            </a:fillRef>
            <a:effectRef idx="0">
              <a:schemeClr val="accent1"/>
            </a:effectRef>
            <a:fontRef idx="minor">
              <a:schemeClr val="tx1"/>
            </a:fontRef>
          </p:style>
        </p:cxnSp>
        <p:cxnSp>
          <p:nvCxnSpPr>
            <p:cNvPr id="180" name="Conector recto 179">
              <a:extLst>
                <a:ext uri="{FF2B5EF4-FFF2-40B4-BE49-F238E27FC236}">
                  <a16:creationId xmlns:a16="http://schemas.microsoft.com/office/drawing/2014/main" id="{A7C1B2EC-2BE9-0496-79BB-007BE83F33F2}"/>
                </a:ext>
              </a:extLst>
            </p:cNvPr>
            <p:cNvCxnSpPr>
              <a:cxnSpLocks/>
              <a:stCxn id="135" idx="1"/>
            </p:cNvCxnSpPr>
            <p:nvPr/>
          </p:nvCxnSpPr>
          <p:spPr>
            <a:xfrm flipH="1" flipV="1">
              <a:off x="330689" y="3873548"/>
              <a:ext cx="195090" cy="690"/>
            </a:xfrm>
            <a:prstGeom prst="line">
              <a:avLst/>
            </a:prstGeom>
            <a:ln w="28575">
              <a:solidFill>
                <a:srgbClr val="B9B7AA"/>
              </a:solidFill>
            </a:ln>
          </p:spPr>
          <p:style>
            <a:lnRef idx="1">
              <a:schemeClr val="accent1"/>
            </a:lnRef>
            <a:fillRef idx="0">
              <a:schemeClr val="accent1"/>
            </a:fillRef>
            <a:effectRef idx="0">
              <a:schemeClr val="accent1"/>
            </a:effectRef>
            <a:fontRef idx="minor">
              <a:schemeClr val="tx1"/>
            </a:fontRef>
          </p:style>
        </p:cxnSp>
        <p:cxnSp>
          <p:nvCxnSpPr>
            <p:cNvPr id="182" name="Conector recto 181">
              <a:extLst>
                <a:ext uri="{FF2B5EF4-FFF2-40B4-BE49-F238E27FC236}">
                  <a16:creationId xmlns:a16="http://schemas.microsoft.com/office/drawing/2014/main" id="{AE5630EB-24E3-6275-B231-A2AA021124B2}"/>
                </a:ext>
              </a:extLst>
            </p:cNvPr>
            <p:cNvCxnSpPr>
              <a:cxnSpLocks/>
            </p:cNvCxnSpPr>
            <p:nvPr/>
          </p:nvCxnSpPr>
          <p:spPr>
            <a:xfrm flipH="1" flipV="1">
              <a:off x="330689" y="4334429"/>
              <a:ext cx="195091" cy="690"/>
            </a:xfrm>
            <a:prstGeom prst="line">
              <a:avLst/>
            </a:prstGeom>
            <a:ln w="28575">
              <a:solidFill>
                <a:srgbClr val="B9B7AA"/>
              </a:solidFill>
            </a:ln>
          </p:spPr>
          <p:style>
            <a:lnRef idx="1">
              <a:schemeClr val="accent1"/>
            </a:lnRef>
            <a:fillRef idx="0">
              <a:schemeClr val="accent1"/>
            </a:fillRef>
            <a:effectRef idx="0">
              <a:schemeClr val="accent1"/>
            </a:effectRef>
            <a:fontRef idx="minor">
              <a:schemeClr val="tx1"/>
            </a:fontRef>
          </p:style>
        </p:cxnSp>
        <p:cxnSp>
          <p:nvCxnSpPr>
            <p:cNvPr id="183" name="Conector recto 182">
              <a:extLst>
                <a:ext uri="{FF2B5EF4-FFF2-40B4-BE49-F238E27FC236}">
                  <a16:creationId xmlns:a16="http://schemas.microsoft.com/office/drawing/2014/main" id="{FDE24D0D-178E-AEA5-F9B1-3486465AD66D}"/>
                </a:ext>
              </a:extLst>
            </p:cNvPr>
            <p:cNvCxnSpPr>
              <a:cxnSpLocks/>
            </p:cNvCxnSpPr>
            <p:nvPr/>
          </p:nvCxnSpPr>
          <p:spPr>
            <a:xfrm flipH="1" flipV="1">
              <a:off x="330689" y="4777667"/>
              <a:ext cx="195091" cy="690"/>
            </a:xfrm>
            <a:prstGeom prst="line">
              <a:avLst/>
            </a:prstGeom>
            <a:ln w="28575">
              <a:solidFill>
                <a:srgbClr val="B9B7AA"/>
              </a:solidFill>
            </a:ln>
          </p:spPr>
          <p:style>
            <a:lnRef idx="1">
              <a:schemeClr val="accent1"/>
            </a:lnRef>
            <a:fillRef idx="0">
              <a:schemeClr val="accent1"/>
            </a:fillRef>
            <a:effectRef idx="0">
              <a:schemeClr val="accent1"/>
            </a:effectRef>
            <a:fontRef idx="minor">
              <a:schemeClr val="tx1"/>
            </a:fontRef>
          </p:style>
        </p:cxnSp>
        <p:cxnSp>
          <p:nvCxnSpPr>
            <p:cNvPr id="184" name="Conector recto 183">
              <a:extLst>
                <a:ext uri="{FF2B5EF4-FFF2-40B4-BE49-F238E27FC236}">
                  <a16:creationId xmlns:a16="http://schemas.microsoft.com/office/drawing/2014/main" id="{A7226E68-1C96-084C-79C7-0E9698FFA973}"/>
                </a:ext>
              </a:extLst>
            </p:cNvPr>
            <p:cNvCxnSpPr>
              <a:cxnSpLocks/>
            </p:cNvCxnSpPr>
            <p:nvPr/>
          </p:nvCxnSpPr>
          <p:spPr>
            <a:xfrm flipH="1" flipV="1">
              <a:off x="330689" y="5198045"/>
              <a:ext cx="195091" cy="690"/>
            </a:xfrm>
            <a:prstGeom prst="line">
              <a:avLst/>
            </a:prstGeom>
            <a:ln w="28575">
              <a:solidFill>
                <a:srgbClr val="B9B7AA"/>
              </a:solidFill>
            </a:ln>
          </p:spPr>
          <p:style>
            <a:lnRef idx="1">
              <a:schemeClr val="accent1"/>
            </a:lnRef>
            <a:fillRef idx="0">
              <a:schemeClr val="accent1"/>
            </a:fillRef>
            <a:effectRef idx="0">
              <a:schemeClr val="accent1"/>
            </a:effectRef>
            <a:fontRef idx="minor">
              <a:schemeClr val="tx1"/>
            </a:fontRef>
          </p:style>
        </p:cxnSp>
        <p:cxnSp>
          <p:nvCxnSpPr>
            <p:cNvPr id="185" name="Conector recto 184">
              <a:extLst>
                <a:ext uri="{FF2B5EF4-FFF2-40B4-BE49-F238E27FC236}">
                  <a16:creationId xmlns:a16="http://schemas.microsoft.com/office/drawing/2014/main" id="{E2589391-260B-2BFC-FA5C-9F3E1ACFCEEC}"/>
                </a:ext>
              </a:extLst>
            </p:cNvPr>
            <p:cNvCxnSpPr>
              <a:cxnSpLocks/>
            </p:cNvCxnSpPr>
            <p:nvPr/>
          </p:nvCxnSpPr>
          <p:spPr>
            <a:xfrm flipH="1" flipV="1">
              <a:off x="330689" y="5599101"/>
              <a:ext cx="195091" cy="690"/>
            </a:xfrm>
            <a:prstGeom prst="line">
              <a:avLst/>
            </a:prstGeom>
            <a:ln w="28575">
              <a:solidFill>
                <a:srgbClr val="B9B7AA"/>
              </a:solidFill>
            </a:ln>
          </p:spPr>
          <p:style>
            <a:lnRef idx="1">
              <a:schemeClr val="accent1"/>
            </a:lnRef>
            <a:fillRef idx="0">
              <a:schemeClr val="accent1"/>
            </a:fillRef>
            <a:effectRef idx="0">
              <a:schemeClr val="accent1"/>
            </a:effectRef>
            <a:fontRef idx="minor">
              <a:schemeClr val="tx1"/>
            </a:fontRef>
          </p:style>
        </p:cxnSp>
        <p:cxnSp>
          <p:nvCxnSpPr>
            <p:cNvPr id="186" name="Conector recto 185">
              <a:extLst>
                <a:ext uri="{FF2B5EF4-FFF2-40B4-BE49-F238E27FC236}">
                  <a16:creationId xmlns:a16="http://schemas.microsoft.com/office/drawing/2014/main" id="{BE34E430-5C5F-A3F2-F2C1-27C5AC15854F}"/>
                </a:ext>
              </a:extLst>
            </p:cNvPr>
            <p:cNvCxnSpPr>
              <a:cxnSpLocks/>
            </p:cNvCxnSpPr>
            <p:nvPr/>
          </p:nvCxnSpPr>
          <p:spPr>
            <a:xfrm flipH="1" flipV="1">
              <a:off x="330689" y="5972452"/>
              <a:ext cx="195091" cy="690"/>
            </a:xfrm>
            <a:prstGeom prst="line">
              <a:avLst/>
            </a:prstGeom>
            <a:ln w="28575">
              <a:solidFill>
                <a:srgbClr val="B9B7AA"/>
              </a:solidFill>
            </a:ln>
          </p:spPr>
          <p:style>
            <a:lnRef idx="1">
              <a:schemeClr val="accent1"/>
            </a:lnRef>
            <a:fillRef idx="0">
              <a:schemeClr val="accent1"/>
            </a:fillRef>
            <a:effectRef idx="0">
              <a:schemeClr val="accent1"/>
            </a:effectRef>
            <a:fontRef idx="minor">
              <a:schemeClr val="tx1"/>
            </a:fontRef>
          </p:style>
        </p:cxnSp>
        <p:cxnSp>
          <p:nvCxnSpPr>
            <p:cNvPr id="167" name="Conector recto 166">
              <a:extLst>
                <a:ext uri="{FF2B5EF4-FFF2-40B4-BE49-F238E27FC236}">
                  <a16:creationId xmlns:a16="http://schemas.microsoft.com/office/drawing/2014/main" id="{DF245C6E-0A5D-07C5-0986-E7D3ADF75623}"/>
                </a:ext>
              </a:extLst>
            </p:cNvPr>
            <p:cNvCxnSpPr>
              <a:cxnSpLocks/>
            </p:cNvCxnSpPr>
            <p:nvPr/>
          </p:nvCxnSpPr>
          <p:spPr>
            <a:xfrm>
              <a:off x="8385984" y="3509196"/>
              <a:ext cx="0" cy="151169"/>
            </a:xfrm>
            <a:prstGeom prst="line">
              <a:avLst/>
            </a:prstGeom>
            <a:ln w="28575">
              <a:solidFill>
                <a:srgbClr val="B9B7AA"/>
              </a:solidFill>
            </a:ln>
          </p:spPr>
          <p:style>
            <a:lnRef idx="3">
              <a:schemeClr val="accent1"/>
            </a:lnRef>
            <a:fillRef idx="0">
              <a:schemeClr val="accent1"/>
            </a:fillRef>
            <a:effectRef idx="2">
              <a:schemeClr val="accent1"/>
            </a:effectRef>
            <a:fontRef idx="minor">
              <a:schemeClr val="tx1"/>
            </a:fontRef>
          </p:style>
        </p:cxnSp>
        <p:cxnSp>
          <p:nvCxnSpPr>
            <p:cNvPr id="166" name="Conector recto 165">
              <a:extLst>
                <a:ext uri="{FF2B5EF4-FFF2-40B4-BE49-F238E27FC236}">
                  <a16:creationId xmlns:a16="http://schemas.microsoft.com/office/drawing/2014/main" id="{B45656BA-99DD-691D-E152-5F3A6A8C197F}"/>
                </a:ext>
              </a:extLst>
            </p:cNvPr>
            <p:cNvCxnSpPr>
              <a:cxnSpLocks/>
            </p:cNvCxnSpPr>
            <p:nvPr/>
          </p:nvCxnSpPr>
          <p:spPr>
            <a:xfrm>
              <a:off x="6267127" y="3509196"/>
              <a:ext cx="986" cy="210096"/>
            </a:xfrm>
            <a:prstGeom prst="line">
              <a:avLst/>
            </a:prstGeom>
            <a:ln w="28575">
              <a:solidFill>
                <a:srgbClr val="B9B7AA"/>
              </a:solidFill>
            </a:ln>
          </p:spPr>
          <p:style>
            <a:lnRef idx="3">
              <a:schemeClr val="accent1"/>
            </a:lnRef>
            <a:fillRef idx="0">
              <a:schemeClr val="accent1"/>
            </a:fillRef>
            <a:effectRef idx="2">
              <a:schemeClr val="accent1"/>
            </a:effectRef>
            <a:fontRef idx="minor">
              <a:schemeClr val="tx1"/>
            </a:fontRef>
          </p:style>
        </p:cxnSp>
        <p:cxnSp>
          <p:nvCxnSpPr>
            <p:cNvPr id="165" name="Conector recto 164">
              <a:extLst>
                <a:ext uri="{FF2B5EF4-FFF2-40B4-BE49-F238E27FC236}">
                  <a16:creationId xmlns:a16="http://schemas.microsoft.com/office/drawing/2014/main" id="{C03D52C7-18EF-F499-0462-8CA812D42AC2}"/>
                </a:ext>
              </a:extLst>
            </p:cNvPr>
            <p:cNvCxnSpPr>
              <a:cxnSpLocks/>
            </p:cNvCxnSpPr>
            <p:nvPr/>
          </p:nvCxnSpPr>
          <p:spPr>
            <a:xfrm>
              <a:off x="3778581" y="3509196"/>
              <a:ext cx="0" cy="135983"/>
            </a:xfrm>
            <a:prstGeom prst="line">
              <a:avLst/>
            </a:prstGeom>
            <a:ln w="28575">
              <a:solidFill>
                <a:srgbClr val="B9B7AA"/>
              </a:solidFill>
            </a:ln>
          </p:spPr>
          <p:style>
            <a:lnRef idx="3">
              <a:schemeClr val="accent1"/>
            </a:lnRef>
            <a:fillRef idx="0">
              <a:schemeClr val="accent1"/>
            </a:fillRef>
            <a:effectRef idx="2">
              <a:schemeClr val="accent1"/>
            </a:effectRef>
            <a:fontRef idx="minor">
              <a:schemeClr val="tx1"/>
            </a:fontRef>
          </p:style>
        </p:cxnSp>
        <p:cxnSp>
          <p:nvCxnSpPr>
            <p:cNvPr id="164" name="Conector recto 163">
              <a:extLst>
                <a:ext uri="{FF2B5EF4-FFF2-40B4-BE49-F238E27FC236}">
                  <a16:creationId xmlns:a16="http://schemas.microsoft.com/office/drawing/2014/main" id="{4CC15A44-D23C-C698-5963-EFAC754760AC}"/>
                </a:ext>
              </a:extLst>
            </p:cNvPr>
            <p:cNvCxnSpPr>
              <a:cxnSpLocks/>
            </p:cNvCxnSpPr>
            <p:nvPr/>
          </p:nvCxnSpPr>
          <p:spPr>
            <a:xfrm>
              <a:off x="1284452" y="3509196"/>
              <a:ext cx="0" cy="146905"/>
            </a:xfrm>
            <a:prstGeom prst="line">
              <a:avLst/>
            </a:prstGeom>
            <a:ln w="28575">
              <a:solidFill>
                <a:srgbClr val="B9B7AA"/>
              </a:solidFill>
            </a:ln>
          </p:spPr>
          <p:style>
            <a:lnRef idx="3">
              <a:schemeClr val="accent1"/>
            </a:lnRef>
            <a:fillRef idx="0">
              <a:schemeClr val="accent1"/>
            </a:fillRef>
            <a:effectRef idx="2">
              <a:schemeClr val="accent1"/>
            </a:effectRef>
            <a:fontRef idx="minor">
              <a:schemeClr val="tx1"/>
            </a:fontRef>
          </p:style>
        </p:cxnSp>
        <p:cxnSp>
          <p:nvCxnSpPr>
            <p:cNvPr id="63" name="Conector recto 62">
              <a:extLst>
                <a:ext uri="{FF2B5EF4-FFF2-40B4-BE49-F238E27FC236}">
                  <a16:creationId xmlns:a16="http://schemas.microsoft.com/office/drawing/2014/main" id="{35CDED78-88C4-2D36-D4E8-DEBF795E4D79}"/>
                </a:ext>
              </a:extLst>
            </p:cNvPr>
            <p:cNvCxnSpPr>
              <a:cxnSpLocks/>
            </p:cNvCxnSpPr>
            <p:nvPr/>
          </p:nvCxnSpPr>
          <p:spPr>
            <a:xfrm>
              <a:off x="3824353" y="1265684"/>
              <a:ext cx="0" cy="273168"/>
            </a:xfrm>
            <a:prstGeom prst="line">
              <a:avLst/>
            </a:prstGeom>
            <a:ln w="28575">
              <a:solidFill>
                <a:srgbClr val="B9B7AA"/>
              </a:solidFill>
            </a:ln>
          </p:spPr>
          <p:style>
            <a:lnRef idx="3">
              <a:schemeClr val="accent1"/>
            </a:lnRef>
            <a:fillRef idx="0">
              <a:schemeClr val="accent1"/>
            </a:fillRef>
            <a:effectRef idx="2">
              <a:schemeClr val="accent1"/>
            </a:effectRef>
            <a:fontRef idx="minor">
              <a:schemeClr val="tx1"/>
            </a:fontRef>
          </p:style>
        </p:cxnSp>
        <p:cxnSp>
          <p:nvCxnSpPr>
            <p:cNvPr id="54" name="Conector recto 53">
              <a:extLst>
                <a:ext uri="{FF2B5EF4-FFF2-40B4-BE49-F238E27FC236}">
                  <a16:creationId xmlns:a16="http://schemas.microsoft.com/office/drawing/2014/main" id="{F087D971-8B29-EE14-8767-C25304C403F5}"/>
                </a:ext>
              </a:extLst>
            </p:cNvPr>
            <p:cNvCxnSpPr>
              <a:cxnSpLocks/>
              <a:endCxn id="41" idx="0"/>
            </p:cNvCxnSpPr>
            <p:nvPr/>
          </p:nvCxnSpPr>
          <p:spPr>
            <a:xfrm>
              <a:off x="5451907" y="1265684"/>
              <a:ext cx="0" cy="273168"/>
            </a:xfrm>
            <a:prstGeom prst="line">
              <a:avLst/>
            </a:prstGeom>
            <a:ln w="28575">
              <a:solidFill>
                <a:srgbClr val="B9B7AA"/>
              </a:solidFill>
            </a:ln>
          </p:spPr>
          <p:style>
            <a:lnRef idx="3">
              <a:schemeClr val="accent1"/>
            </a:lnRef>
            <a:fillRef idx="0">
              <a:schemeClr val="accent1"/>
            </a:fillRef>
            <a:effectRef idx="2">
              <a:schemeClr val="accent1"/>
            </a:effectRef>
            <a:fontRef idx="minor">
              <a:schemeClr val="tx1"/>
            </a:fontRef>
          </p:style>
        </p:cxnSp>
        <p:grpSp>
          <p:nvGrpSpPr>
            <p:cNvPr id="20" name="Grupo 19">
              <a:extLst>
                <a:ext uri="{FF2B5EF4-FFF2-40B4-BE49-F238E27FC236}">
                  <a16:creationId xmlns:a16="http://schemas.microsoft.com/office/drawing/2014/main" id="{62A5D7A2-DE4C-7354-D49E-538505077227}"/>
                </a:ext>
              </a:extLst>
            </p:cNvPr>
            <p:cNvGrpSpPr/>
            <p:nvPr/>
          </p:nvGrpSpPr>
          <p:grpSpPr>
            <a:xfrm>
              <a:off x="5855494" y="121458"/>
              <a:ext cx="836519" cy="813850"/>
              <a:chOff x="5474494" y="665018"/>
              <a:chExt cx="1291430" cy="1256434"/>
            </a:xfrm>
          </p:grpSpPr>
          <p:sp>
            <p:nvSpPr>
              <p:cNvPr id="18" name="Elipse 17">
                <a:extLst>
                  <a:ext uri="{FF2B5EF4-FFF2-40B4-BE49-F238E27FC236}">
                    <a16:creationId xmlns:a16="http://schemas.microsoft.com/office/drawing/2014/main" id="{D01CD4FB-0A3E-BBA8-17B7-CA91DD01849B}"/>
                  </a:ext>
                </a:extLst>
              </p:cNvPr>
              <p:cNvSpPr/>
              <p:nvPr/>
            </p:nvSpPr>
            <p:spPr>
              <a:xfrm>
                <a:off x="5510151" y="665018"/>
                <a:ext cx="1223158" cy="1223158"/>
              </a:xfrm>
              <a:prstGeom prst="ellipse">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400"/>
              </a:p>
            </p:txBody>
          </p:sp>
          <p:sp>
            <p:nvSpPr>
              <p:cNvPr id="19" name="Arco de bloque 18">
                <a:extLst>
                  <a:ext uri="{FF2B5EF4-FFF2-40B4-BE49-F238E27FC236}">
                    <a16:creationId xmlns:a16="http://schemas.microsoft.com/office/drawing/2014/main" id="{1801DC68-3E0E-3059-3AEC-B5246D6C049C}"/>
                  </a:ext>
                </a:extLst>
              </p:cNvPr>
              <p:cNvSpPr/>
              <p:nvPr/>
            </p:nvSpPr>
            <p:spPr>
              <a:xfrm rot="10800000">
                <a:off x="5474494" y="698294"/>
                <a:ext cx="1291430" cy="1223158"/>
              </a:xfrm>
              <a:prstGeom prst="blockArc">
                <a:avLst>
                  <a:gd name="adj1" fmla="val 10766479"/>
                  <a:gd name="adj2" fmla="val 21558411"/>
                  <a:gd name="adj3" fmla="val 7086"/>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400">
                  <a:solidFill>
                    <a:schemeClr val="tx1"/>
                  </a:solidFill>
                </a:endParaRPr>
              </a:p>
            </p:txBody>
          </p:sp>
        </p:grpSp>
        <p:sp>
          <p:nvSpPr>
            <p:cNvPr id="21" name="CuadroTexto 20">
              <a:extLst>
                <a:ext uri="{FF2B5EF4-FFF2-40B4-BE49-F238E27FC236}">
                  <a16:creationId xmlns:a16="http://schemas.microsoft.com/office/drawing/2014/main" id="{5BE84FF4-C58F-7E73-8DB3-BCF65B88918C}"/>
                </a:ext>
              </a:extLst>
            </p:cNvPr>
            <p:cNvSpPr txBox="1"/>
            <p:nvPr/>
          </p:nvSpPr>
          <p:spPr>
            <a:xfrm>
              <a:off x="5855494" y="303986"/>
              <a:ext cx="836519" cy="351140"/>
            </a:xfrm>
            <a:prstGeom prst="rect">
              <a:avLst/>
            </a:prstGeom>
            <a:noFill/>
          </p:spPr>
          <p:txBody>
            <a:bodyPr wrap="square" rtlCol="0">
              <a:spAutoFit/>
            </a:bodyPr>
            <a:lstStyle/>
            <a:p>
              <a:pPr algn="ctr"/>
              <a:r>
                <a:rPr lang="es-ES" sz="1100" b="1" dirty="0">
                  <a:solidFill>
                    <a:srgbClr val="454545"/>
                  </a:solidFill>
                </a:rPr>
                <a:t>Gerente</a:t>
              </a:r>
            </a:p>
            <a:p>
              <a:pPr algn="ctr"/>
              <a:r>
                <a:rPr lang="es-ES" sz="1100" b="1" dirty="0">
                  <a:solidFill>
                    <a:srgbClr val="454545"/>
                  </a:solidFill>
                </a:rPr>
                <a:t>General</a:t>
              </a:r>
              <a:endParaRPr lang="es-PE" sz="1100" b="1" dirty="0">
                <a:solidFill>
                  <a:srgbClr val="454545"/>
                </a:solidFill>
              </a:endParaRPr>
            </a:p>
          </p:txBody>
        </p:sp>
        <p:grpSp>
          <p:nvGrpSpPr>
            <p:cNvPr id="24" name="Grupo 23">
              <a:extLst>
                <a:ext uri="{FF2B5EF4-FFF2-40B4-BE49-F238E27FC236}">
                  <a16:creationId xmlns:a16="http://schemas.microsoft.com/office/drawing/2014/main" id="{2AB1393D-579D-6B13-BBAF-84AE0124854C}"/>
                </a:ext>
              </a:extLst>
            </p:cNvPr>
            <p:cNvGrpSpPr/>
            <p:nvPr/>
          </p:nvGrpSpPr>
          <p:grpSpPr>
            <a:xfrm>
              <a:off x="6830236" y="1538852"/>
              <a:ext cx="836519" cy="813850"/>
              <a:chOff x="5495624" y="-215713"/>
              <a:chExt cx="1291430" cy="1256434"/>
            </a:xfrm>
          </p:grpSpPr>
          <p:sp>
            <p:nvSpPr>
              <p:cNvPr id="26" name="Elipse 25">
                <a:extLst>
                  <a:ext uri="{FF2B5EF4-FFF2-40B4-BE49-F238E27FC236}">
                    <a16:creationId xmlns:a16="http://schemas.microsoft.com/office/drawing/2014/main" id="{8779FE2F-09A1-7FD8-A300-7695D3B6A07D}"/>
                  </a:ext>
                </a:extLst>
              </p:cNvPr>
              <p:cNvSpPr/>
              <p:nvPr/>
            </p:nvSpPr>
            <p:spPr>
              <a:xfrm>
                <a:off x="5531278" y="-215713"/>
                <a:ext cx="1223158" cy="1223158"/>
              </a:xfrm>
              <a:prstGeom prst="ellipse">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400" dirty="0"/>
              </a:p>
            </p:txBody>
          </p:sp>
          <p:sp>
            <p:nvSpPr>
              <p:cNvPr id="27" name="Arco de bloque 26">
                <a:extLst>
                  <a:ext uri="{FF2B5EF4-FFF2-40B4-BE49-F238E27FC236}">
                    <a16:creationId xmlns:a16="http://schemas.microsoft.com/office/drawing/2014/main" id="{03700C82-09A2-E6F0-823A-58C3CDF6ED68}"/>
                  </a:ext>
                </a:extLst>
              </p:cNvPr>
              <p:cNvSpPr/>
              <p:nvPr/>
            </p:nvSpPr>
            <p:spPr>
              <a:xfrm rot="10800000">
                <a:off x="5495624" y="-182438"/>
                <a:ext cx="1291430" cy="1223159"/>
              </a:xfrm>
              <a:prstGeom prst="blockArc">
                <a:avLst>
                  <a:gd name="adj1" fmla="val 10766479"/>
                  <a:gd name="adj2" fmla="val 21558411"/>
                  <a:gd name="adj3" fmla="val 7086"/>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400">
                  <a:solidFill>
                    <a:schemeClr val="tx1"/>
                  </a:solidFill>
                </a:endParaRPr>
              </a:p>
            </p:txBody>
          </p:sp>
        </p:grpSp>
        <p:sp>
          <p:nvSpPr>
            <p:cNvPr id="25" name="CuadroTexto 24">
              <a:extLst>
                <a:ext uri="{FF2B5EF4-FFF2-40B4-BE49-F238E27FC236}">
                  <a16:creationId xmlns:a16="http://schemas.microsoft.com/office/drawing/2014/main" id="{653F0133-AA1A-1BC9-F34F-7CBCDD646760}"/>
                </a:ext>
              </a:extLst>
            </p:cNvPr>
            <p:cNvSpPr txBox="1"/>
            <p:nvPr/>
          </p:nvSpPr>
          <p:spPr>
            <a:xfrm>
              <a:off x="6830234" y="1721380"/>
              <a:ext cx="836519" cy="351140"/>
            </a:xfrm>
            <a:prstGeom prst="rect">
              <a:avLst/>
            </a:prstGeom>
            <a:noFill/>
          </p:spPr>
          <p:txBody>
            <a:bodyPr wrap="square" rtlCol="0">
              <a:spAutoFit/>
            </a:bodyPr>
            <a:lstStyle/>
            <a:p>
              <a:pPr algn="ctr"/>
              <a:r>
                <a:rPr lang="es-ES" sz="1100" b="1" dirty="0">
                  <a:solidFill>
                    <a:srgbClr val="454545"/>
                  </a:solidFill>
                </a:rPr>
                <a:t>Gerente</a:t>
              </a:r>
            </a:p>
            <a:p>
              <a:pPr algn="ctr"/>
              <a:r>
                <a:rPr lang="es-ES" sz="1100" b="1" dirty="0">
                  <a:solidFill>
                    <a:srgbClr val="454545"/>
                  </a:solidFill>
                </a:rPr>
                <a:t>Legal</a:t>
              </a:r>
              <a:endParaRPr lang="es-PE" sz="1100" b="1" dirty="0">
                <a:solidFill>
                  <a:srgbClr val="454545"/>
                </a:solidFill>
              </a:endParaRPr>
            </a:p>
          </p:txBody>
        </p:sp>
        <p:grpSp>
          <p:nvGrpSpPr>
            <p:cNvPr id="34" name="Grupo 33">
              <a:extLst>
                <a:ext uri="{FF2B5EF4-FFF2-40B4-BE49-F238E27FC236}">
                  <a16:creationId xmlns:a16="http://schemas.microsoft.com/office/drawing/2014/main" id="{7F59DA9F-EE2D-5995-B592-9CC1BB605A73}"/>
                </a:ext>
              </a:extLst>
            </p:cNvPr>
            <p:cNvGrpSpPr/>
            <p:nvPr/>
          </p:nvGrpSpPr>
          <p:grpSpPr>
            <a:xfrm>
              <a:off x="3407808" y="1538852"/>
              <a:ext cx="836519" cy="813850"/>
              <a:chOff x="5495624" y="-215713"/>
              <a:chExt cx="1291430" cy="1256434"/>
            </a:xfrm>
          </p:grpSpPr>
          <p:sp>
            <p:nvSpPr>
              <p:cNvPr id="36" name="Elipse 35">
                <a:extLst>
                  <a:ext uri="{FF2B5EF4-FFF2-40B4-BE49-F238E27FC236}">
                    <a16:creationId xmlns:a16="http://schemas.microsoft.com/office/drawing/2014/main" id="{145D76CF-3F7C-C764-F004-87E36B251680}"/>
                  </a:ext>
                </a:extLst>
              </p:cNvPr>
              <p:cNvSpPr/>
              <p:nvPr/>
            </p:nvSpPr>
            <p:spPr>
              <a:xfrm>
                <a:off x="5531278" y="-215713"/>
                <a:ext cx="1223158" cy="1223158"/>
              </a:xfrm>
              <a:prstGeom prst="ellipse">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400" dirty="0"/>
              </a:p>
            </p:txBody>
          </p:sp>
          <p:sp>
            <p:nvSpPr>
              <p:cNvPr id="37" name="Arco de bloque 36">
                <a:extLst>
                  <a:ext uri="{FF2B5EF4-FFF2-40B4-BE49-F238E27FC236}">
                    <a16:creationId xmlns:a16="http://schemas.microsoft.com/office/drawing/2014/main" id="{1D82F913-E501-4581-CDF3-0DC13384BB16}"/>
                  </a:ext>
                </a:extLst>
              </p:cNvPr>
              <p:cNvSpPr/>
              <p:nvPr/>
            </p:nvSpPr>
            <p:spPr>
              <a:xfrm rot="10800000">
                <a:off x="5495624" y="-182438"/>
                <a:ext cx="1291430" cy="1223159"/>
              </a:xfrm>
              <a:prstGeom prst="blockArc">
                <a:avLst>
                  <a:gd name="adj1" fmla="val 10766479"/>
                  <a:gd name="adj2" fmla="val 21558411"/>
                  <a:gd name="adj3" fmla="val 7086"/>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400">
                  <a:solidFill>
                    <a:schemeClr val="tx1"/>
                  </a:solidFill>
                </a:endParaRPr>
              </a:p>
            </p:txBody>
          </p:sp>
        </p:grpSp>
        <p:sp>
          <p:nvSpPr>
            <p:cNvPr id="35" name="CuadroTexto 34">
              <a:extLst>
                <a:ext uri="{FF2B5EF4-FFF2-40B4-BE49-F238E27FC236}">
                  <a16:creationId xmlns:a16="http://schemas.microsoft.com/office/drawing/2014/main" id="{5EFC9C4B-7891-2481-CEE5-C5F95643D617}"/>
                </a:ext>
              </a:extLst>
            </p:cNvPr>
            <p:cNvSpPr txBox="1"/>
            <p:nvPr/>
          </p:nvSpPr>
          <p:spPr>
            <a:xfrm>
              <a:off x="3407806" y="1721380"/>
              <a:ext cx="836519" cy="351140"/>
            </a:xfrm>
            <a:prstGeom prst="rect">
              <a:avLst/>
            </a:prstGeom>
            <a:noFill/>
          </p:spPr>
          <p:txBody>
            <a:bodyPr wrap="square" rtlCol="0">
              <a:spAutoFit/>
            </a:bodyPr>
            <a:lstStyle/>
            <a:p>
              <a:pPr algn="ctr"/>
              <a:r>
                <a:rPr lang="es-ES" sz="1100" b="1" dirty="0">
                  <a:solidFill>
                    <a:srgbClr val="454545"/>
                  </a:solidFill>
                </a:rPr>
                <a:t>Gerente</a:t>
              </a:r>
            </a:p>
            <a:p>
              <a:pPr algn="ctr"/>
              <a:r>
                <a:rPr lang="es-ES" sz="1100" b="1" dirty="0">
                  <a:solidFill>
                    <a:srgbClr val="454545"/>
                  </a:solidFill>
                </a:rPr>
                <a:t>RRHH</a:t>
              </a:r>
              <a:endParaRPr lang="es-PE" sz="1100" b="1" dirty="0">
                <a:solidFill>
                  <a:srgbClr val="454545"/>
                </a:solidFill>
              </a:endParaRPr>
            </a:p>
          </p:txBody>
        </p:sp>
        <p:grpSp>
          <p:nvGrpSpPr>
            <p:cNvPr id="39" name="Grupo 38">
              <a:extLst>
                <a:ext uri="{FF2B5EF4-FFF2-40B4-BE49-F238E27FC236}">
                  <a16:creationId xmlns:a16="http://schemas.microsoft.com/office/drawing/2014/main" id="{6B0F8233-6820-0D67-CAD4-D2CB1449CA5D}"/>
                </a:ext>
              </a:extLst>
            </p:cNvPr>
            <p:cNvGrpSpPr/>
            <p:nvPr/>
          </p:nvGrpSpPr>
          <p:grpSpPr>
            <a:xfrm>
              <a:off x="5032664" y="1538852"/>
              <a:ext cx="836519" cy="813850"/>
              <a:chOff x="5495624" y="-215713"/>
              <a:chExt cx="1291430" cy="1256434"/>
            </a:xfrm>
          </p:grpSpPr>
          <p:sp>
            <p:nvSpPr>
              <p:cNvPr id="41" name="Elipse 40">
                <a:extLst>
                  <a:ext uri="{FF2B5EF4-FFF2-40B4-BE49-F238E27FC236}">
                    <a16:creationId xmlns:a16="http://schemas.microsoft.com/office/drawing/2014/main" id="{2BDA8437-AE2D-CE21-5AEB-7AE09C92922E}"/>
                  </a:ext>
                </a:extLst>
              </p:cNvPr>
              <p:cNvSpPr/>
              <p:nvPr/>
            </p:nvSpPr>
            <p:spPr>
              <a:xfrm>
                <a:off x="5531278" y="-215713"/>
                <a:ext cx="1223158" cy="1223158"/>
              </a:xfrm>
              <a:prstGeom prst="ellipse">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400"/>
              </a:p>
            </p:txBody>
          </p:sp>
          <p:sp>
            <p:nvSpPr>
              <p:cNvPr id="42" name="Arco de bloque 41">
                <a:extLst>
                  <a:ext uri="{FF2B5EF4-FFF2-40B4-BE49-F238E27FC236}">
                    <a16:creationId xmlns:a16="http://schemas.microsoft.com/office/drawing/2014/main" id="{6B113388-2DE4-83D3-3B51-AD15613FCCA4}"/>
                  </a:ext>
                </a:extLst>
              </p:cNvPr>
              <p:cNvSpPr/>
              <p:nvPr/>
            </p:nvSpPr>
            <p:spPr>
              <a:xfrm rot="10800000">
                <a:off x="5495624" y="-182438"/>
                <a:ext cx="1291430" cy="1223159"/>
              </a:xfrm>
              <a:prstGeom prst="blockArc">
                <a:avLst>
                  <a:gd name="adj1" fmla="val 10766479"/>
                  <a:gd name="adj2" fmla="val 21558411"/>
                  <a:gd name="adj3" fmla="val 7086"/>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400">
                  <a:solidFill>
                    <a:schemeClr val="tx1"/>
                  </a:solidFill>
                </a:endParaRPr>
              </a:p>
            </p:txBody>
          </p:sp>
        </p:grpSp>
        <p:sp>
          <p:nvSpPr>
            <p:cNvPr id="40" name="CuadroTexto 39">
              <a:extLst>
                <a:ext uri="{FF2B5EF4-FFF2-40B4-BE49-F238E27FC236}">
                  <a16:creationId xmlns:a16="http://schemas.microsoft.com/office/drawing/2014/main" id="{B038DDC0-312E-F2C4-077A-AB8D0AC53B2A}"/>
                </a:ext>
              </a:extLst>
            </p:cNvPr>
            <p:cNvSpPr txBox="1"/>
            <p:nvPr/>
          </p:nvSpPr>
          <p:spPr>
            <a:xfrm>
              <a:off x="5032662" y="1721380"/>
              <a:ext cx="836519" cy="351140"/>
            </a:xfrm>
            <a:prstGeom prst="rect">
              <a:avLst/>
            </a:prstGeom>
            <a:noFill/>
          </p:spPr>
          <p:txBody>
            <a:bodyPr wrap="square" rtlCol="0">
              <a:spAutoFit/>
            </a:bodyPr>
            <a:lstStyle/>
            <a:p>
              <a:pPr algn="ctr"/>
              <a:r>
                <a:rPr lang="es-ES" sz="1100" b="1" dirty="0">
                  <a:solidFill>
                    <a:srgbClr val="454545"/>
                  </a:solidFill>
                </a:rPr>
                <a:t>Gerente</a:t>
              </a:r>
            </a:p>
            <a:p>
              <a:pPr algn="ctr"/>
              <a:r>
                <a:rPr lang="es-ES" sz="1100" b="1" dirty="0">
                  <a:solidFill>
                    <a:srgbClr val="454545"/>
                  </a:solidFill>
                </a:rPr>
                <a:t>TI</a:t>
              </a:r>
              <a:endParaRPr lang="es-PE" sz="1100" b="1" dirty="0">
                <a:solidFill>
                  <a:srgbClr val="454545"/>
                </a:solidFill>
              </a:endParaRPr>
            </a:p>
          </p:txBody>
        </p:sp>
        <p:cxnSp>
          <p:nvCxnSpPr>
            <p:cNvPr id="44" name="Conector recto 43">
              <a:extLst>
                <a:ext uri="{FF2B5EF4-FFF2-40B4-BE49-F238E27FC236}">
                  <a16:creationId xmlns:a16="http://schemas.microsoft.com/office/drawing/2014/main" id="{5751BB78-CEB9-F63F-B29B-CB2F63AB9BA4}"/>
                </a:ext>
              </a:extLst>
            </p:cNvPr>
            <p:cNvCxnSpPr>
              <a:cxnSpLocks/>
            </p:cNvCxnSpPr>
            <p:nvPr/>
          </p:nvCxnSpPr>
          <p:spPr>
            <a:xfrm>
              <a:off x="6268712" y="947949"/>
              <a:ext cx="0" cy="2343891"/>
            </a:xfrm>
            <a:prstGeom prst="line">
              <a:avLst/>
            </a:prstGeom>
            <a:ln w="28575">
              <a:solidFill>
                <a:srgbClr val="B9B7AA"/>
              </a:solidFill>
            </a:ln>
          </p:spPr>
          <p:style>
            <a:lnRef idx="3">
              <a:schemeClr val="accent1"/>
            </a:lnRef>
            <a:fillRef idx="0">
              <a:schemeClr val="accent1"/>
            </a:fillRef>
            <a:effectRef idx="2">
              <a:schemeClr val="accent1"/>
            </a:effectRef>
            <a:fontRef idx="minor">
              <a:schemeClr val="tx1"/>
            </a:fontRef>
          </p:style>
        </p:cxnSp>
        <p:cxnSp>
          <p:nvCxnSpPr>
            <p:cNvPr id="47" name="Conector recto 46">
              <a:extLst>
                <a:ext uri="{FF2B5EF4-FFF2-40B4-BE49-F238E27FC236}">
                  <a16:creationId xmlns:a16="http://schemas.microsoft.com/office/drawing/2014/main" id="{76E7D481-BC15-D188-EF8D-481C334B7777}"/>
                </a:ext>
              </a:extLst>
            </p:cNvPr>
            <p:cNvCxnSpPr>
              <a:cxnSpLocks/>
            </p:cNvCxnSpPr>
            <p:nvPr/>
          </p:nvCxnSpPr>
          <p:spPr>
            <a:xfrm flipH="1">
              <a:off x="3807018" y="1281436"/>
              <a:ext cx="2461095" cy="0"/>
            </a:xfrm>
            <a:prstGeom prst="line">
              <a:avLst/>
            </a:prstGeom>
            <a:ln w="28575">
              <a:solidFill>
                <a:srgbClr val="B9B7AA"/>
              </a:solidFill>
            </a:ln>
          </p:spPr>
          <p:style>
            <a:lnRef idx="1">
              <a:schemeClr val="accent1"/>
            </a:lnRef>
            <a:fillRef idx="0">
              <a:schemeClr val="accent1"/>
            </a:fillRef>
            <a:effectRef idx="0">
              <a:schemeClr val="accent1"/>
            </a:effectRef>
            <a:fontRef idx="minor">
              <a:schemeClr val="tx1"/>
            </a:fontRef>
          </p:style>
        </p:cxnSp>
        <p:cxnSp>
          <p:nvCxnSpPr>
            <p:cNvPr id="82" name="Conector recto 81">
              <a:extLst>
                <a:ext uri="{FF2B5EF4-FFF2-40B4-BE49-F238E27FC236}">
                  <a16:creationId xmlns:a16="http://schemas.microsoft.com/office/drawing/2014/main" id="{D03C7AEB-CDFB-A1B3-02D4-D2C566F57586}"/>
                </a:ext>
              </a:extLst>
            </p:cNvPr>
            <p:cNvCxnSpPr>
              <a:cxnSpLocks/>
            </p:cNvCxnSpPr>
            <p:nvPr/>
          </p:nvCxnSpPr>
          <p:spPr>
            <a:xfrm>
              <a:off x="11472155" y="2528534"/>
              <a:ext cx="986" cy="210096"/>
            </a:xfrm>
            <a:prstGeom prst="line">
              <a:avLst/>
            </a:prstGeom>
            <a:ln w="28575">
              <a:solidFill>
                <a:srgbClr val="B9B7AA"/>
              </a:solidFill>
            </a:ln>
          </p:spPr>
          <p:style>
            <a:lnRef idx="3">
              <a:schemeClr val="accent1"/>
            </a:lnRef>
            <a:fillRef idx="0">
              <a:schemeClr val="accent1"/>
            </a:fillRef>
            <a:effectRef idx="2">
              <a:schemeClr val="accent1"/>
            </a:effectRef>
            <a:fontRef idx="minor">
              <a:schemeClr val="tx1"/>
            </a:fontRef>
          </p:style>
        </p:cxnSp>
        <p:cxnSp>
          <p:nvCxnSpPr>
            <p:cNvPr id="85" name="Conector recto 84">
              <a:extLst>
                <a:ext uri="{FF2B5EF4-FFF2-40B4-BE49-F238E27FC236}">
                  <a16:creationId xmlns:a16="http://schemas.microsoft.com/office/drawing/2014/main" id="{62C2685F-3589-D3DA-0FD2-50B94B130C47}"/>
                </a:ext>
              </a:extLst>
            </p:cNvPr>
            <p:cNvCxnSpPr>
              <a:cxnSpLocks/>
            </p:cNvCxnSpPr>
            <p:nvPr/>
          </p:nvCxnSpPr>
          <p:spPr>
            <a:xfrm flipH="1">
              <a:off x="6274463" y="1863295"/>
              <a:ext cx="564502" cy="0"/>
            </a:xfrm>
            <a:prstGeom prst="line">
              <a:avLst/>
            </a:prstGeom>
            <a:ln w="28575">
              <a:solidFill>
                <a:srgbClr val="B9B7AA"/>
              </a:solidFill>
            </a:ln>
          </p:spPr>
          <p:style>
            <a:lnRef idx="1">
              <a:schemeClr val="accent1"/>
            </a:lnRef>
            <a:fillRef idx="0">
              <a:schemeClr val="accent1"/>
            </a:fillRef>
            <a:effectRef idx="0">
              <a:schemeClr val="accent1"/>
            </a:effectRef>
            <a:fontRef idx="minor">
              <a:schemeClr val="tx1"/>
            </a:fontRef>
          </p:style>
        </p:cxnSp>
        <p:cxnSp>
          <p:nvCxnSpPr>
            <p:cNvPr id="93" name="Conector recto 92">
              <a:extLst>
                <a:ext uri="{FF2B5EF4-FFF2-40B4-BE49-F238E27FC236}">
                  <a16:creationId xmlns:a16="http://schemas.microsoft.com/office/drawing/2014/main" id="{30033673-FE35-E804-E294-40B7BB310733}"/>
                </a:ext>
              </a:extLst>
            </p:cNvPr>
            <p:cNvCxnSpPr>
              <a:cxnSpLocks/>
            </p:cNvCxnSpPr>
            <p:nvPr/>
          </p:nvCxnSpPr>
          <p:spPr>
            <a:xfrm flipH="1">
              <a:off x="1276349" y="2541234"/>
              <a:ext cx="10210801" cy="0"/>
            </a:xfrm>
            <a:prstGeom prst="line">
              <a:avLst/>
            </a:prstGeom>
            <a:ln w="28575">
              <a:solidFill>
                <a:srgbClr val="B9B7AA"/>
              </a:solidFill>
            </a:ln>
          </p:spPr>
          <p:style>
            <a:lnRef idx="1">
              <a:schemeClr val="accent1"/>
            </a:lnRef>
            <a:fillRef idx="0">
              <a:schemeClr val="accent1"/>
            </a:fillRef>
            <a:effectRef idx="0">
              <a:schemeClr val="accent1"/>
            </a:effectRef>
            <a:fontRef idx="minor">
              <a:schemeClr val="tx1"/>
            </a:fontRef>
          </p:style>
        </p:cxnSp>
        <p:grpSp>
          <p:nvGrpSpPr>
            <p:cNvPr id="97" name="Grupo 96">
              <a:extLst>
                <a:ext uri="{FF2B5EF4-FFF2-40B4-BE49-F238E27FC236}">
                  <a16:creationId xmlns:a16="http://schemas.microsoft.com/office/drawing/2014/main" id="{F21094F5-2E7C-5FA3-B6F5-0DACC3DF243C}"/>
                </a:ext>
              </a:extLst>
            </p:cNvPr>
            <p:cNvGrpSpPr/>
            <p:nvPr/>
          </p:nvGrpSpPr>
          <p:grpSpPr>
            <a:xfrm>
              <a:off x="3352647" y="2751330"/>
              <a:ext cx="836519" cy="813852"/>
              <a:chOff x="5474494" y="665018"/>
              <a:chExt cx="1291430" cy="1256434"/>
            </a:xfrm>
          </p:grpSpPr>
          <p:sp>
            <p:nvSpPr>
              <p:cNvPr id="99" name="Elipse 98">
                <a:extLst>
                  <a:ext uri="{FF2B5EF4-FFF2-40B4-BE49-F238E27FC236}">
                    <a16:creationId xmlns:a16="http://schemas.microsoft.com/office/drawing/2014/main" id="{68EEBCBB-44DC-72E4-52FA-BA08D35C03E0}"/>
                  </a:ext>
                </a:extLst>
              </p:cNvPr>
              <p:cNvSpPr/>
              <p:nvPr/>
            </p:nvSpPr>
            <p:spPr>
              <a:xfrm>
                <a:off x="5510151" y="665018"/>
                <a:ext cx="1223158" cy="1223158"/>
              </a:xfrm>
              <a:prstGeom prst="ellipse">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400" dirty="0"/>
              </a:p>
            </p:txBody>
          </p:sp>
          <p:sp>
            <p:nvSpPr>
              <p:cNvPr id="100" name="Arco de bloque 99">
                <a:extLst>
                  <a:ext uri="{FF2B5EF4-FFF2-40B4-BE49-F238E27FC236}">
                    <a16:creationId xmlns:a16="http://schemas.microsoft.com/office/drawing/2014/main" id="{9B50C101-049D-6839-CC90-263CA99A2DE8}"/>
                  </a:ext>
                </a:extLst>
              </p:cNvPr>
              <p:cNvSpPr/>
              <p:nvPr/>
            </p:nvSpPr>
            <p:spPr>
              <a:xfrm rot="10800000">
                <a:off x="5474494" y="698294"/>
                <a:ext cx="1291430" cy="1223158"/>
              </a:xfrm>
              <a:prstGeom prst="blockArc">
                <a:avLst>
                  <a:gd name="adj1" fmla="val 10766479"/>
                  <a:gd name="adj2" fmla="val 21558411"/>
                  <a:gd name="adj3" fmla="val 7086"/>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400">
                  <a:solidFill>
                    <a:schemeClr val="tx1"/>
                  </a:solidFill>
                </a:endParaRPr>
              </a:p>
            </p:txBody>
          </p:sp>
        </p:grpSp>
        <p:sp>
          <p:nvSpPr>
            <p:cNvPr id="98" name="CuadroTexto 97">
              <a:extLst>
                <a:ext uri="{FF2B5EF4-FFF2-40B4-BE49-F238E27FC236}">
                  <a16:creationId xmlns:a16="http://schemas.microsoft.com/office/drawing/2014/main" id="{D4058AC7-6D1A-79CF-3E84-833B2709B43F}"/>
                </a:ext>
              </a:extLst>
            </p:cNvPr>
            <p:cNvSpPr txBox="1"/>
            <p:nvPr/>
          </p:nvSpPr>
          <p:spPr>
            <a:xfrm>
              <a:off x="3352647" y="2781452"/>
              <a:ext cx="836519" cy="646331"/>
            </a:xfrm>
            <a:prstGeom prst="rect">
              <a:avLst/>
            </a:prstGeom>
            <a:noFill/>
          </p:spPr>
          <p:txBody>
            <a:bodyPr wrap="square" rtlCol="0">
              <a:spAutoFit/>
            </a:bodyPr>
            <a:lstStyle/>
            <a:p>
              <a:pPr algn="ctr"/>
              <a:r>
                <a:rPr lang="es-ES" sz="900" b="1" dirty="0">
                  <a:solidFill>
                    <a:srgbClr val="454545"/>
                  </a:solidFill>
                </a:rPr>
                <a:t>Gerente Comercial Corp. Institucional</a:t>
              </a:r>
              <a:endParaRPr lang="es-PE" sz="900" b="1" dirty="0">
                <a:solidFill>
                  <a:srgbClr val="454545"/>
                </a:solidFill>
              </a:endParaRPr>
            </a:p>
          </p:txBody>
        </p:sp>
        <p:grpSp>
          <p:nvGrpSpPr>
            <p:cNvPr id="102" name="Grupo 101">
              <a:extLst>
                <a:ext uri="{FF2B5EF4-FFF2-40B4-BE49-F238E27FC236}">
                  <a16:creationId xmlns:a16="http://schemas.microsoft.com/office/drawing/2014/main" id="{22948356-3B9F-8102-8D7D-2D4C7ADB8516}"/>
                </a:ext>
              </a:extLst>
            </p:cNvPr>
            <p:cNvGrpSpPr/>
            <p:nvPr/>
          </p:nvGrpSpPr>
          <p:grpSpPr>
            <a:xfrm>
              <a:off x="858090" y="2751326"/>
              <a:ext cx="836519" cy="813853"/>
              <a:chOff x="5474494" y="665018"/>
              <a:chExt cx="1291430" cy="1256434"/>
            </a:xfrm>
          </p:grpSpPr>
          <p:sp>
            <p:nvSpPr>
              <p:cNvPr id="104" name="Elipse 103">
                <a:extLst>
                  <a:ext uri="{FF2B5EF4-FFF2-40B4-BE49-F238E27FC236}">
                    <a16:creationId xmlns:a16="http://schemas.microsoft.com/office/drawing/2014/main" id="{43EA51C0-2C7D-6C8D-3BE8-0E04E21E4EFE}"/>
                  </a:ext>
                </a:extLst>
              </p:cNvPr>
              <p:cNvSpPr/>
              <p:nvPr/>
            </p:nvSpPr>
            <p:spPr>
              <a:xfrm>
                <a:off x="5510151" y="665018"/>
                <a:ext cx="1223158" cy="1223158"/>
              </a:xfrm>
              <a:prstGeom prst="ellipse">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400" dirty="0"/>
              </a:p>
            </p:txBody>
          </p:sp>
          <p:sp>
            <p:nvSpPr>
              <p:cNvPr id="105" name="Arco de bloque 104">
                <a:extLst>
                  <a:ext uri="{FF2B5EF4-FFF2-40B4-BE49-F238E27FC236}">
                    <a16:creationId xmlns:a16="http://schemas.microsoft.com/office/drawing/2014/main" id="{83C5845E-9B17-7BCE-8F96-D34362D50D8E}"/>
                  </a:ext>
                </a:extLst>
              </p:cNvPr>
              <p:cNvSpPr/>
              <p:nvPr/>
            </p:nvSpPr>
            <p:spPr>
              <a:xfrm rot="10800000">
                <a:off x="5474494" y="698294"/>
                <a:ext cx="1291430" cy="1223158"/>
              </a:xfrm>
              <a:prstGeom prst="blockArc">
                <a:avLst>
                  <a:gd name="adj1" fmla="val 10766479"/>
                  <a:gd name="adj2" fmla="val 21558411"/>
                  <a:gd name="adj3" fmla="val 7086"/>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400">
                  <a:solidFill>
                    <a:schemeClr val="tx1"/>
                  </a:solidFill>
                </a:endParaRPr>
              </a:p>
            </p:txBody>
          </p:sp>
        </p:grpSp>
        <p:sp>
          <p:nvSpPr>
            <p:cNvPr id="103" name="CuadroTexto 102">
              <a:extLst>
                <a:ext uri="{FF2B5EF4-FFF2-40B4-BE49-F238E27FC236}">
                  <a16:creationId xmlns:a16="http://schemas.microsoft.com/office/drawing/2014/main" id="{72AE665A-8602-7C67-3946-39D835A5177F}"/>
                </a:ext>
              </a:extLst>
            </p:cNvPr>
            <p:cNvSpPr txBox="1"/>
            <p:nvPr/>
          </p:nvSpPr>
          <p:spPr>
            <a:xfrm>
              <a:off x="866192" y="2767174"/>
              <a:ext cx="836519" cy="707889"/>
            </a:xfrm>
            <a:prstGeom prst="rect">
              <a:avLst/>
            </a:prstGeom>
            <a:noFill/>
          </p:spPr>
          <p:txBody>
            <a:bodyPr wrap="square" rtlCol="0">
              <a:spAutoFit/>
            </a:bodyPr>
            <a:lstStyle/>
            <a:p>
              <a:pPr algn="ctr"/>
              <a:r>
                <a:rPr lang="es-ES" sz="1000" b="1" dirty="0">
                  <a:solidFill>
                    <a:srgbClr val="454545"/>
                  </a:solidFill>
                </a:rPr>
                <a:t>Gerente Corporativo de Adm. y Finanzas</a:t>
              </a:r>
            </a:p>
          </p:txBody>
        </p:sp>
        <p:grpSp>
          <p:nvGrpSpPr>
            <p:cNvPr id="107" name="Grupo 106">
              <a:extLst>
                <a:ext uri="{FF2B5EF4-FFF2-40B4-BE49-F238E27FC236}">
                  <a16:creationId xmlns:a16="http://schemas.microsoft.com/office/drawing/2014/main" id="{F0C94872-B340-51F8-B0C6-B6D43F883A9A}"/>
                </a:ext>
              </a:extLst>
            </p:cNvPr>
            <p:cNvGrpSpPr/>
            <p:nvPr/>
          </p:nvGrpSpPr>
          <p:grpSpPr>
            <a:xfrm>
              <a:off x="11053896" y="2751330"/>
              <a:ext cx="836519" cy="813850"/>
              <a:chOff x="5474494" y="665018"/>
              <a:chExt cx="1291430" cy="1256434"/>
            </a:xfrm>
          </p:grpSpPr>
          <p:sp>
            <p:nvSpPr>
              <p:cNvPr id="109" name="Elipse 108">
                <a:extLst>
                  <a:ext uri="{FF2B5EF4-FFF2-40B4-BE49-F238E27FC236}">
                    <a16:creationId xmlns:a16="http://schemas.microsoft.com/office/drawing/2014/main" id="{F3BD691A-BED3-2D90-74ED-56D21169511B}"/>
                  </a:ext>
                </a:extLst>
              </p:cNvPr>
              <p:cNvSpPr/>
              <p:nvPr/>
            </p:nvSpPr>
            <p:spPr>
              <a:xfrm>
                <a:off x="5510151" y="665018"/>
                <a:ext cx="1223158" cy="1223158"/>
              </a:xfrm>
              <a:prstGeom prst="ellipse">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400" dirty="0"/>
              </a:p>
            </p:txBody>
          </p:sp>
          <p:sp>
            <p:nvSpPr>
              <p:cNvPr id="110" name="Arco de bloque 109">
                <a:extLst>
                  <a:ext uri="{FF2B5EF4-FFF2-40B4-BE49-F238E27FC236}">
                    <a16:creationId xmlns:a16="http://schemas.microsoft.com/office/drawing/2014/main" id="{A7EFCAD9-DB88-748D-67F3-359910DC15D3}"/>
                  </a:ext>
                </a:extLst>
              </p:cNvPr>
              <p:cNvSpPr/>
              <p:nvPr/>
            </p:nvSpPr>
            <p:spPr>
              <a:xfrm rot="10800000">
                <a:off x="5474494" y="698294"/>
                <a:ext cx="1291430" cy="1223158"/>
              </a:xfrm>
              <a:prstGeom prst="blockArc">
                <a:avLst>
                  <a:gd name="adj1" fmla="val 10766479"/>
                  <a:gd name="adj2" fmla="val 21558411"/>
                  <a:gd name="adj3" fmla="val 7086"/>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400">
                  <a:solidFill>
                    <a:schemeClr val="tx1"/>
                  </a:solidFill>
                </a:endParaRPr>
              </a:p>
            </p:txBody>
          </p:sp>
        </p:grpSp>
        <p:sp>
          <p:nvSpPr>
            <p:cNvPr id="108" name="CuadroTexto 107">
              <a:extLst>
                <a:ext uri="{FF2B5EF4-FFF2-40B4-BE49-F238E27FC236}">
                  <a16:creationId xmlns:a16="http://schemas.microsoft.com/office/drawing/2014/main" id="{FB462F4C-9D30-E3DF-57C8-2D87A944C9DA}"/>
                </a:ext>
              </a:extLst>
            </p:cNvPr>
            <p:cNvSpPr txBox="1"/>
            <p:nvPr/>
          </p:nvSpPr>
          <p:spPr>
            <a:xfrm>
              <a:off x="11053896" y="2867184"/>
              <a:ext cx="836519" cy="600164"/>
            </a:xfrm>
            <a:prstGeom prst="rect">
              <a:avLst/>
            </a:prstGeom>
            <a:noFill/>
          </p:spPr>
          <p:txBody>
            <a:bodyPr wrap="square" rtlCol="0">
              <a:spAutoFit/>
            </a:bodyPr>
            <a:lstStyle/>
            <a:p>
              <a:pPr algn="ctr"/>
              <a:r>
                <a:rPr lang="es-ES" sz="1100" b="1" dirty="0">
                  <a:solidFill>
                    <a:srgbClr val="454545"/>
                  </a:solidFill>
                </a:rPr>
                <a:t>Jefe de Comercio Exterior</a:t>
              </a:r>
            </a:p>
          </p:txBody>
        </p:sp>
        <p:grpSp>
          <p:nvGrpSpPr>
            <p:cNvPr id="112" name="Grupo 111">
              <a:extLst>
                <a:ext uri="{FF2B5EF4-FFF2-40B4-BE49-F238E27FC236}">
                  <a16:creationId xmlns:a16="http://schemas.microsoft.com/office/drawing/2014/main" id="{A0D67D9A-8D9A-6733-80F1-139B85A3A13A}"/>
                </a:ext>
              </a:extLst>
            </p:cNvPr>
            <p:cNvGrpSpPr/>
            <p:nvPr/>
          </p:nvGrpSpPr>
          <p:grpSpPr>
            <a:xfrm>
              <a:off x="7975144" y="2751330"/>
              <a:ext cx="836519" cy="813850"/>
              <a:chOff x="5474494" y="665018"/>
              <a:chExt cx="1291430" cy="1256434"/>
            </a:xfrm>
          </p:grpSpPr>
          <p:sp>
            <p:nvSpPr>
              <p:cNvPr id="114" name="Elipse 113">
                <a:extLst>
                  <a:ext uri="{FF2B5EF4-FFF2-40B4-BE49-F238E27FC236}">
                    <a16:creationId xmlns:a16="http://schemas.microsoft.com/office/drawing/2014/main" id="{29193878-F334-9AAD-1373-F182D5CE3621}"/>
                  </a:ext>
                </a:extLst>
              </p:cNvPr>
              <p:cNvSpPr/>
              <p:nvPr/>
            </p:nvSpPr>
            <p:spPr>
              <a:xfrm>
                <a:off x="5510151" y="665018"/>
                <a:ext cx="1223158" cy="1223158"/>
              </a:xfrm>
              <a:prstGeom prst="ellipse">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400" dirty="0"/>
              </a:p>
            </p:txBody>
          </p:sp>
          <p:sp>
            <p:nvSpPr>
              <p:cNvPr id="115" name="Arco de bloque 114">
                <a:extLst>
                  <a:ext uri="{FF2B5EF4-FFF2-40B4-BE49-F238E27FC236}">
                    <a16:creationId xmlns:a16="http://schemas.microsoft.com/office/drawing/2014/main" id="{10AAAC24-3C71-24A1-CA3A-29FA028CF945}"/>
                  </a:ext>
                </a:extLst>
              </p:cNvPr>
              <p:cNvSpPr/>
              <p:nvPr/>
            </p:nvSpPr>
            <p:spPr>
              <a:xfrm rot="10800000">
                <a:off x="5474494" y="698294"/>
                <a:ext cx="1291430" cy="1223158"/>
              </a:xfrm>
              <a:prstGeom prst="blockArc">
                <a:avLst>
                  <a:gd name="adj1" fmla="val 10766479"/>
                  <a:gd name="adj2" fmla="val 21558411"/>
                  <a:gd name="adj3" fmla="val 7086"/>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400">
                  <a:solidFill>
                    <a:schemeClr val="tx1"/>
                  </a:solidFill>
                </a:endParaRPr>
              </a:p>
            </p:txBody>
          </p:sp>
        </p:grpSp>
        <p:sp>
          <p:nvSpPr>
            <p:cNvPr id="113" name="CuadroTexto 112">
              <a:extLst>
                <a:ext uri="{FF2B5EF4-FFF2-40B4-BE49-F238E27FC236}">
                  <a16:creationId xmlns:a16="http://schemas.microsoft.com/office/drawing/2014/main" id="{BE1174A5-55A7-7515-957E-B75A5DAE32E6}"/>
                </a:ext>
              </a:extLst>
            </p:cNvPr>
            <p:cNvSpPr txBox="1"/>
            <p:nvPr/>
          </p:nvSpPr>
          <p:spPr>
            <a:xfrm>
              <a:off x="7958780" y="2853848"/>
              <a:ext cx="836519" cy="538609"/>
            </a:xfrm>
            <a:prstGeom prst="rect">
              <a:avLst/>
            </a:prstGeom>
            <a:noFill/>
          </p:spPr>
          <p:txBody>
            <a:bodyPr wrap="square" rtlCol="0">
              <a:spAutoFit/>
            </a:bodyPr>
            <a:lstStyle/>
            <a:p>
              <a:pPr algn="ctr"/>
              <a:r>
                <a:rPr lang="es-ES" sz="1000" b="1" dirty="0">
                  <a:solidFill>
                    <a:srgbClr val="454545"/>
                  </a:solidFill>
                </a:rPr>
                <a:t>Gerente</a:t>
              </a:r>
              <a:r>
                <a:rPr lang="es-PE" sz="1000" b="1" dirty="0">
                  <a:solidFill>
                    <a:srgbClr val="454545"/>
                  </a:solidFill>
                </a:rPr>
                <a:t> </a:t>
              </a:r>
            </a:p>
            <a:p>
              <a:pPr algn="ctr"/>
              <a:r>
                <a:rPr lang="es-PE" sz="1000" b="1" dirty="0">
                  <a:solidFill>
                    <a:srgbClr val="454545"/>
                  </a:solidFill>
                </a:rPr>
                <a:t>de </a:t>
              </a:r>
              <a:r>
                <a:rPr lang="es-PE" sz="900" b="1" dirty="0">
                  <a:solidFill>
                    <a:srgbClr val="454545"/>
                  </a:solidFill>
                </a:rPr>
                <a:t>Operaciones</a:t>
              </a:r>
              <a:endParaRPr lang="es-ES" sz="1000" b="1" dirty="0">
                <a:solidFill>
                  <a:srgbClr val="454545"/>
                </a:solidFill>
              </a:endParaRPr>
            </a:p>
          </p:txBody>
        </p:sp>
        <p:grpSp>
          <p:nvGrpSpPr>
            <p:cNvPr id="117" name="Grupo 116">
              <a:extLst>
                <a:ext uri="{FF2B5EF4-FFF2-40B4-BE49-F238E27FC236}">
                  <a16:creationId xmlns:a16="http://schemas.microsoft.com/office/drawing/2014/main" id="{A52D2C86-0E81-86F4-34B4-C9BA9A2AC8A1}"/>
                </a:ext>
              </a:extLst>
            </p:cNvPr>
            <p:cNvGrpSpPr/>
            <p:nvPr/>
          </p:nvGrpSpPr>
          <p:grpSpPr>
            <a:xfrm>
              <a:off x="5847204" y="2751330"/>
              <a:ext cx="836519" cy="813850"/>
              <a:chOff x="5474494" y="665018"/>
              <a:chExt cx="1291430" cy="1256434"/>
            </a:xfrm>
          </p:grpSpPr>
          <p:sp>
            <p:nvSpPr>
              <p:cNvPr id="119" name="Elipse 118">
                <a:extLst>
                  <a:ext uri="{FF2B5EF4-FFF2-40B4-BE49-F238E27FC236}">
                    <a16:creationId xmlns:a16="http://schemas.microsoft.com/office/drawing/2014/main" id="{ED6A16A1-2021-A766-1E78-8D326848E1C3}"/>
                  </a:ext>
                </a:extLst>
              </p:cNvPr>
              <p:cNvSpPr/>
              <p:nvPr/>
            </p:nvSpPr>
            <p:spPr>
              <a:xfrm>
                <a:off x="5510151" y="665018"/>
                <a:ext cx="1223158" cy="1223158"/>
              </a:xfrm>
              <a:prstGeom prst="ellipse">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400" dirty="0"/>
              </a:p>
            </p:txBody>
          </p:sp>
          <p:sp>
            <p:nvSpPr>
              <p:cNvPr id="120" name="Arco de bloque 119">
                <a:extLst>
                  <a:ext uri="{FF2B5EF4-FFF2-40B4-BE49-F238E27FC236}">
                    <a16:creationId xmlns:a16="http://schemas.microsoft.com/office/drawing/2014/main" id="{EDCBE2D6-9BB7-7558-D067-618CB73CF44F}"/>
                  </a:ext>
                </a:extLst>
              </p:cNvPr>
              <p:cNvSpPr/>
              <p:nvPr/>
            </p:nvSpPr>
            <p:spPr>
              <a:xfrm rot="10800000">
                <a:off x="5474494" y="698294"/>
                <a:ext cx="1291430" cy="1223158"/>
              </a:xfrm>
              <a:prstGeom prst="blockArc">
                <a:avLst>
                  <a:gd name="adj1" fmla="val 10766479"/>
                  <a:gd name="adj2" fmla="val 21558411"/>
                  <a:gd name="adj3" fmla="val 7086"/>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400">
                  <a:solidFill>
                    <a:schemeClr val="tx1"/>
                  </a:solidFill>
                </a:endParaRPr>
              </a:p>
            </p:txBody>
          </p:sp>
        </p:grpSp>
        <p:sp>
          <p:nvSpPr>
            <p:cNvPr id="118" name="CuadroTexto 117">
              <a:extLst>
                <a:ext uri="{FF2B5EF4-FFF2-40B4-BE49-F238E27FC236}">
                  <a16:creationId xmlns:a16="http://schemas.microsoft.com/office/drawing/2014/main" id="{D603F03F-0139-5FDC-AC0E-A323EDB71F31}"/>
                </a:ext>
              </a:extLst>
            </p:cNvPr>
            <p:cNvSpPr txBox="1"/>
            <p:nvPr/>
          </p:nvSpPr>
          <p:spPr>
            <a:xfrm>
              <a:off x="5847204" y="2853848"/>
              <a:ext cx="836519" cy="600164"/>
            </a:xfrm>
            <a:prstGeom prst="rect">
              <a:avLst/>
            </a:prstGeom>
            <a:noFill/>
          </p:spPr>
          <p:txBody>
            <a:bodyPr wrap="square" rtlCol="0">
              <a:spAutoFit/>
            </a:bodyPr>
            <a:lstStyle/>
            <a:p>
              <a:pPr algn="ctr"/>
              <a:r>
                <a:rPr lang="es-ES" sz="1100" b="1" dirty="0">
                  <a:solidFill>
                    <a:srgbClr val="454545"/>
                  </a:solidFill>
                </a:rPr>
                <a:t>Gerente</a:t>
              </a:r>
              <a:r>
                <a:rPr lang="es-PE" sz="1100" b="1" dirty="0">
                  <a:solidFill>
                    <a:srgbClr val="454545"/>
                  </a:solidFill>
                </a:rPr>
                <a:t> Comercial Privado</a:t>
              </a:r>
              <a:endParaRPr lang="es-ES" sz="1100" b="1" dirty="0">
                <a:solidFill>
                  <a:srgbClr val="454545"/>
                </a:solidFill>
              </a:endParaRPr>
            </a:p>
          </p:txBody>
        </p:sp>
        <p:cxnSp>
          <p:nvCxnSpPr>
            <p:cNvPr id="131" name="Conector recto 130">
              <a:extLst>
                <a:ext uri="{FF2B5EF4-FFF2-40B4-BE49-F238E27FC236}">
                  <a16:creationId xmlns:a16="http://schemas.microsoft.com/office/drawing/2014/main" id="{7678465C-CC3E-22B6-4412-D351BF4D5886}"/>
                </a:ext>
              </a:extLst>
            </p:cNvPr>
            <p:cNvCxnSpPr>
              <a:cxnSpLocks/>
            </p:cNvCxnSpPr>
            <p:nvPr/>
          </p:nvCxnSpPr>
          <p:spPr>
            <a:xfrm>
              <a:off x="8392415" y="2528534"/>
              <a:ext cx="986" cy="210096"/>
            </a:xfrm>
            <a:prstGeom prst="line">
              <a:avLst/>
            </a:prstGeom>
            <a:ln w="28575">
              <a:solidFill>
                <a:srgbClr val="B9B7AA"/>
              </a:solidFill>
            </a:ln>
          </p:spPr>
          <p:style>
            <a:lnRef idx="3">
              <a:schemeClr val="accent1"/>
            </a:lnRef>
            <a:fillRef idx="0">
              <a:schemeClr val="accent1"/>
            </a:fillRef>
            <a:effectRef idx="2">
              <a:schemeClr val="accent1"/>
            </a:effectRef>
            <a:fontRef idx="minor">
              <a:schemeClr val="tx1"/>
            </a:fontRef>
          </p:style>
        </p:cxnSp>
        <p:cxnSp>
          <p:nvCxnSpPr>
            <p:cNvPr id="132" name="Conector recto 131">
              <a:extLst>
                <a:ext uri="{FF2B5EF4-FFF2-40B4-BE49-F238E27FC236}">
                  <a16:creationId xmlns:a16="http://schemas.microsoft.com/office/drawing/2014/main" id="{79BCEEBE-1A4D-346D-F4E4-E5B33A5B583D}"/>
                </a:ext>
              </a:extLst>
            </p:cNvPr>
            <p:cNvCxnSpPr>
              <a:cxnSpLocks/>
            </p:cNvCxnSpPr>
            <p:nvPr/>
          </p:nvCxnSpPr>
          <p:spPr>
            <a:xfrm>
              <a:off x="6261429" y="2528534"/>
              <a:ext cx="986" cy="210096"/>
            </a:xfrm>
            <a:prstGeom prst="line">
              <a:avLst/>
            </a:prstGeom>
            <a:ln w="28575">
              <a:solidFill>
                <a:srgbClr val="B9B7AA"/>
              </a:solidFill>
            </a:ln>
          </p:spPr>
          <p:style>
            <a:lnRef idx="3">
              <a:schemeClr val="accent1"/>
            </a:lnRef>
            <a:fillRef idx="0">
              <a:schemeClr val="accent1"/>
            </a:fillRef>
            <a:effectRef idx="2">
              <a:schemeClr val="accent1"/>
            </a:effectRef>
            <a:fontRef idx="minor">
              <a:schemeClr val="tx1"/>
            </a:fontRef>
          </p:style>
        </p:cxnSp>
        <p:cxnSp>
          <p:nvCxnSpPr>
            <p:cNvPr id="133" name="Conector recto 132">
              <a:extLst>
                <a:ext uri="{FF2B5EF4-FFF2-40B4-BE49-F238E27FC236}">
                  <a16:creationId xmlns:a16="http://schemas.microsoft.com/office/drawing/2014/main" id="{A84F9722-089F-2FBB-FCDD-65A7A1679AF3}"/>
                </a:ext>
              </a:extLst>
            </p:cNvPr>
            <p:cNvCxnSpPr>
              <a:cxnSpLocks/>
            </p:cNvCxnSpPr>
            <p:nvPr/>
          </p:nvCxnSpPr>
          <p:spPr>
            <a:xfrm>
              <a:off x="3761260" y="2528534"/>
              <a:ext cx="986" cy="210096"/>
            </a:xfrm>
            <a:prstGeom prst="line">
              <a:avLst/>
            </a:prstGeom>
            <a:ln w="28575">
              <a:solidFill>
                <a:srgbClr val="B9B7AA"/>
              </a:solidFill>
            </a:ln>
          </p:spPr>
          <p:style>
            <a:lnRef idx="3">
              <a:schemeClr val="accent1"/>
            </a:lnRef>
            <a:fillRef idx="0">
              <a:schemeClr val="accent1"/>
            </a:fillRef>
            <a:effectRef idx="2">
              <a:schemeClr val="accent1"/>
            </a:effectRef>
            <a:fontRef idx="minor">
              <a:schemeClr val="tx1"/>
            </a:fontRef>
          </p:style>
        </p:cxnSp>
        <p:cxnSp>
          <p:nvCxnSpPr>
            <p:cNvPr id="134" name="Conector recto 133">
              <a:extLst>
                <a:ext uri="{FF2B5EF4-FFF2-40B4-BE49-F238E27FC236}">
                  <a16:creationId xmlns:a16="http://schemas.microsoft.com/office/drawing/2014/main" id="{A78AB883-17E7-207E-C05D-E2BD5F70C3FC}"/>
                </a:ext>
              </a:extLst>
            </p:cNvPr>
            <p:cNvCxnSpPr>
              <a:cxnSpLocks/>
            </p:cNvCxnSpPr>
            <p:nvPr/>
          </p:nvCxnSpPr>
          <p:spPr>
            <a:xfrm>
              <a:off x="1284452" y="2528534"/>
              <a:ext cx="986" cy="210096"/>
            </a:xfrm>
            <a:prstGeom prst="line">
              <a:avLst/>
            </a:prstGeom>
            <a:ln w="28575">
              <a:solidFill>
                <a:srgbClr val="B9B7AA"/>
              </a:solidFill>
            </a:ln>
          </p:spPr>
          <p:style>
            <a:lnRef idx="3">
              <a:schemeClr val="accent1"/>
            </a:lnRef>
            <a:fillRef idx="0">
              <a:schemeClr val="accent1"/>
            </a:fillRef>
            <a:effectRef idx="2">
              <a:schemeClr val="accent1"/>
            </a:effectRef>
            <a:fontRef idx="minor">
              <a:schemeClr val="tx1"/>
            </a:fontRef>
          </p:style>
        </p:cxnSp>
        <p:sp>
          <p:nvSpPr>
            <p:cNvPr id="135" name="Marco 134">
              <a:extLst>
                <a:ext uri="{FF2B5EF4-FFF2-40B4-BE49-F238E27FC236}">
                  <a16:creationId xmlns:a16="http://schemas.microsoft.com/office/drawing/2014/main" id="{7CB6602C-C47E-E898-B352-1A97643236F9}"/>
                </a:ext>
              </a:extLst>
            </p:cNvPr>
            <p:cNvSpPr/>
            <p:nvPr/>
          </p:nvSpPr>
          <p:spPr>
            <a:xfrm>
              <a:off x="525779" y="3720163"/>
              <a:ext cx="1765269" cy="308149"/>
            </a:xfrm>
            <a:prstGeom prst="frame">
              <a:avLst>
                <a:gd name="adj1" fmla="val 604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b="1" dirty="0">
                  <a:solidFill>
                    <a:srgbClr val="454545"/>
                  </a:solidFill>
                </a:rPr>
                <a:t>Gerente de Contraloría</a:t>
              </a:r>
              <a:endParaRPr lang="es-PE" sz="1100" b="1" dirty="0">
                <a:solidFill>
                  <a:srgbClr val="454545"/>
                </a:solidFill>
              </a:endParaRPr>
            </a:p>
          </p:txBody>
        </p:sp>
        <p:sp>
          <p:nvSpPr>
            <p:cNvPr id="136" name="Marco 135">
              <a:extLst>
                <a:ext uri="{FF2B5EF4-FFF2-40B4-BE49-F238E27FC236}">
                  <a16:creationId xmlns:a16="http://schemas.microsoft.com/office/drawing/2014/main" id="{D164AC57-D0D7-7FA4-8FFA-0C5511121BA0}"/>
                </a:ext>
              </a:extLst>
            </p:cNvPr>
            <p:cNvSpPr/>
            <p:nvPr/>
          </p:nvSpPr>
          <p:spPr>
            <a:xfrm>
              <a:off x="525780" y="4180355"/>
              <a:ext cx="1765268" cy="308149"/>
            </a:xfrm>
            <a:prstGeom prst="frame">
              <a:avLst>
                <a:gd name="adj1" fmla="val 604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b="1" dirty="0">
                  <a:solidFill>
                    <a:srgbClr val="454545"/>
                  </a:solidFill>
                </a:rPr>
                <a:t>Gerente de Finanzas</a:t>
              </a:r>
              <a:endParaRPr lang="es-PE" sz="1100" b="1" dirty="0">
                <a:solidFill>
                  <a:srgbClr val="454545"/>
                </a:solidFill>
              </a:endParaRPr>
            </a:p>
          </p:txBody>
        </p:sp>
        <p:sp>
          <p:nvSpPr>
            <p:cNvPr id="137" name="Marco 136">
              <a:extLst>
                <a:ext uri="{FF2B5EF4-FFF2-40B4-BE49-F238E27FC236}">
                  <a16:creationId xmlns:a16="http://schemas.microsoft.com/office/drawing/2014/main" id="{5C7F4356-05A7-D447-1F6C-8AB01F4EE3D2}"/>
                </a:ext>
              </a:extLst>
            </p:cNvPr>
            <p:cNvSpPr/>
            <p:nvPr/>
          </p:nvSpPr>
          <p:spPr>
            <a:xfrm>
              <a:off x="525779" y="4616760"/>
              <a:ext cx="1764773" cy="308149"/>
            </a:xfrm>
            <a:prstGeom prst="frame">
              <a:avLst>
                <a:gd name="adj1" fmla="val 604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50" b="1" dirty="0">
                  <a:solidFill>
                    <a:srgbClr val="454545"/>
                  </a:solidFill>
                </a:rPr>
                <a:t>Administrador General</a:t>
              </a:r>
              <a:endParaRPr lang="es-PE" sz="1050" b="1" dirty="0">
                <a:solidFill>
                  <a:srgbClr val="454545"/>
                </a:solidFill>
              </a:endParaRPr>
            </a:p>
          </p:txBody>
        </p:sp>
        <p:sp>
          <p:nvSpPr>
            <p:cNvPr id="138" name="Marco 137">
              <a:extLst>
                <a:ext uri="{FF2B5EF4-FFF2-40B4-BE49-F238E27FC236}">
                  <a16:creationId xmlns:a16="http://schemas.microsoft.com/office/drawing/2014/main" id="{674CEB3F-AC58-37AF-3652-A92E6609979C}"/>
                </a:ext>
              </a:extLst>
            </p:cNvPr>
            <p:cNvSpPr/>
            <p:nvPr/>
          </p:nvSpPr>
          <p:spPr>
            <a:xfrm>
              <a:off x="525780" y="5030305"/>
              <a:ext cx="1742704" cy="308149"/>
            </a:xfrm>
            <a:prstGeom prst="frame">
              <a:avLst>
                <a:gd name="adj1" fmla="val 604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b="1" dirty="0">
                  <a:solidFill>
                    <a:srgbClr val="454545"/>
                  </a:solidFill>
                </a:rPr>
                <a:t>Jefe de SSOMA</a:t>
              </a:r>
              <a:endParaRPr lang="es-PE" sz="1100" b="1" dirty="0">
                <a:solidFill>
                  <a:srgbClr val="454545"/>
                </a:solidFill>
              </a:endParaRPr>
            </a:p>
          </p:txBody>
        </p:sp>
        <p:sp>
          <p:nvSpPr>
            <p:cNvPr id="139" name="Marco 138">
              <a:extLst>
                <a:ext uri="{FF2B5EF4-FFF2-40B4-BE49-F238E27FC236}">
                  <a16:creationId xmlns:a16="http://schemas.microsoft.com/office/drawing/2014/main" id="{76F616D7-419B-6D73-9BB0-F2F94CF70280}"/>
                </a:ext>
              </a:extLst>
            </p:cNvPr>
            <p:cNvSpPr/>
            <p:nvPr/>
          </p:nvSpPr>
          <p:spPr>
            <a:xfrm>
              <a:off x="525779" y="5445027"/>
              <a:ext cx="1741717" cy="308149"/>
            </a:xfrm>
            <a:prstGeom prst="frame">
              <a:avLst>
                <a:gd name="adj1" fmla="val 604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70000"/>
                </a:lnSpc>
              </a:pPr>
              <a:r>
                <a:rPr lang="es-ES" sz="1050" b="1" dirty="0">
                  <a:solidFill>
                    <a:srgbClr val="454545"/>
                  </a:solidFill>
                </a:rPr>
                <a:t>Contador de filiales internacionales</a:t>
              </a:r>
              <a:endParaRPr lang="es-PE" sz="1050" b="1" dirty="0">
                <a:solidFill>
                  <a:srgbClr val="454545"/>
                </a:solidFill>
              </a:endParaRPr>
            </a:p>
          </p:txBody>
        </p:sp>
        <p:sp>
          <p:nvSpPr>
            <p:cNvPr id="143" name="Marco 142">
              <a:extLst>
                <a:ext uri="{FF2B5EF4-FFF2-40B4-BE49-F238E27FC236}">
                  <a16:creationId xmlns:a16="http://schemas.microsoft.com/office/drawing/2014/main" id="{F65D6F11-8F46-5D14-755A-FF2C5F5292FF}"/>
                </a:ext>
              </a:extLst>
            </p:cNvPr>
            <p:cNvSpPr/>
            <p:nvPr/>
          </p:nvSpPr>
          <p:spPr>
            <a:xfrm>
              <a:off x="525780" y="5836889"/>
              <a:ext cx="1741716" cy="308149"/>
            </a:xfrm>
            <a:prstGeom prst="frame">
              <a:avLst>
                <a:gd name="adj1" fmla="val 604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70000"/>
                </a:lnSpc>
              </a:pPr>
              <a:r>
                <a:rPr lang="es-ES" sz="1050" b="1" dirty="0">
                  <a:solidFill>
                    <a:srgbClr val="454545"/>
                  </a:solidFill>
                </a:rPr>
                <a:t>Jefe de Procesos y Mejora continua</a:t>
              </a:r>
              <a:endParaRPr lang="es-PE" sz="1050" b="1" dirty="0">
                <a:solidFill>
                  <a:srgbClr val="454545"/>
                </a:solidFill>
              </a:endParaRPr>
            </a:p>
          </p:txBody>
        </p:sp>
        <p:sp>
          <p:nvSpPr>
            <p:cNvPr id="144" name="Marco 143">
              <a:extLst>
                <a:ext uri="{FF2B5EF4-FFF2-40B4-BE49-F238E27FC236}">
                  <a16:creationId xmlns:a16="http://schemas.microsoft.com/office/drawing/2014/main" id="{82033ED8-3C09-6AB2-5F18-08CE1E7F9A20}"/>
                </a:ext>
              </a:extLst>
            </p:cNvPr>
            <p:cNvSpPr/>
            <p:nvPr/>
          </p:nvSpPr>
          <p:spPr>
            <a:xfrm>
              <a:off x="3033426" y="3720163"/>
              <a:ext cx="1554480" cy="308149"/>
            </a:xfrm>
            <a:prstGeom prst="frame">
              <a:avLst>
                <a:gd name="adj1" fmla="val 604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70000"/>
                </a:lnSpc>
              </a:pPr>
              <a:r>
                <a:rPr lang="es-ES" sz="1050" b="1" dirty="0">
                  <a:solidFill>
                    <a:srgbClr val="454545"/>
                  </a:solidFill>
                </a:rPr>
                <a:t>Gerente de Asuntos Regulatorios</a:t>
              </a:r>
              <a:endParaRPr lang="es-PE" sz="1050" b="1" dirty="0">
                <a:solidFill>
                  <a:srgbClr val="454545"/>
                </a:solidFill>
              </a:endParaRPr>
            </a:p>
          </p:txBody>
        </p:sp>
        <p:sp>
          <p:nvSpPr>
            <p:cNvPr id="145" name="Marco 144">
              <a:extLst>
                <a:ext uri="{FF2B5EF4-FFF2-40B4-BE49-F238E27FC236}">
                  <a16:creationId xmlns:a16="http://schemas.microsoft.com/office/drawing/2014/main" id="{69E9F3E2-188F-284A-5CFB-094903326519}"/>
                </a:ext>
              </a:extLst>
            </p:cNvPr>
            <p:cNvSpPr/>
            <p:nvPr/>
          </p:nvSpPr>
          <p:spPr>
            <a:xfrm>
              <a:off x="3033426" y="4180355"/>
              <a:ext cx="1554480" cy="308149"/>
            </a:xfrm>
            <a:prstGeom prst="frame">
              <a:avLst>
                <a:gd name="adj1" fmla="val 604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b="1" dirty="0">
                  <a:solidFill>
                    <a:srgbClr val="454545"/>
                  </a:solidFill>
                </a:rPr>
                <a:t>Director Médico</a:t>
              </a:r>
              <a:endParaRPr lang="es-PE" sz="1100" b="1" dirty="0">
                <a:solidFill>
                  <a:srgbClr val="454545"/>
                </a:solidFill>
              </a:endParaRPr>
            </a:p>
          </p:txBody>
        </p:sp>
        <p:sp>
          <p:nvSpPr>
            <p:cNvPr id="146" name="Marco 145">
              <a:extLst>
                <a:ext uri="{FF2B5EF4-FFF2-40B4-BE49-F238E27FC236}">
                  <a16:creationId xmlns:a16="http://schemas.microsoft.com/office/drawing/2014/main" id="{AABC9390-B6EA-51AB-150E-6EE74CA078F1}"/>
                </a:ext>
              </a:extLst>
            </p:cNvPr>
            <p:cNvSpPr/>
            <p:nvPr/>
          </p:nvSpPr>
          <p:spPr>
            <a:xfrm>
              <a:off x="3033426" y="4616760"/>
              <a:ext cx="1554480" cy="308149"/>
            </a:xfrm>
            <a:prstGeom prst="frame">
              <a:avLst>
                <a:gd name="adj1" fmla="val 604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70000"/>
                </a:lnSpc>
              </a:pPr>
              <a:r>
                <a:rPr lang="es-ES" sz="1050" b="1" dirty="0">
                  <a:solidFill>
                    <a:srgbClr val="454545"/>
                  </a:solidFill>
                </a:rPr>
                <a:t>Gerente de Ventas Institucional</a:t>
              </a:r>
              <a:endParaRPr lang="es-PE" sz="1050" b="1" dirty="0">
                <a:solidFill>
                  <a:srgbClr val="454545"/>
                </a:solidFill>
              </a:endParaRPr>
            </a:p>
          </p:txBody>
        </p:sp>
        <p:sp>
          <p:nvSpPr>
            <p:cNvPr id="147" name="Marco 146">
              <a:extLst>
                <a:ext uri="{FF2B5EF4-FFF2-40B4-BE49-F238E27FC236}">
                  <a16:creationId xmlns:a16="http://schemas.microsoft.com/office/drawing/2014/main" id="{396AD611-0E5F-6E97-AE41-B9A77CC73942}"/>
                </a:ext>
              </a:extLst>
            </p:cNvPr>
            <p:cNvSpPr/>
            <p:nvPr/>
          </p:nvSpPr>
          <p:spPr>
            <a:xfrm>
              <a:off x="3033426" y="5053165"/>
              <a:ext cx="1554480" cy="308149"/>
            </a:xfrm>
            <a:prstGeom prst="frame">
              <a:avLst>
                <a:gd name="adj1" fmla="val 604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70000"/>
                </a:lnSpc>
              </a:pPr>
              <a:r>
                <a:rPr lang="es-ES" sz="1050" b="1" dirty="0">
                  <a:solidFill>
                    <a:srgbClr val="454545"/>
                  </a:solidFill>
                </a:rPr>
                <a:t>Gerente de exportaciones</a:t>
              </a:r>
              <a:endParaRPr lang="es-PE" sz="1050" b="1" dirty="0">
                <a:solidFill>
                  <a:srgbClr val="454545"/>
                </a:solidFill>
              </a:endParaRPr>
            </a:p>
          </p:txBody>
        </p:sp>
        <p:sp>
          <p:nvSpPr>
            <p:cNvPr id="148" name="Marco 147">
              <a:extLst>
                <a:ext uri="{FF2B5EF4-FFF2-40B4-BE49-F238E27FC236}">
                  <a16:creationId xmlns:a16="http://schemas.microsoft.com/office/drawing/2014/main" id="{0C95A38D-8F53-52F9-A846-30F239BD484E}"/>
                </a:ext>
              </a:extLst>
            </p:cNvPr>
            <p:cNvSpPr/>
            <p:nvPr/>
          </p:nvSpPr>
          <p:spPr>
            <a:xfrm>
              <a:off x="3033426" y="5445027"/>
              <a:ext cx="1554480" cy="308149"/>
            </a:xfrm>
            <a:prstGeom prst="frame">
              <a:avLst>
                <a:gd name="adj1" fmla="val 604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70000"/>
                </a:lnSpc>
              </a:pPr>
              <a:r>
                <a:rPr lang="es-ES" sz="1050" b="1" dirty="0">
                  <a:solidFill>
                    <a:srgbClr val="454545"/>
                  </a:solidFill>
                </a:rPr>
                <a:t>Jefe de inteligencia comercial</a:t>
              </a:r>
              <a:endParaRPr lang="es-PE" sz="1050" b="1" dirty="0">
                <a:solidFill>
                  <a:srgbClr val="454545"/>
                </a:solidFill>
              </a:endParaRPr>
            </a:p>
          </p:txBody>
        </p:sp>
        <p:sp>
          <p:nvSpPr>
            <p:cNvPr id="149" name="Marco 148">
              <a:extLst>
                <a:ext uri="{FF2B5EF4-FFF2-40B4-BE49-F238E27FC236}">
                  <a16:creationId xmlns:a16="http://schemas.microsoft.com/office/drawing/2014/main" id="{15CBC1D0-E277-E28D-F818-0A69989FDCF1}"/>
                </a:ext>
              </a:extLst>
            </p:cNvPr>
            <p:cNvSpPr/>
            <p:nvPr/>
          </p:nvSpPr>
          <p:spPr>
            <a:xfrm>
              <a:off x="3033426" y="5836889"/>
              <a:ext cx="1554480" cy="308149"/>
            </a:xfrm>
            <a:prstGeom prst="frame">
              <a:avLst>
                <a:gd name="adj1" fmla="val 604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70000"/>
                </a:lnSpc>
              </a:pPr>
              <a:r>
                <a:rPr lang="es-ES" sz="1050" b="1" dirty="0">
                  <a:solidFill>
                    <a:srgbClr val="454545"/>
                  </a:solidFill>
                </a:rPr>
                <a:t>Jefe de Farmacovigilancia</a:t>
              </a:r>
              <a:endParaRPr lang="es-PE" sz="1050" b="1" dirty="0">
                <a:solidFill>
                  <a:srgbClr val="454545"/>
                </a:solidFill>
              </a:endParaRPr>
            </a:p>
          </p:txBody>
        </p:sp>
        <p:sp>
          <p:nvSpPr>
            <p:cNvPr id="150" name="Marco 149">
              <a:extLst>
                <a:ext uri="{FF2B5EF4-FFF2-40B4-BE49-F238E27FC236}">
                  <a16:creationId xmlns:a16="http://schemas.microsoft.com/office/drawing/2014/main" id="{A0729F4A-550F-1877-30AC-011560327BEE}"/>
                </a:ext>
              </a:extLst>
            </p:cNvPr>
            <p:cNvSpPr/>
            <p:nvPr/>
          </p:nvSpPr>
          <p:spPr>
            <a:xfrm>
              <a:off x="5541072" y="3720163"/>
              <a:ext cx="1554480" cy="308149"/>
            </a:xfrm>
            <a:prstGeom prst="frame">
              <a:avLst>
                <a:gd name="adj1" fmla="val 604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b="1" dirty="0">
                  <a:solidFill>
                    <a:srgbClr val="454545"/>
                  </a:solidFill>
                </a:rPr>
                <a:t>Gerente de Marketing</a:t>
              </a:r>
              <a:endParaRPr lang="es-PE" sz="1100" b="1" dirty="0">
                <a:solidFill>
                  <a:srgbClr val="454545"/>
                </a:solidFill>
              </a:endParaRPr>
            </a:p>
          </p:txBody>
        </p:sp>
        <p:sp>
          <p:nvSpPr>
            <p:cNvPr id="151" name="Marco 150">
              <a:extLst>
                <a:ext uri="{FF2B5EF4-FFF2-40B4-BE49-F238E27FC236}">
                  <a16:creationId xmlns:a16="http://schemas.microsoft.com/office/drawing/2014/main" id="{443C850F-AC0D-B7BC-F577-01A0056DDC20}"/>
                </a:ext>
              </a:extLst>
            </p:cNvPr>
            <p:cNvSpPr/>
            <p:nvPr/>
          </p:nvSpPr>
          <p:spPr>
            <a:xfrm>
              <a:off x="5541072" y="4180355"/>
              <a:ext cx="1554480" cy="308149"/>
            </a:xfrm>
            <a:prstGeom prst="frame">
              <a:avLst>
                <a:gd name="adj1" fmla="val 604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70000"/>
                </a:lnSpc>
              </a:pPr>
              <a:r>
                <a:rPr lang="es-ES" sz="1050" b="1" dirty="0">
                  <a:solidFill>
                    <a:srgbClr val="454545"/>
                  </a:solidFill>
                </a:rPr>
                <a:t>Gerente de Ventas – Canal Horizontal</a:t>
              </a:r>
              <a:endParaRPr lang="es-PE" sz="1050" b="1" dirty="0">
                <a:solidFill>
                  <a:srgbClr val="454545"/>
                </a:solidFill>
              </a:endParaRPr>
            </a:p>
          </p:txBody>
        </p:sp>
        <p:sp>
          <p:nvSpPr>
            <p:cNvPr id="152" name="Marco 151">
              <a:extLst>
                <a:ext uri="{FF2B5EF4-FFF2-40B4-BE49-F238E27FC236}">
                  <a16:creationId xmlns:a16="http://schemas.microsoft.com/office/drawing/2014/main" id="{21AA6D66-F536-378D-6B72-60CEDC325A5B}"/>
                </a:ext>
              </a:extLst>
            </p:cNvPr>
            <p:cNvSpPr/>
            <p:nvPr/>
          </p:nvSpPr>
          <p:spPr>
            <a:xfrm>
              <a:off x="5541072" y="4616760"/>
              <a:ext cx="1554480" cy="308149"/>
            </a:xfrm>
            <a:prstGeom prst="frame">
              <a:avLst>
                <a:gd name="adj1" fmla="val 604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70000"/>
                </a:lnSpc>
              </a:pPr>
              <a:r>
                <a:rPr lang="es-ES" sz="1050" b="1" dirty="0">
                  <a:solidFill>
                    <a:srgbClr val="454545"/>
                  </a:solidFill>
                </a:rPr>
                <a:t>Gerente de Ventas – Canal Cadenas y </a:t>
              </a:r>
              <a:r>
                <a:rPr lang="es-ES" sz="1050" b="1" dirty="0" err="1">
                  <a:solidFill>
                    <a:srgbClr val="454545"/>
                  </a:solidFill>
                </a:rPr>
                <a:t>UFT</a:t>
              </a:r>
              <a:endParaRPr lang="es-PE" sz="1050" b="1" dirty="0">
                <a:solidFill>
                  <a:srgbClr val="454545"/>
                </a:solidFill>
              </a:endParaRPr>
            </a:p>
          </p:txBody>
        </p:sp>
        <p:sp>
          <p:nvSpPr>
            <p:cNvPr id="153" name="Marco 152">
              <a:extLst>
                <a:ext uri="{FF2B5EF4-FFF2-40B4-BE49-F238E27FC236}">
                  <a16:creationId xmlns:a16="http://schemas.microsoft.com/office/drawing/2014/main" id="{02309A29-AD3D-2227-35B1-2ABE8DCC02B8}"/>
                </a:ext>
              </a:extLst>
            </p:cNvPr>
            <p:cNvSpPr/>
            <p:nvPr/>
          </p:nvSpPr>
          <p:spPr>
            <a:xfrm>
              <a:off x="5541072" y="5053165"/>
              <a:ext cx="1554480" cy="308149"/>
            </a:xfrm>
            <a:prstGeom prst="frame">
              <a:avLst>
                <a:gd name="adj1" fmla="val 604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70000"/>
                </a:lnSpc>
              </a:pPr>
              <a:r>
                <a:rPr lang="es-ES" sz="1050" b="1" dirty="0">
                  <a:solidFill>
                    <a:srgbClr val="454545"/>
                  </a:solidFill>
                </a:rPr>
                <a:t>Gerente de Ventas – Canal Clínicas</a:t>
              </a:r>
              <a:endParaRPr lang="es-PE" sz="1050" b="1" dirty="0">
                <a:solidFill>
                  <a:srgbClr val="454545"/>
                </a:solidFill>
              </a:endParaRPr>
            </a:p>
          </p:txBody>
        </p:sp>
        <p:sp>
          <p:nvSpPr>
            <p:cNvPr id="156" name="Marco 155">
              <a:extLst>
                <a:ext uri="{FF2B5EF4-FFF2-40B4-BE49-F238E27FC236}">
                  <a16:creationId xmlns:a16="http://schemas.microsoft.com/office/drawing/2014/main" id="{6A21162C-EEEF-2859-3F9B-1EF9D4846C26}"/>
                </a:ext>
              </a:extLst>
            </p:cNvPr>
            <p:cNvSpPr/>
            <p:nvPr/>
          </p:nvSpPr>
          <p:spPr>
            <a:xfrm>
              <a:off x="7670194" y="3720163"/>
              <a:ext cx="1554480" cy="308149"/>
            </a:xfrm>
            <a:prstGeom prst="frame">
              <a:avLst>
                <a:gd name="adj1" fmla="val 604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70000"/>
                </a:lnSpc>
              </a:pPr>
              <a:r>
                <a:rPr lang="es-ES" sz="1050" b="1" dirty="0">
                  <a:solidFill>
                    <a:srgbClr val="454545"/>
                  </a:solidFill>
                </a:rPr>
                <a:t>Gerente de Cadenas de Suministro</a:t>
              </a:r>
              <a:endParaRPr lang="es-PE" sz="1050" b="1" dirty="0">
                <a:solidFill>
                  <a:srgbClr val="454545"/>
                </a:solidFill>
              </a:endParaRPr>
            </a:p>
          </p:txBody>
        </p:sp>
        <p:sp>
          <p:nvSpPr>
            <p:cNvPr id="157" name="Marco 156">
              <a:extLst>
                <a:ext uri="{FF2B5EF4-FFF2-40B4-BE49-F238E27FC236}">
                  <a16:creationId xmlns:a16="http://schemas.microsoft.com/office/drawing/2014/main" id="{9CD3ECA6-8CAF-5C09-33DA-514C724E9140}"/>
                </a:ext>
              </a:extLst>
            </p:cNvPr>
            <p:cNvSpPr/>
            <p:nvPr/>
          </p:nvSpPr>
          <p:spPr>
            <a:xfrm>
              <a:off x="7670194" y="4180355"/>
              <a:ext cx="1554480" cy="323590"/>
            </a:xfrm>
            <a:prstGeom prst="frame">
              <a:avLst>
                <a:gd name="adj1" fmla="val 217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70000"/>
                </a:lnSpc>
              </a:pPr>
              <a:r>
                <a:rPr lang="es-ES" sz="1100" b="1" dirty="0">
                  <a:solidFill>
                    <a:srgbClr val="454545"/>
                  </a:solidFill>
                </a:rPr>
                <a:t>Gerente de Producción</a:t>
              </a:r>
              <a:endParaRPr lang="es-PE" sz="1100" b="1" dirty="0">
                <a:solidFill>
                  <a:srgbClr val="454545"/>
                </a:solidFill>
              </a:endParaRPr>
            </a:p>
          </p:txBody>
        </p:sp>
        <p:sp>
          <p:nvSpPr>
            <p:cNvPr id="158" name="Marco 157">
              <a:extLst>
                <a:ext uri="{FF2B5EF4-FFF2-40B4-BE49-F238E27FC236}">
                  <a16:creationId xmlns:a16="http://schemas.microsoft.com/office/drawing/2014/main" id="{6CFE3685-DE69-8259-EE98-2FE74B769667}"/>
                </a:ext>
              </a:extLst>
            </p:cNvPr>
            <p:cNvSpPr/>
            <p:nvPr/>
          </p:nvSpPr>
          <p:spPr>
            <a:xfrm>
              <a:off x="7670194" y="4616760"/>
              <a:ext cx="1554480" cy="436405"/>
            </a:xfrm>
            <a:prstGeom prst="frame">
              <a:avLst>
                <a:gd name="adj1" fmla="val 113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70000"/>
                </a:lnSpc>
              </a:pPr>
              <a:r>
                <a:rPr lang="es-ES" sz="1050" b="1" dirty="0">
                  <a:solidFill>
                    <a:srgbClr val="454545"/>
                  </a:solidFill>
                </a:rPr>
                <a:t>Gerente de Mantenimiento e Ingeniería</a:t>
              </a:r>
              <a:endParaRPr lang="es-PE" sz="1050" b="1" dirty="0">
                <a:solidFill>
                  <a:srgbClr val="454545"/>
                </a:solidFill>
              </a:endParaRPr>
            </a:p>
          </p:txBody>
        </p:sp>
        <p:cxnSp>
          <p:nvCxnSpPr>
            <p:cNvPr id="168" name="Conector recto 167">
              <a:extLst>
                <a:ext uri="{FF2B5EF4-FFF2-40B4-BE49-F238E27FC236}">
                  <a16:creationId xmlns:a16="http://schemas.microsoft.com/office/drawing/2014/main" id="{2BD35449-20C4-2418-83D0-7ED0B8F0DA46}"/>
                </a:ext>
              </a:extLst>
            </p:cNvPr>
            <p:cNvCxnSpPr>
              <a:cxnSpLocks/>
            </p:cNvCxnSpPr>
            <p:nvPr/>
          </p:nvCxnSpPr>
          <p:spPr>
            <a:xfrm flipH="1">
              <a:off x="5326914" y="3645179"/>
              <a:ext cx="927512" cy="0"/>
            </a:xfrm>
            <a:prstGeom prst="line">
              <a:avLst/>
            </a:prstGeom>
            <a:ln w="28575">
              <a:solidFill>
                <a:srgbClr val="B9B7AA"/>
              </a:solidFill>
            </a:ln>
          </p:spPr>
          <p:style>
            <a:lnRef idx="1">
              <a:schemeClr val="accent1"/>
            </a:lnRef>
            <a:fillRef idx="0">
              <a:schemeClr val="accent1"/>
            </a:fillRef>
            <a:effectRef idx="0">
              <a:schemeClr val="accent1"/>
            </a:effectRef>
            <a:fontRef idx="minor">
              <a:schemeClr val="tx1"/>
            </a:fontRef>
          </p:style>
        </p:cxnSp>
        <p:cxnSp>
          <p:nvCxnSpPr>
            <p:cNvPr id="170" name="Conector recto 169">
              <a:extLst>
                <a:ext uri="{FF2B5EF4-FFF2-40B4-BE49-F238E27FC236}">
                  <a16:creationId xmlns:a16="http://schemas.microsoft.com/office/drawing/2014/main" id="{12860BC1-066C-70CF-0A5F-35319324C999}"/>
                </a:ext>
              </a:extLst>
            </p:cNvPr>
            <p:cNvCxnSpPr>
              <a:cxnSpLocks/>
            </p:cNvCxnSpPr>
            <p:nvPr/>
          </p:nvCxnSpPr>
          <p:spPr>
            <a:xfrm flipH="1">
              <a:off x="2839568" y="3645179"/>
              <a:ext cx="953763" cy="0"/>
            </a:xfrm>
            <a:prstGeom prst="line">
              <a:avLst/>
            </a:prstGeom>
            <a:ln w="28575">
              <a:solidFill>
                <a:srgbClr val="B9B7AA"/>
              </a:solidFill>
            </a:ln>
          </p:spPr>
          <p:style>
            <a:lnRef idx="1">
              <a:schemeClr val="accent1"/>
            </a:lnRef>
            <a:fillRef idx="0">
              <a:schemeClr val="accent1"/>
            </a:fillRef>
            <a:effectRef idx="0">
              <a:schemeClr val="accent1"/>
            </a:effectRef>
            <a:fontRef idx="minor">
              <a:schemeClr val="tx1"/>
            </a:fontRef>
          </p:style>
        </p:cxnSp>
        <p:cxnSp>
          <p:nvCxnSpPr>
            <p:cNvPr id="171" name="Conector recto 170">
              <a:extLst>
                <a:ext uri="{FF2B5EF4-FFF2-40B4-BE49-F238E27FC236}">
                  <a16:creationId xmlns:a16="http://schemas.microsoft.com/office/drawing/2014/main" id="{6CF839C2-400E-74CE-85F7-D4B76092AB00}"/>
                </a:ext>
              </a:extLst>
            </p:cNvPr>
            <p:cNvCxnSpPr>
              <a:cxnSpLocks/>
            </p:cNvCxnSpPr>
            <p:nvPr/>
          </p:nvCxnSpPr>
          <p:spPr>
            <a:xfrm flipH="1">
              <a:off x="330689" y="3645179"/>
              <a:ext cx="953763" cy="0"/>
            </a:xfrm>
            <a:prstGeom prst="line">
              <a:avLst/>
            </a:prstGeom>
            <a:ln w="28575">
              <a:solidFill>
                <a:srgbClr val="B9B7AA"/>
              </a:solidFill>
            </a:ln>
          </p:spPr>
          <p:style>
            <a:lnRef idx="1">
              <a:schemeClr val="accent1"/>
            </a:lnRef>
            <a:fillRef idx="0">
              <a:schemeClr val="accent1"/>
            </a:fillRef>
            <a:effectRef idx="0">
              <a:schemeClr val="accent1"/>
            </a:effectRef>
            <a:fontRef idx="minor">
              <a:schemeClr val="tx1"/>
            </a:fontRef>
          </p:style>
        </p:cxnSp>
        <p:cxnSp>
          <p:nvCxnSpPr>
            <p:cNvPr id="172" name="Conector recto 171">
              <a:extLst>
                <a:ext uri="{FF2B5EF4-FFF2-40B4-BE49-F238E27FC236}">
                  <a16:creationId xmlns:a16="http://schemas.microsoft.com/office/drawing/2014/main" id="{19564F7B-35E6-BBE5-5E1C-371C442DA2BF}"/>
                </a:ext>
              </a:extLst>
            </p:cNvPr>
            <p:cNvCxnSpPr>
              <a:cxnSpLocks/>
            </p:cNvCxnSpPr>
            <p:nvPr/>
          </p:nvCxnSpPr>
          <p:spPr>
            <a:xfrm flipH="1">
              <a:off x="7455050" y="3645179"/>
              <a:ext cx="930934" cy="0"/>
            </a:xfrm>
            <a:prstGeom prst="line">
              <a:avLst/>
            </a:prstGeom>
            <a:ln w="28575">
              <a:solidFill>
                <a:srgbClr val="B9B7AA"/>
              </a:solidFill>
            </a:ln>
          </p:spPr>
          <p:style>
            <a:lnRef idx="1">
              <a:schemeClr val="accent1"/>
            </a:lnRef>
            <a:fillRef idx="0">
              <a:schemeClr val="accent1"/>
            </a:fillRef>
            <a:effectRef idx="0">
              <a:schemeClr val="accent1"/>
            </a:effectRef>
            <a:fontRef idx="minor">
              <a:schemeClr val="tx1"/>
            </a:fontRef>
          </p:style>
        </p:cxnSp>
        <p:cxnSp>
          <p:nvCxnSpPr>
            <p:cNvPr id="173" name="Conector recto 172">
              <a:extLst>
                <a:ext uri="{FF2B5EF4-FFF2-40B4-BE49-F238E27FC236}">
                  <a16:creationId xmlns:a16="http://schemas.microsoft.com/office/drawing/2014/main" id="{63160915-9A7E-3308-AC80-F4B28C5CC8AB}"/>
                </a:ext>
              </a:extLst>
            </p:cNvPr>
            <p:cNvCxnSpPr>
              <a:cxnSpLocks/>
            </p:cNvCxnSpPr>
            <p:nvPr/>
          </p:nvCxnSpPr>
          <p:spPr>
            <a:xfrm>
              <a:off x="318103" y="3630245"/>
              <a:ext cx="0" cy="2734069"/>
            </a:xfrm>
            <a:prstGeom prst="line">
              <a:avLst/>
            </a:prstGeom>
            <a:ln w="28575">
              <a:solidFill>
                <a:srgbClr val="B9B7AA"/>
              </a:solidFill>
            </a:ln>
          </p:spPr>
          <p:style>
            <a:lnRef idx="3">
              <a:schemeClr val="accent1"/>
            </a:lnRef>
            <a:fillRef idx="0">
              <a:schemeClr val="accent1"/>
            </a:fillRef>
            <a:effectRef idx="2">
              <a:schemeClr val="accent1"/>
            </a:effectRef>
            <a:fontRef idx="minor">
              <a:schemeClr val="tx1"/>
            </a:fontRef>
          </p:style>
        </p:cxnSp>
        <p:cxnSp>
          <p:nvCxnSpPr>
            <p:cNvPr id="175" name="Conector recto 174">
              <a:extLst>
                <a:ext uri="{FF2B5EF4-FFF2-40B4-BE49-F238E27FC236}">
                  <a16:creationId xmlns:a16="http://schemas.microsoft.com/office/drawing/2014/main" id="{2DC622AD-D1FB-B76B-6B3E-0C82A87381DE}"/>
                </a:ext>
              </a:extLst>
            </p:cNvPr>
            <p:cNvCxnSpPr>
              <a:cxnSpLocks/>
            </p:cNvCxnSpPr>
            <p:nvPr/>
          </p:nvCxnSpPr>
          <p:spPr>
            <a:xfrm>
              <a:off x="2845377" y="3630245"/>
              <a:ext cx="493" cy="2360718"/>
            </a:xfrm>
            <a:prstGeom prst="line">
              <a:avLst/>
            </a:prstGeom>
            <a:ln w="28575">
              <a:solidFill>
                <a:srgbClr val="B9B7AA"/>
              </a:solidFill>
            </a:ln>
          </p:spPr>
          <p:style>
            <a:lnRef idx="3">
              <a:schemeClr val="accent1"/>
            </a:lnRef>
            <a:fillRef idx="0">
              <a:schemeClr val="accent1"/>
            </a:fillRef>
            <a:effectRef idx="2">
              <a:schemeClr val="accent1"/>
            </a:effectRef>
            <a:fontRef idx="minor">
              <a:schemeClr val="tx1"/>
            </a:fontRef>
          </p:style>
        </p:cxnSp>
        <p:cxnSp>
          <p:nvCxnSpPr>
            <p:cNvPr id="176" name="Conector recto 175">
              <a:extLst>
                <a:ext uri="{FF2B5EF4-FFF2-40B4-BE49-F238E27FC236}">
                  <a16:creationId xmlns:a16="http://schemas.microsoft.com/office/drawing/2014/main" id="{C8A25F1A-0FFC-83A1-B1CA-27F06B23EB9D}"/>
                </a:ext>
              </a:extLst>
            </p:cNvPr>
            <p:cNvCxnSpPr>
              <a:cxnSpLocks/>
            </p:cNvCxnSpPr>
            <p:nvPr/>
          </p:nvCxnSpPr>
          <p:spPr>
            <a:xfrm>
              <a:off x="5329295" y="3645179"/>
              <a:ext cx="0" cy="1590660"/>
            </a:xfrm>
            <a:prstGeom prst="line">
              <a:avLst/>
            </a:prstGeom>
            <a:ln w="28575">
              <a:solidFill>
                <a:srgbClr val="B9B7AA"/>
              </a:solidFill>
            </a:ln>
          </p:spPr>
          <p:style>
            <a:lnRef idx="3">
              <a:schemeClr val="accent1"/>
            </a:lnRef>
            <a:fillRef idx="0">
              <a:schemeClr val="accent1"/>
            </a:fillRef>
            <a:effectRef idx="2">
              <a:schemeClr val="accent1"/>
            </a:effectRef>
            <a:fontRef idx="minor">
              <a:schemeClr val="tx1"/>
            </a:fontRef>
          </p:style>
        </p:cxnSp>
        <p:cxnSp>
          <p:nvCxnSpPr>
            <p:cNvPr id="177" name="Conector recto 176">
              <a:extLst>
                <a:ext uri="{FF2B5EF4-FFF2-40B4-BE49-F238E27FC236}">
                  <a16:creationId xmlns:a16="http://schemas.microsoft.com/office/drawing/2014/main" id="{F9B5AE40-1866-2C1D-F0A5-36FD25A14982}"/>
                </a:ext>
              </a:extLst>
            </p:cNvPr>
            <p:cNvCxnSpPr>
              <a:cxnSpLocks/>
            </p:cNvCxnSpPr>
            <p:nvPr/>
          </p:nvCxnSpPr>
          <p:spPr>
            <a:xfrm>
              <a:off x="7455050" y="3630245"/>
              <a:ext cx="0" cy="1204717"/>
            </a:xfrm>
            <a:prstGeom prst="line">
              <a:avLst/>
            </a:prstGeom>
            <a:ln w="28575">
              <a:solidFill>
                <a:srgbClr val="B9B7AA"/>
              </a:solidFill>
            </a:ln>
          </p:spPr>
          <p:style>
            <a:lnRef idx="3">
              <a:schemeClr val="accent1"/>
            </a:lnRef>
            <a:fillRef idx="0">
              <a:schemeClr val="accent1"/>
            </a:fillRef>
            <a:effectRef idx="2">
              <a:schemeClr val="accent1"/>
            </a:effectRef>
            <a:fontRef idx="minor">
              <a:schemeClr val="tx1"/>
            </a:fontRef>
          </p:style>
        </p:cxnSp>
        <p:cxnSp>
          <p:nvCxnSpPr>
            <p:cNvPr id="193" name="Conector recto 192">
              <a:extLst>
                <a:ext uri="{FF2B5EF4-FFF2-40B4-BE49-F238E27FC236}">
                  <a16:creationId xmlns:a16="http://schemas.microsoft.com/office/drawing/2014/main" id="{2EA4C286-D7D9-4E48-3612-A377F11DD873}"/>
                </a:ext>
              </a:extLst>
            </p:cNvPr>
            <p:cNvCxnSpPr>
              <a:cxnSpLocks/>
            </p:cNvCxnSpPr>
            <p:nvPr/>
          </p:nvCxnSpPr>
          <p:spPr>
            <a:xfrm flipH="1" flipV="1">
              <a:off x="5343446" y="3873548"/>
              <a:ext cx="195091" cy="690"/>
            </a:xfrm>
            <a:prstGeom prst="line">
              <a:avLst/>
            </a:prstGeom>
            <a:ln w="28575">
              <a:solidFill>
                <a:srgbClr val="B9B7AA"/>
              </a:solidFill>
            </a:ln>
          </p:spPr>
          <p:style>
            <a:lnRef idx="1">
              <a:schemeClr val="accent1"/>
            </a:lnRef>
            <a:fillRef idx="0">
              <a:schemeClr val="accent1"/>
            </a:fillRef>
            <a:effectRef idx="0">
              <a:schemeClr val="accent1"/>
            </a:effectRef>
            <a:fontRef idx="minor">
              <a:schemeClr val="tx1"/>
            </a:fontRef>
          </p:style>
        </p:cxnSp>
        <p:cxnSp>
          <p:nvCxnSpPr>
            <p:cNvPr id="194" name="Conector recto 193">
              <a:extLst>
                <a:ext uri="{FF2B5EF4-FFF2-40B4-BE49-F238E27FC236}">
                  <a16:creationId xmlns:a16="http://schemas.microsoft.com/office/drawing/2014/main" id="{14B98AD6-3C49-3BF8-78A6-D6D552D3F473}"/>
                </a:ext>
              </a:extLst>
            </p:cNvPr>
            <p:cNvCxnSpPr>
              <a:cxnSpLocks/>
            </p:cNvCxnSpPr>
            <p:nvPr/>
          </p:nvCxnSpPr>
          <p:spPr>
            <a:xfrm flipH="1" flipV="1">
              <a:off x="5343446" y="4334429"/>
              <a:ext cx="195091" cy="690"/>
            </a:xfrm>
            <a:prstGeom prst="line">
              <a:avLst/>
            </a:prstGeom>
            <a:ln w="28575">
              <a:solidFill>
                <a:srgbClr val="B9B7AA"/>
              </a:solidFill>
            </a:ln>
          </p:spPr>
          <p:style>
            <a:lnRef idx="1">
              <a:schemeClr val="accent1"/>
            </a:lnRef>
            <a:fillRef idx="0">
              <a:schemeClr val="accent1"/>
            </a:fillRef>
            <a:effectRef idx="0">
              <a:schemeClr val="accent1"/>
            </a:effectRef>
            <a:fontRef idx="minor">
              <a:schemeClr val="tx1"/>
            </a:fontRef>
          </p:style>
        </p:cxnSp>
        <p:cxnSp>
          <p:nvCxnSpPr>
            <p:cNvPr id="195" name="Conector recto 194">
              <a:extLst>
                <a:ext uri="{FF2B5EF4-FFF2-40B4-BE49-F238E27FC236}">
                  <a16:creationId xmlns:a16="http://schemas.microsoft.com/office/drawing/2014/main" id="{73C90D44-F6D3-AC8A-7E0C-CB1653759AAF}"/>
                </a:ext>
              </a:extLst>
            </p:cNvPr>
            <p:cNvCxnSpPr>
              <a:cxnSpLocks/>
            </p:cNvCxnSpPr>
            <p:nvPr/>
          </p:nvCxnSpPr>
          <p:spPr>
            <a:xfrm flipH="1" flipV="1">
              <a:off x="5343446" y="4777667"/>
              <a:ext cx="195091" cy="690"/>
            </a:xfrm>
            <a:prstGeom prst="line">
              <a:avLst/>
            </a:prstGeom>
            <a:ln w="28575">
              <a:solidFill>
                <a:srgbClr val="B9B7AA"/>
              </a:solidFill>
            </a:ln>
          </p:spPr>
          <p:style>
            <a:lnRef idx="1">
              <a:schemeClr val="accent1"/>
            </a:lnRef>
            <a:fillRef idx="0">
              <a:schemeClr val="accent1"/>
            </a:fillRef>
            <a:effectRef idx="0">
              <a:schemeClr val="accent1"/>
            </a:effectRef>
            <a:fontRef idx="minor">
              <a:schemeClr val="tx1"/>
            </a:fontRef>
          </p:style>
        </p:cxnSp>
        <p:cxnSp>
          <p:nvCxnSpPr>
            <p:cNvPr id="196" name="Conector recto 195">
              <a:extLst>
                <a:ext uri="{FF2B5EF4-FFF2-40B4-BE49-F238E27FC236}">
                  <a16:creationId xmlns:a16="http://schemas.microsoft.com/office/drawing/2014/main" id="{F553F24E-9EC9-B3E5-3BE8-EA106A5C6F7B}"/>
                </a:ext>
              </a:extLst>
            </p:cNvPr>
            <p:cNvCxnSpPr>
              <a:cxnSpLocks/>
            </p:cNvCxnSpPr>
            <p:nvPr/>
          </p:nvCxnSpPr>
          <p:spPr>
            <a:xfrm flipH="1" flipV="1">
              <a:off x="5343446" y="5220905"/>
              <a:ext cx="195091" cy="690"/>
            </a:xfrm>
            <a:prstGeom prst="line">
              <a:avLst/>
            </a:prstGeom>
            <a:ln w="28575">
              <a:solidFill>
                <a:srgbClr val="B9B7AA"/>
              </a:solidFill>
            </a:ln>
          </p:spPr>
          <p:style>
            <a:lnRef idx="1">
              <a:schemeClr val="accent1"/>
            </a:lnRef>
            <a:fillRef idx="0">
              <a:schemeClr val="accent1"/>
            </a:fillRef>
            <a:effectRef idx="0">
              <a:schemeClr val="accent1"/>
            </a:effectRef>
            <a:fontRef idx="minor">
              <a:schemeClr val="tx1"/>
            </a:fontRef>
          </p:style>
        </p:cxnSp>
        <p:cxnSp>
          <p:nvCxnSpPr>
            <p:cNvPr id="205" name="Conector recto 204">
              <a:extLst>
                <a:ext uri="{FF2B5EF4-FFF2-40B4-BE49-F238E27FC236}">
                  <a16:creationId xmlns:a16="http://schemas.microsoft.com/office/drawing/2014/main" id="{2ACDB99A-6F48-B4E9-2D55-479CBDFF5228}"/>
                </a:ext>
              </a:extLst>
            </p:cNvPr>
            <p:cNvCxnSpPr>
              <a:cxnSpLocks/>
            </p:cNvCxnSpPr>
            <p:nvPr/>
          </p:nvCxnSpPr>
          <p:spPr>
            <a:xfrm flipH="1" flipV="1">
              <a:off x="7469308" y="3873548"/>
              <a:ext cx="195091" cy="690"/>
            </a:xfrm>
            <a:prstGeom prst="line">
              <a:avLst/>
            </a:prstGeom>
            <a:ln w="28575">
              <a:solidFill>
                <a:srgbClr val="B9B7AA"/>
              </a:solidFill>
            </a:ln>
          </p:spPr>
          <p:style>
            <a:lnRef idx="1">
              <a:schemeClr val="accent1"/>
            </a:lnRef>
            <a:fillRef idx="0">
              <a:schemeClr val="accent1"/>
            </a:fillRef>
            <a:effectRef idx="0">
              <a:schemeClr val="accent1"/>
            </a:effectRef>
            <a:fontRef idx="minor">
              <a:schemeClr val="tx1"/>
            </a:fontRef>
          </p:style>
        </p:cxnSp>
        <p:cxnSp>
          <p:nvCxnSpPr>
            <p:cNvPr id="206" name="Conector recto 205">
              <a:extLst>
                <a:ext uri="{FF2B5EF4-FFF2-40B4-BE49-F238E27FC236}">
                  <a16:creationId xmlns:a16="http://schemas.microsoft.com/office/drawing/2014/main" id="{9D172836-AF1B-5F19-6BCE-6747D91251A4}"/>
                </a:ext>
              </a:extLst>
            </p:cNvPr>
            <p:cNvCxnSpPr>
              <a:cxnSpLocks/>
            </p:cNvCxnSpPr>
            <p:nvPr/>
          </p:nvCxnSpPr>
          <p:spPr>
            <a:xfrm flipH="1" flipV="1">
              <a:off x="7469308" y="4334429"/>
              <a:ext cx="195091" cy="690"/>
            </a:xfrm>
            <a:prstGeom prst="line">
              <a:avLst/>
            </a:prstGeom>
            <a:ln w="28575">
              <a:solidFill>
                <a:srgbClr val="B9B7AA"/>
              </a:solidFill>
            </a:ln>
          </p:spPr>
          <p:style>
            <a:lnRef idx="1">
              <a:schemeClr val="accent1"/>
            </a:lnRef>
            <a:fillRef idx="0">
              <a:schemeClr val="accent1"/>
            </a:fillRef>
            <a:effectRef idx="0">
              <a:schemeClr val="accent1"/>
            </a:effectRef>
            <a:fontRef idx="minor">
              <a:schemeClr val="tx1"/>
            </a:fontRef>
          </p:style>
        </p:cxnSp>
        <p:cxnSp>
          <p:nvCxnSpPr>
            <p:cNvPr id="207" name="Conector recto 206">
              <a:extLst>
                <a:ext uri="{FF2B5EF4-FFF2-40B4-BE49-F238E27FC236}">
                  <a16:creationId xmlns:a16="http://schemas.microsoft.com/office/drawing/2014/main" id="{7CD54B7A-0D27-08D1-ED1C-864E59D17700}"/>
                </a:ext>
              </a:extLst>
            </p:cNvPr>
            <p:cNvCxnSpPr>
              <a:cxnSpLocks/>
            </p:cNvCxnSpPr>
            <p:nvPr/>
          </p:nvCxnSpPr>
          <p:spPr>
            <a:xfrm flipH="1" flipV="1">
              <a:off x="7469308" y="4821967"/>
              <a:ext cx="195091" cy="690"/>
            </a:xfrm>
            <a:prstGeom prst="line">
              <a:avLst/>
            </a:prstGeom>
            <a:ln w="28575">
              <a:solidFill>
                <a:srgbClr val="B9B7AA"/>
              </a:solidFill>
            </a:ln>
          </p:spPr>
          <p:style>
            <a:lnRef idx="1">
              <a:schemeClr val="accent1"/>
            </a:lnRef>
            <a:fillRef idx="0">
              <a:schemeClr val="accent1"/>
            </a:fillRef>
            <a:effectRef idx="0">
              <a:schemeClr val="accent1"/>
            </a:effectRef>
            <a:fontRef idx="minor">
              <a:schemeClr val="tx1"/>
            </a:fontRef>
          </p:style>
        </p:cxnSp>
        <p:cxnSp>
          <p:nvCxnSpPr>
            <p:cNvPr id="7" name="Conector recto 6">
              <a:extLst>
                <a:ext uri="{FF2B5EF4-FFF2-40B4-BE49-F238E27FC236}">
                  <a16:creationId xmlns:a16="http://schemas.microsoft.com/office/drawing/2014/main" id="{DD1E909D-B9FA-F5DD-D247-FB8758270175}"/>
                </a:ext>
              </a:extLst>
            </p:cNvPr>
            <p:cNvCxnSpPr>
              <a:cxnSpLocks/>
            </p:cNvCxnSpPr>
            <p:nvPr/>
          </p:nvCxnSpPr>
          <p:spPr>
            <a:xfrm flipH="1" flipV="1">
              <a:off x="330689" y="6364314"/>
              <a:ext cx="195091" cy="690"/>
            </a:xfrm>
            <a:prstGeom prst="line">
              <a:avLst/>
            </a:prstGeom>
            <a:ln w="28575">
              <a:solidFill>
                <a:srgbClr val="B9B7AA"/>
              </a:solidFill>
            </a:ln>
          </p:spPr>
          <p:style>
            <a:lnRef idx="1">
              <a:schemeClr val="accent1"/>
            </a:lnRef>
            <a:fillRef idx="0">
              <a:schemeClr val="accent1"/>
            </a:fillRef>
            <a:effectRef idx="0">
              <a:schemeClr val="accent1"/>
            </a:effectRef>
            <a:fontRef idx="minor">
              <a:schemeClr val="tx1"/>
            </a:fontRef>
          </p:style>
        </p:cxnSp>
        <p:sp>
          <p:nvSpPr>
            <p:cNvPr id="8" name="Marco 7">
              <a:extLst>
                <a:ext uri="{FF2B5EF4-FFF2-40B4-BE49-F238E27FC236}">
                  <a16:creationId xmlns:a16="http://schemas.microsoft.com/office/drawing/2014/main" id="{B3E522E6-26A1-41E3-360D-9A72A9F53E8C}"/>
                </a:ext>
              </a:extLst>
            </p:cNvPr>
            <p:cNvSpPr/>
            <p:nvPr/>
          </p:nvSpPr>
          <p:spPr>
            <a:xfrm>
              <a:off x="525780" y="6228751"/>
              <a:ext cx="1741716" cy="308149"/>
            </a:xfrm>
            <a:prstGeom prst="frame">
              <a:avLst>
                <a:gd name="adj1" fmla="val 604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70000"/>
                </a:lnSpc>
              </a:pPr>
              <a:r>
                <a:rPr lang="es-ES" sz="1050" b="1" dirty="0">
                  <a:solidFill>
                    <a:srgbClr val="454545"/>
                  </a:solidFill>
                </a:rPr>
                <a:t>Contador Corporativo</a:t>
              </a:r>
              <a:endParaRPr lang="es-PE" sz="1050" b="1" dirty="0">
                <a:solidFill>
                  <a:srgbClr val="454545"/>
                </a:solidFill>
              </a:endParaRPr>
            </a:p>
          </p:txBody>
        </p:sp>
        <p:cxnSp>
          <p:nvCxnSpPr>
            <p:cNvPr id="45" name="Conector recto 44">
              <a:extLst>
                <a:ext uri="{FF2B5EF4-FFF2-40B4-BE49-F238E27FC236}">
                  <a16:creationId xmlns:a16="http://schemas.microsoft.com/office/drawing/2014/main" id="{5939616F-2426-CA6F-DD27-A6C6B1360A8A}"/>
                </a:ext>
              </a:extLst>
            </p:cNvPr>
            <p:cNvCxnSpPr>
              <a:cxnSpLocks/>
            </p:cNvCxnSpPr>
            <p:nvPr/>
          </p:nvCxnSpPr>
          <p:spPr>
            <a:xfrm>
              <a:off x="10147306" y="2528534"/>
              <a:ext cx="986" cy="210096"/>
            </a:xfrm>
            <a:prstGeom prst="line">
              <a:avLst/>
            </a:prstGeom>
            <a:ln w="28575">
              <a:solidFill>
                <a:srgbClr val="B9B7AA"/>
              </a:solidFill>
            </a:ln>
          </p:spPr>
          <p:style>
            <a:lnRef idx="3">
              <a:schemeClr val="accent1"/>
            </a:lnRef>
            <a:fillRef idx="0">
              <a:schemeClr val="accent1"/>
            </a:fillRef>
            <a:effectRef idx="2">
              <a:schemeClr val="accent1"/>
            </a:effectRef>
            <a:fontRef idx="minor">
              <a:schemeClr val="tx1"/>
            </a:fontRef>
          </p:style>
        </p:cxnSp>
        <p:grpSp>
          <p:nvGrpSpPr>
            <p:cNvPr id="48" name="Grupo 47">
              <a:extLst>
                <a:ext uri="{FF2B5EF4-FFF2-40B4-BE49-F238E27FC236}">
                  <a16:creationId xmlns:a16="http://schemas.microsoft.com/office/drawing/2014/main" id="{BE4BCAD0-8AB5-4DC2-CC32-F58EEFE6829E}"/>
                </a:ext>
              </a:extLst>
            </p:cNvPr>
            <p:cNvGrpSpPr/>
            <p:nvPr/>
          </p:nvGrpSpPr>
          <p:grpSpPr>
            <a:xfrm>
              <a:off x="9729047" y="2751330"/>
              <a:ext cx="836519" cy="813850"/>
              <a:chOff x="5474494" y="665018"/>
              <a:chExt cx="1291430" cy="1256434"/>
            </a:xfrm>
          </p:grpSpPr>
          <p:sp>
            <p:nvSpPr>
              <p:cNvPr id="50" name="Elipse 49">
                <a:extLst>
                  <a:ext uri="{FF2B5EF4-FFF2-40B4-BE49-F238E27FC236}">
                    <a16:creationId xmlns:a16="http://schemas.microsoft.com/office/drawing/2014/main" id="{96315348-23D9-B483-2808-D5BADE2CD9DA}"/>
                  </a:ext>
                </a:extLst>
              </p:cNvPr>
              <p:cNvSpPr/>
              <p:nvPr/>
            </p:nvSpPr>
            <p:spPr>
              <a:xfrm>
                <a:off x="5510151" y="665018"/>
                <a:ext cx="1223158" cy="1223158"/>
              </a:xfrm>
              <a:prstGeom prst="ellipse">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400" dirty="0"/>
              </a:p>
            </p:txBody>
          </p:sp>
          <p:sp>
            <p:nvSpPr>
              <p:cNvPr id="51" name="Arco de bloque 50">
                <a:extLst>
                  <a:ext uri="{FF2B5EF4-FFF2-40B4-BE49-F238E27FC236}">
                    <a16:creationId xmlns:a16="http://schemas.microsoft.com/office/drawing/2014/main" id="{DE90E7CC-7FBF-BED7-C977-B128F3F24E48}"/>
                  </a:ext>
                </a:extLst>
              </p:cNvPr>
              <p:cNvSpPr/>
              <p:nvPr/>
            </p:nvSpPr>
            <p:spPr>
              <a:xfrm rot="10800000">
                <a:off x="5474494" y="698294"/>
                <a:ext cx="1291430" cy="1223158"/>
              </a:xfrm>
              <a:prstGeom prst="blockArc">
                <a:avLst>
                  <a:gd name="adj1" fmla="val 10766479"/>
                  <a:gd name="adj2" fmla="val 21558411"/>
                  <a:gd name="adj3" fmla="val 7086"/>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400">
                  <a:solidFill>
                    <a:schemeClr val="tx1"/>
                  </a:solidFill>
                </a:endParaRPr>
              </a:p>
            </p:txBody>
          </p:sp>
        </p:grpSp>
        <p:sp>
          <p:nvSpPr>
            <p:cNvPr id="49" name="CuadroTexto 48">
              <a:extLst>
                <a:ext uri="{FF2B5EF4-FFF2-40B4-BE49-F238E27FC236}">
                  <a16:creationId xmlns:a16="http://schemas.microsoft.com/office/drawing/2014/main" id="{F11CE80F-161B-3093-3E78-436539569522}"/>
                </a:ext>
              </a:extLst>
            </p:cNvPr>
            <p:cNvSpPr txBox="1"/>
            <p:nvPr/>
          </p:nvSpPr>
          <p:spPr>
            <a:xfrm>
              <a:off x="9729047" y="2901474"/>
              <a:ext cx="836519" cy="430887"/>
            </a:xfrm>
            <a:prstGeom prst="rect">
              <a:avLst/>
            </a:prstGeom>
            <a:noFill/>
          </p:spPr>
          <p:txBody>
            <a:bodyPr wrap="square" rtlCol="0">
              <a:spAutoFit/>
            </a:bodyPr>
            <a:lstStyle/>
            <a:p>
              <a:pPr algn="ctr"/>
              <a:r>
                <a:rPr lang="es-ES" sz="1100" b="1" dirty="0">
                  <a:solidFill>
                    <a:srgbClr val="454545"/>
                  </a:solidFill>
                </a:rPr>
                <a:t>Director</a:t>
              </a:r>
            </a:p>
            <a:p>
              <a:pPr algn="ctr"/>
              <a:r>
                <a:rPr lang="es-ES" sz="1100" b="1" dirty="0">
                  <a:solidFill>
                    <a:srgbClr val="454545"/>
                  </a:solidFill>
                </a:rPr>
                <a:t>Técnico</a:t>
              </a:r>
            </a:p>
          </p:txBody>
        </p:sp>
      </p:grpSp>
    </p:spTree>
    <p:extLst>
      <p:ext uri="{BB962C8B-B14F-4D97-AF65-F5344CB8AC3E}">
        <p14:creationId xmlns:p14="http://schemas.microsoft.com/office/powerpoint/2010/main" val="23471765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upo 40">
            <a:extLst>
              <a:ext uri="{FF2B5EF4-FFF2-40B4-BE49-F238E27FC236}">
                <a16:creationId xmlns:a16="http://schemas.microsoft.com/office/drawing/2014/main" id="{BB264277-8923-B918-F74C-12FEEFBD51EB}"/>
              </a:ext>
            </a:extLst>
          </p:cNvPr>
          <p:cNvGrpSpPr/>
          <p:nvPr/>
        </p:nvGrpSpPr>
        <p:grpSpPr>
          <a:xfrm>
            <a:off x="215406" y="1114240"/>
            <a:ext cx="7027897" cy="5036338"/>
            <a:chOff x="215406" y="1045660"/>
            <a:chExt cx="7027897" cy="5036338"/>
          </a:xfrm>
        </p:grpSpPr>
        <p:grpSp>
          <p:nvGrpSpPr>
            <p:cNvPr id="4" name="Grupo 3">
              <a:extLst>
                <a:ext uri="{FF2B5EF4-FFF2-40B4-BE49-F238E27FC236}">
                  <a16:creationId xmlns:a16="http://schemas.microsoft.com/office/drawing/2014/main" id="{53111067-5EB6-69EC-1370-474AFC950C65}"/>
                </a:ext>
              </a:extLst>
            </p:cNvPr>
            <p:cNvGrpSpPr/>
            <p:nvPr/>
          </p:nvGrpSpPr>
          <p:grpSpPr>
            <a:xfrm>
              <a:off x="215406" y="1045660"/>
              <a:ext cx="7027897" cy="4363100"/>
              <a:chOff x="7022220" y="1532339"/>
              <a:chExt cx="10372460" cy="7745180"/>
            </a:xfrm>
          </p:grpSpPr>
          <p:grpSp>
            <p:nvGrpSpPr>
              <p:cNvPr id="5" name="Group 7">
                <a:extLst>
                  <a:ext uri="{FF2B5EF4-FFF2-40B4-BE49-F238E27FC236}">
                    <a16:creationId xmlns:a16="http://schemas.microsoft.com/office/drawing/2014/main" id="{241C2DC3-20B6-DB35-3F24-3DD18FFA371F}"/>
                  </a:ext>
                </a:extLst>
              </p:cNvPr>
              <p:cNvGrpSpPr/>
              <p:nvPr/>
            </p:nvGrpSpPr>
            <p:grpSpPr>
              <a:xfrm>
                <a:off x="7022220" y="1532339"/>
                <a:ext cx="10372460" cy="7745180"/>
                <a:chOff x="617147" y="-830837"/>
                <a:chExt cx="8359287" cy="10771549"/>
              </a:xfrm>
            </p:grpSpPr>
            <p:sp>
              <p:nvSpPr>
                <p:cNvPr id="18" name="TextBox 9">
                  <a:extLst>
                    <a:ext uri="{FF2B5EF4-FFF2-40B4-BE49-F238E27FC236}">
                      <a16:creationId xmlns:a16="http://schemas.microsoft.com/office/drawing/2014/main" id="{E252835D-89F5-8A74-C250-F97BA2B6271A}"/>
                    </a:ext>
                  </a:extLst>
                </p:cNvPr>
                <p:cNvSpPr txBox="1"/>
                <p:nvPr/>
              </p:nvSpPr>
              <p:spPr>
                <a:xfrm>
                  <a:off x="2203858" y="9303085"/>
                  <a:ext cx="1521101" cy="392369"/>
                </a:xfrm>
                <a:prstGeom prst="rect">
                  <a:avLst/>
                </a:prstGeom>
              </p:spPr>
              <p:txBody>
                <a:bodyPr lIns="0" tIns="0" rIns="0" bIns="0" rtlCol="0" anchor="t">
                  <a:spAutoFit/>
                </a:bodyPr>
                <a:lstStyle/>
                <a:p>
                  <a:pPr marL="0" marR="0" lvl="0" indent="0" algn="ctr" defTabSz="914400" rtl="0" eaLnBrk="1" fontAlgn="auto" latinLnBrk="0" hangingPunct="1">
                    <a:lnSpc>
                      <a:spcPts val="2239"/>
                    </a:lnSpc>
                    <a:spcBef>
                      <a:spcPts val="0"/>
                    </a:spcBef>
                    <a:spcAft>
                      <a:spcPts val="0"/>
                    </a:spcAft>
                    <a:buClrTx/>
                    <a:buSzTx/>
                    <a:buFontTx/>
                    <a:buNone/>
                    <a:tabLst/>
                    <a:defRPr/>
                  </a:pPr>
                  <a:r>
                    <a:rPr kumimoji="0" lang="en-US" sz="1599" i="0" u="none" strike="noStrike" kern="1200" cap="none" spc="0" normalizeH="0" baseline="0" noProof="0" dirty="0">
                      <a:ln>
                        <a:noFill/>
                      </a:ln>
                      <a:effectLst/>
                      <a:uLnTx/>
                      <a:uFillTx/>
                      <a:latin typeface="Arimo"/>
                      <a:ea typeface="+mn-ea"/>
                      <a:cs typeface="+mn-cs"/>
                    </a:rPr>
                    <a:t>2012</a:t>
                  </a:r>
                </a:p>
              </p:txBody>
            </p:sp>
            <p:sp>
              <p:nvSpPr>
                <p:cNvPr id="19" name="TextBox 10">
                  <a:extLst>
                    <a:ext uri="{FF2B5EF4-FFF2-40B4-BE49-F238E27FC236}">
                      <a16:creationId xmlns:a16="http://schemas.microsoft.com/office/drawing/2014/main" id="{031AA222-C551-30A5-D06D-F496EAC99CFF}"/>
                    </a:ext>
                  </a:extLst>
                </p:cNvPr>
                <p:cNvSpPr txBox="1"/>
                <p:nvPr/>
              </p:nvSpPr>
              <p:spPr>
                <a:xfrm>
                  <a:off x="3936223" y="9303085"/>
                  <a:ext cx="1521101" cy="392369"/>
                </a:xfrm>
                <a:prstGeom prst="rect">
                  <a:avLst/>
                </a:prstGeom>
              </p:spPr>
              <p:txBody>
                <a:bodyPr lIns="0" tIns="0" rIns="0" bIns="0" rtlCol="0" anchor="t">
                  <a:spAutoFit/>
                </a:bodyPr>
                <a:lstStyle/>
                <a:p>
                  <a:pPr marL="0" marR="0" lvl="0" indent="0" algn="ctr" defTabSz="914400" rtl="0" eaLnBrk="1" fontAlgn="auto" latinLnBrk="0" hangingPunct="1">
                    <a:lnSpc>
                      <a:spcPts val="2239"/>
                    </a:lnSpc>
                    <a:spcBef>
                      <a:spcPts val="0"/>
                    </a:spcBef>
                    <a:spcAft>
                      <a:spcPts val="0"/>
                    </a:spcAft>
                    <a:buClrTx/>
                    <a:buSzTx/>
                    <a:buFontTx/>
                    <a:buNone/>
                    <a:tabLst/>
                    <a:defRPr/>
                  </a:pPr>
                  <a:r>
                    <a:rPr lang="en-US" sz="1599" dirty="0">
                      <a:latin typeface="Arimo"/>
                    </a:rPr>
                    <a:t>2014</a:t>
                  </a:r>
                  <a:endParaRPr kumimoji="0" lang="en-US" sz="1599" i="0" u="none" strike="noStrike" kern="1200" cap="none" spc="0" normalizeH="0" baseline="0" noProof="0" dirty="0">
                    <a:ln>
                      <a:noFill/>
                    </a:ln>
                    <a:effectLst/>
                    <a:uLnTx/>
                    <a:uFillTx/>
                    <a:latin typeface="Arimo"/>
                  </a:endParaRPr>
                </a:p>
              </p:txBody>
            </p:sp>
            <p:sp>
              <p:nvSpPr>
                <p:cNvPr id="20" name="TextBox 11">
                  <a:extLst>
                    <a:ext uri="{FF2B5EF4-FFF2-40B4-BE49-F238E27FC236}">
                      <a16:creationId xmlns:a16="http://schemas.microsoft.com/office/drawing/2014/main" id="{C76D4909-BA65-7D1F-D7A5-DACB100A499D}"/>
                    </a:ext>
                  </a:extLst>
                </p:cNvPr>
                <p:cNvSpPr txBox="1"/>
                <p:nvPr/>
              </p:nvSpPr>
              <p:spPr>
                <a:xfrm>
                  <a:off x="5682183" y="9303084"/>
                  <a:ext cx="1521101" cy="392369"/>
                </a:xfrm>
                <a:prstGeom prst="rect">
                  <a:avLst/>
                </a:prstGeom>
              </p:spPr>
              <p:txBody>
                <a:bodyPr lIns="0" tIns="0" rIns="0" bIns="0" rtlCol="0" anchor="t">
                  <a:spAutoFit/>
                </a:bodyPr>
                <a:lstStyle/>
                <a:p>
                  <a:pPr marL="0" marR="0" lvl="0" indent="0" algn="ctr" defTabSz="914400" rtl="0" eaLnBrk="1" fontAlgn="auto" latinLnBrk="0" hangingPunct="1">
                    <a:lnSpc>
                      <a:spcPts val="2239"/>
                    </a:lnSpc>
                    <a:spcBef>
                      <a:spcPts val="0"/>
                    </a:spcBef>
                    <a:spcAft>
                      <a:spcPts val="0"/>
                    </a:spcAft>
                    <a:buClrTx/>
                    <a:buSzTx/>
                    <a:buFontTx/>
                    <a:buNone/>
                    <a:tabLst/>
                    <a:defRPr/>
                  </a:pPr>
                  <a:r>
                    <a:rPr lang="en-US" sz="1599" dirty="0">
                      <a:latin typeface="Arimo"/>
                    </a:rPr>
                    <a:t>2016</a:t>
                  </a:r>
                  <a:endParaRPr kumimoji="0" lang="en-US" sz="1599" i="0" u="none" strike="noStrike" kern="1200" cap="none" spc="0" normalizeH="0" baseline="0" noProof="0" dirty="0">
                    <a:ln>
                      <a:noFill/>
                    </a:ln>
                    <a:effectLst/>
                    <a:uLnTx/>
                    <a:uFillTx/>
                    <a:latin typeface="Arimo"/>
                  </a:endParaRPr>
                </a:p>
              </p:txBody>
            </p:sp>
            <p:sp>
              <p:nvSpPr>
                <p:cNvPr id="21" name="TextBox 12">
                  <a:extLst>
                    <a:ext uri="{FF2B5EF4-FFF2-40B4-BE49-F238E27FC236}">
                      <a16:creationId xmlns:a16="http://schemas.microsoft.com/office/drawing/2014/main" id="{BA7F4CD9-E426-DD1F-96C7-F07B182779BC}"/>
                    </a:ext>
                  </a:extLst>
                </p:cNvPr>
                <p:cNvSpPr txBox="1"/>
                <p:nvPr/>
              </p:nvSpPr>
              <p:spPr>
                <a:xfrm>
                  <a:off x="7455333" y="9303085"/>
                  <a:ext cx="1521101" cy="637627"/>
                </a:xfrm>
                <a:prstGeom prst="rect">
                  <a:avLst/>
                </a:prstGeom>
              </p:spPr>
              <p:txBody>
                <a:bodyPr lIns="0" tIns="0" rIns="0" bIns="0" rtlCol="0" anchor="t">
                  <a:spAutoFit/>
                </a:bodyPr>
                <a:lstStyle/>
                <a:p>
                  <a:pPr marL="0" marR="0" lvl="0" indent="0" algn="ctr" defTabSz="914400" rtl="0" eaLnBrk="1" fontAlgn="auto" latinLnBrk="0" hangingPunct="1">
                    <a:lnSpc>
                      <a:spcPts val="2239"/>
                    </a:lnSpc>
                    <a:spcBef>
                      <a:spcPts val="0"/>
                    </a:spcBef>
                    <a:spcAft>
                      <a:spcPts val="0"/>
                    </a:spcAft>
                    <a:buClrTx/>
                    <a:buSzTx/>
                    <a:buFontTx/>
                    <a:buNone/>
                    <a:tabLst/>
                    <a:defRPr/>
                  </a:pPr>
                  <a:r>
                    <a:rPr lang="en-US" sz="1599" dirty="0">
                      <a:latin typeface="Arimo"/>
                    </a:rPr>
                    <a:t>2022</a:t>
                  </a:r>
                  <a:endParaRPr kumimoji="0" lang="en-US" sz="1599" i="0" u="none" strike="noStrike" kern="1200" cap="none" spc="0" normalizeH="0" baseline="0" noProof="0" dirty="0">
                    <a:ln>
                      <a:noFill/>
                    </a:ln>
                    <a:effectLst/>
                    <a:uLnTx/>
                    <a:uFillTx/>
                    <a:latin typeface="Arimo"/>
                  </a:endParaRPr>
                </a:p>
              </p:txBody>
            </p:sp>
            <p:grpSp>
              <p:nvGrpSpPr>
                <p:cNvPr id="22" name="Group 13">
                  <a:extLst>
                    <a:ext uri="{FF2B5EF4-FFF2-40B4-BE49-F238E27FC236}">
                      <a16:creationId xmlns:a16="http://schemas.microsoft.com/office/drawing/2014/main" id="{0CC432E0-385A-B1F7-8A63-B4A12D2A44CB}"/>
                    </a:ext>
                  </a:extLst>
                </p:cNvPr>
                <p:cNvGrpSpPr>
                  <a:grpSpLocks noChangeAspect="1"/>
                </p:cNvGrpSpPr>
                <p:nvPr/>
              </p:nvGrpSpPr>
              <p:grpSpPr>
                <a:xfrm>
                  <a:off x="1344543" y="-542622"/>
                  <a:ext cx="7618296" cy="9541273"/>
                  <a:chOff x="1196526" y="-1007879"/>
                  <a:chExt cx="10952639" cy="13717273"/>
                </a:xfrm>
              </p:grpSpPr>
              <p:sp>
                <p:nvSpPr>
                  <p:cNvPr id="31" name="Freeform 14">
                    <a:extLst>
                      <a:ext uri="{FF2B5EF4-FFF2-40B4-BE49-F238E27FC236}">
                        <a16:creationId xmlns:a16="http://schemas.microsoft.com/office/drawing/2014/main" id="{E9633AC0-1339-F34E-1E94-CD58294A2408}"/>
                      </a:ext>
                    </a:extLst>
                  </p:cNvPr>
                  <p:cNvSpPr/>
                  <p:nvPr/>
                </p:nvSpPr>
                <p:spPr>
                  <a:xfrm flipV="1">
                    <a:off x="1238198" y="-1007879"/>
                    <a:ext cx="10910967" cy="187790"/>
                  </a:xfrm>
                  <a:custGeom>
                    <a:avLst/>
                    <a:gdLst/>
                    <a:ahLst/>
                    <a:cxnLst/>
                    <a:rect l="l" t="t" r="r" b="b"/>
                    <a:pathLst>
                      <a:path w="12149165" h="12700">
                        <a:moveTo>
                          <a:pt x="0" y="0"/>
                        </a:moveTo>
                        <a:lnTo>
                          <a:pt x="12149165" y="0"/>
                        </a:lnTo>
                        <a:lnTo>
                          <a:pt x="12149165" y="12700"/>
                        </a:lnTo>
                        <a:lnTo>
                          <a:pt x="0" y="12700"/>
                        </a:lnTo>
                        <a:close/>
                      </a:path>
                    </a:pathLst>
                  </a:custGeom>
                  <a:solidFill>
                    <a:schemeClr val="bg1">
                      <a:lumMod val="75000"/>
                    </a:schemeClr>
                  </a:solidFill>
                </p:spPr>
                <p:txBody>
                  <a:bodyPr/>
                  <a:lstStyle/>
                  <a:p>
                    <a:endParaRPr lang="es-PE"/>
                  </a:p>
                </p:txBody>
              </p:sp>
              <p:sp>
                <p:nvSpPr>
                  <p:cNvPr id="32" name="Freeform 15">
                    <a:extLst>
                      <a:ext uri="{FF2B5EF4-FFF2-40B4-BE49-F238E27FC236}">
                        <a16:creationId xmlns:a16="http://schemas.microsoft.com/office/drawing/2014/main" id="{1CE64B15-F39F-1743-4355-E3D5AA4CC1DB}"/>
                      </a:ext>
                    </a:extLst>
                  </p:cNvPr>
                  <p:cNvSpPr/>
                  <p:nvPr/>
                </p:nvSpPr>
                <p:spPr>
                  <a:xfrm flipV="1">
                    <a:off x="1238198" y="1758553"/>
                    <a:ext cx="10910967" cy="187790"/>
                  </a:xfrm>
                  <a:custGeom>
                    <a:avLst/>
                    <a:gdLst/>
                    <a:ahLst/>
                    <a:cxnLst/>
                    <a:rect l="l" t="t" r="r" b="b"/>
                    <a:pathLst>
                      <a:path w="12149165" h="12700">
                        <a:moveTo>
                          <a:pt x="0" y="0"/>
                        </a:moveTo>
                        <a:lnTo>
                          <a:pt x="12149165" y="0"/>
                        </a:lnTo>
                        <a:lnTo>
                          <a:pt x="12149165" y="12700"/>
                        </a:lnTo>
                        <a:lnTo>
                          <a:pt x="0" y="12700"/>
                        </a:lnTo>
                        <a:close/>
                      </a:path>
                    </a:pathLst>
                  </a:custGeom>
                  <a:solidFill>
                    <a:schemeClr val="bg1">
                      <a:lumMod val="75000"/>
                    </a:schemeClr>
                  </a:solidFill>
                </p:spPr>
                <p:txBody>
                  <a:bodyPr/>
                  <a:lstStyle/>
                  <a:p>
                    <a:endParaRPr lang="es-PE"/>
                  </a:p>
                </p:txBody>
              </p:sp>
              <p:sp>
                <p:nvSpPr>
                  <p:cNvPr id="33" name="Freeform 16">
                    <a:extLst>
                      <a:ext uri="{FF2B5EF4-FFF2-40B4-BE49-F238E27FC236}">
                        <a16:creationId xmlns:a16="http://schemas.microsoft.com/office/drawing/2014/main" id="{7F38577C-9967-F6C7-627C-28DBBC6B6DC6}"/>
                      </a:ext>
                    </a:extLst>
                  </p:cNvPr>
                  <p:cNvSpPr/>
                  <p:nvPr/>
                </p:nvSpPr>
                <p:spPr>
                  <a:xfrm flipV="1">
                    <a:off x="1238198" y="4524989"/>
                    <a:ext cx="10910967" cy="187790"/>
                  </a:xfrm>
                  <a:custGeom>
                    <a:avLst/>
                    <a:gdLst/>
                    <a:ahLst/>
                    <a:cxnLst/>
                    <a:rect l="l" t="t" r="r" b="b"/>
                    <a:pathLst>
                      <a:path w="12149165" h="12700">
                        <a:moveTo>
                          <a:pt x="0" y="0"/>
                        </a:moveTo>
                        <a:lnTo>
                          <a:pt x="12149165" y="0"/>
                        </a:lnTo>
                        <a:lnTo>
                          <a:pt x="12149165" y="12700"/>
                        </a:lnTo>
                        <a:lnTo>
                          <a:pt x="0" y="12700"/>
                        </a:lnTo>
                        <a:close/>
                      </a:path>
                    </a:pathLst>
                  </a:custGeom>
                  <a:solidFill>
                    <a:schemeClr val="bg1">
                      <a:lumMod val="75000"/>
                    </a:schemeClr>
                  </a:solidFill>
                </p:spPr>
                <p:txBody>
                  <a:bodyPr/>
                  <a:lstStyle/>
                  <a:p>
                    <a:endParaRPr lang="es-PE"/>
                  </a:p>
                </p:txBody>
              </p:sp>
              <p:sp>
                <p:nvSpPr>
                  <p:cNvPr id="34" name="Freeform 17">
                    <a:extLst>
                      <a:ext uri="{FF2B5EF4-FFF2-40B4-BE49-F238E27FC236}">
                        <a16:creationId xmlns:a16="http://schemas.microsoft.com/office/drawing/2014/main" id="{9FF87CCF-9460-A13D-1CBB-D8633FA3A726}"/>
                      </a:ext>
                    </a:extLst>
                  </p:cNvPr>
                  <p:cNvSpPr/>
                  <p:nvPr/>
                </p:nvSpPr>
                <p:spPr>
                  <a:xfrm flipV="1">
                    <a:off x="1238198" y="7291422"/>
                    <a:ext cx="10910967" cy="187790"/>
                  </a:xfrm>
                  <a:custGeom>
                    <a:avLst/>
                    <a:gdLst/>
                    <a:ahLst/>
                    <a:cxnLst/>
                    <a:rect l="l" t="t" r="r" b="b"/>
                    <a:pathLst>
                      <a:path w="12149165" h="12700">
                        <a:moveTo>
                          <a:pt x="0" y="0"/>
                        </a:moveTo>
                        <a:lnTo>
                          <a:pt x="12149165" y="0"/>
                        </a:lnTo>
                        <a:lnTo>
                          <a:pt x="12149165" y="12700"/>
                        </a:lnTo>
                        <a:lnTo>
                          <a:pt x="0" y="12700"/>
                        </a:lnTo>
                        <a:close/>
                      </a:path>
                    </a:pathLst>
                  </a:custGeom>
                  <a:solidFill>
                    <a:schemeClr val="bg1">
                      <a:lumMod val="75000"/>
                    </a:schemeClr>
                  </a:solidFill>
                </p:spPr>
                <p:txBody>
                  <a:bodyPr/>
                  <a:lstStyle/>
                  <a:p>
                    <a:endParaRPr lang="es-PE"/>
                  </a:p>
                </p:txBody>
              </p:sp>
              <p:sp>
                <p:nvSpPr>
                  <p:cNvPr id="35" name="Freeform 18">
                    <a:extLst>
                      <a:ext uri="{FF2B5EF4-FFF2-40B4-BE49-F238E27FC236}">
                        <a16:creationId xmlns:a16="http://schemas.microsoft.com/office/drawing/2014/main" id="{C1254D70-81AD-5D29-CABF-B41998CA09B3}"/>
                      </a:ext>
                    </a:extLst>
                  </p:cNvPr>
                  <p:cNvSpPr/>
                  <p:nvPr/>
                </p:nvSpPr>
                <p:spPr>
                  <a:xfrm flipV="1">
                    <a:off x="1238198" y="10057850"/>
                    <a:ext cx="10910967" cy="187790"/>
                  </a:xfrm>
                  <a:custGeom>
                    <a:avLst/>
                    <a:gdLst/>
                    <a:ahLst/>
                    <a:cxnLst/>
                    <a:rect l="l" t="t" r="r" b="b"/>
                    <a:pathLst>
                      <a:path w="12149165" h="12700">
                        <a:moveTo>
                          <a:pt x="0" y="0"/>
                        </a:moveTo>
                        <a:lnTo>
                          <a:pt x="12149165" y="0"/>
                        </a:lnTo>
                        <a:lnTo>
                          <a:pt x="12149165" y="12700"/>
                        </a:lnTo>
                        <a:lnTo>
                          <a:pt x="0" y="12700"/>
                        </a:lnTo>
                        <a:close/>
                      </a:path>
                    </a:pathLst>
                  </a:custGeom>
                  <a:solidFill>
                    <a:schemeClr val="bg1">
                      <a:lumMod val="75000"/>
                    </a:schemeClr>
                  </a:solidFill>
                </p:spPr>
                <p:txBody>
                  <a:bodyPr/>
                  <a:lstStyle/>
                  <a:p>
                    <a:endParaRPr lang="es-PE"/>
                  </a:p>
                </p:txBody>
              </p:sp>
              <p:sp>
                <p:nvSpPr>
                  <p:cNvPr id="36" name="Freeform 19">
                    <a:extLst>
                      <a:ext uri="{FF2B5EF4-FFF2-40B4-BE49-F238E27FC236}">
                        <a16:creationId xmlns:a16="http://schemas.microsoft.com/office/drawing/2014/main" id="{45576C75-2F4F-E933-3CBA-9CD1AEACCE7C}"/>
                      </a:ext>
                    </a:extLst>
                  </p:cNvPr>
                  <p:cNvSpPr/>
                  <p:nvPr/>
                </p:nvSpPr>
                <p:spPr>
                  <a:xfrm flipV="1">
                    <a:off x="1196526" y="12521604"/>
                    <a:ext cx="10910967" cy="187790"/>
                  </a:xfrm>
                  <a:custGeom>
                    <a:avLst/>
                    <a:gdLst/>
                    <a:ahLst/>
                    <a:cxnLst/>
                    <a:rect l="l" t="t" r="r" b="b"/>
                    <a:pathLst>
                      <a:path w="12149165" h="12700">
                        <a:moveTo>
                          <a:pt x="0" y="0"/>
                        </a:moveTo>
                        <a:lnTo>
                          <a:pt x="12149165" y="0"/>
                        </a:lnTo>
                        <a:lnTo>
                          <a:pt x="12149165" y="12700"/>
                        </a:lnTo>
                        <a:lnTo>
                          <a:pt x="0" y="12700"/>
                        </a:lnTo>
                        <a:close/>
                      </a:path>
                    </a:pathLst>
                  </a:custGeom>
                  <a:solidFill>
                    <a:schemeClr val="bg1">
                      <a:lumMod val="75000"/>
                    </a:schemeClr>
                  </a:solidFill>
                </p:spPr>
                <p:txBody>
                  <a:bodyPr/>
                  <a:lstStyle/>
                  <a:p>
                    <a:endParaRPr lang="es-PE"/>
                  </a:p>
                </p:txBody>
              </p:sp>
            </p:grpSp>
            <p:sp>
              <p:nvSpPr>
                <p:cNvPr id="23" name="TextBox 20">
                  <a:extLst>
                    <a:ext uri="{FF2B5EF4-FFF2-40B4-BE49-F238E27FC236}">
                      <a16:creationId xmlns:a16="http://schemas.microsoft.com/office/drawing/2014/main" id="{4939F477-9A15-1803-2808-3F1F123F3FC1}"/>
                    </a:ext>
                  </a:extLst>
                </p:cNvPr>
                <p:cNvSpPr txBox="1"/>
                <p:nvPr/>
              </p:nvSpPr>
              <p:spPr>
                <a:xfrm>
                  <a:off x="770856" y="-830837"/>
                  <a:ext cx="573688" cy="534827"/>
                </a:xfrm>
                <a:prstGeom prst="rect">
                  <a:avLst/>
                </a:prstGeom>
              </p:spPr>
              <p:txBody>
                <a:bodyPr wrap="square" lIns="0" tIns="0" rIns="0" bIns="0" rtlCol="0" anchor="t">
                  <a:spAutoFit/>
                </a:bodyPr>
                <a:lstStyle/>
                <a:p>
                  <a:pPr marL="0" marR="0" lvl="0" indent="0" defTabSz="914400" rtl="0" eaLnBrk="1" fontAlgn="auto" latinLnBrk="0" hangingPunct="1">
                    <a:lnSpc>
                      <a:spcPts val="2239"/>
                    </a:lnSpc>
                    <a:spcBef>
                      <a:spcPts val="0"/>
                    </a:spcBef>
                    <a:spcAft>
                      <a:spcPts val="0"/>
                    </a:spcAft>
                    <a:buClrTx/>
                    <a:buSzTx/>
                    <a:buFontTx/>
                    <a:buNone/>
                    <a:tabLst/>
                    <a:defRPr/>
                  </a:pPr>
                  <a:r>
                    <a:rPr kumimoji="0" lang="en-US" sz="1599" i="0" u="none" strike="noStrike" kern="1200" cap="none" spc="0" normalizeH="0" baseline="0" noProof="0" dirty="0">
                      <a:ln>
                        <a:noFill/>
                      </a:ln>
                      <a:effectLst/>
                      <a:uLnTx/>
                      <a:uFillTx/>
                      <a:latin typeface="Arimo"/>
                      <a:ea typeface="+mn-ea"/>
                      <a:cs typeface="+mn-cs"/>
                    </a:rPr>
                    <a:t>1000</a:t>
                  </a:r>
                </a:p>
              </p:txBody>
            </p:sp>
            <p:sp>
              <p:nvSpPr>
                <p:cNvPr id="24" name="TextBox 21">
                  <a:extLst>
                    <a:ext uri="{FF2B5EF4-FFF2-40B4-BE49-F238E27FC236}">
                      <a16:creationId xmlns:a16="http://schemas.microsoft.com/office/drawing/2014/main" id="{5F8C8F42-0CC2-D85E-4043-79644A65B224}"/>
                    </a:ext>
                  </a:extLst>
                </p:cNvPr>
                <p:cNvSpPr txBox="1"/>
                <p:nvPr/>
              </p:nvSpPr>
              <p:spPr>
                <a:xfrm>
                  <a:off x="617147" y="1162973"/>
                  <a:ext cx="614103" cy="534827"/>
                </a:xfrm>
                <a:prstGeom prst="rect">
                  <a:avLst/>
                </a:prstGeom>
              </p:spPr>
              <p:txBody>
                <a:bodyPr wrap="square" lIns="0" tIns="0" rIns="0" bIns="0" rtlCol="0" anchor="t">
                  <a:spAutoFit/>
                </a:bodyPr>
                <a:lstStyle/>
                <a:p>
                  <a:pPr marL="0" marR="0" lvl="0" indent="0" algn="r" defTabSz="914400" rtl="0" eaLnBrk="1" fontAlgn="auto" latinLnBrk="0" hangingPunct="1">
                    <a:lnSpc>
                      <a:spcPts val="2239"/>
                    </a:lnSpc>
                    <a:spcBef>
                      <a:spcPts val="0"/>
                    </a:spcBef>
                    <a:spcAft>
                      <a:spcPts val="0"/>
                    </a:spcAft>
                    <a:buClrTx/>
                    <a:buSzTx/>
                    <a:buFontTx/>
                    <a:buNone/>
                    <a:tabLst/>
                    <a:defRPr/>
                  </a:pPr>
                  <a:r>
                    <a:rPr kumimoji="0" lang="en-US" sz="1599" i="0" u="none" strike="noStrike" kern="1200" cap="none" spc="0" normalizeH="0" baseline="0" noProof="0" dirty="0">
                      <a:ln>
                        <a:noFill/>
                      </a:ln>
                      <a:effectLst/>
                      <a:uLnTx/>
                      <a:uFillTx/>
                      <a:latin typeface="Arimo"/>
                      <a:ea typeface="+mn-ea"/>
                      <a:cs typeface="+mn-cs"/>
                    </a:rPr>
                    <a:t>800</a:t>
                  </a:r>
                </a:p>
              </p:txBody>
            </p:sp>
            <p:sp>
              <p:nvSpPr>
                <p:cNvPr id="25" name="TextBox 22">
                  <a:extLst>
                    <a:ext uri="{FF2B5EF4-FFF2-40B4-BE49-F238E27FC236}">
                      <a16:creationId xmlns:a16="http://schemas.microsoft.com/office/drawing/2014/main" id="{3FB381A3-A660-C04D-E2B7-B64D989E3AE6}"/>
                    </a:ext>
                  </a:extLst>
                </p:cNvPr>
                <p:cNvSpPr txBox="1"/>
                <p:nvPr/>
              </p:nvSpPr>
              <p:spPr>
                <a:xfrm>
                  <a:off x="844912" y="2984242"/>
                  <a:ext cx="499633" cy="534849"/>
                </a:xfrm>
                <a:prstGeom prst="rect">
                  <a:avLst/>
                </a:prstGeom>
              </p:spPr>
              <p:txBody>
                <a:bodyPr wrap="square" lIns="0" tIns="0" rIns="0" bIns="0" rtlCol="0" anchor="t">
                  <a:spAutoFit/>
                </a:bodyPr>
                <a:lstStyle/>
                <a:p>
                  <a:pPr marL="0" marR="0" lvl="0" indent="0" defTabSz="914400" rtl="0" eaLnBrk="1" fontAlgn="auto" latinLnBrk="0" hangingPunct="1">
                    <a:lnSpc>
                      <a:spcPts val="2239"/>
                    </a:lnSpc>
                    <a:spcBef>
                      <a:spcPts val="0"/>
                    </a:spcBef>
                    <a:spcAft>
                      <a:spcPts val="0"/>
                    </a:spcAft>
                    <a:buClrTx/>
                    <a:buSzTx/>
                    <a:buFontTx/>
                    <a:buNone/>
                    <a:tabLst/>
                    <a:defRPr/>
                  </a:pPr>
                  <a:r>
                    <a:rPr lang="en-US" sz="1599" dirty="0">
                      <a:latin typeface="Arimo"/>
                    </a:rPr>
                    <a:t>600</a:t>
                  </a:r>
                  <a:r>
                    <a:rPr kumimoji="0" lang="en-US" sz="1599" i="0" u="none" strike="noStrike" kern="1200" cap="none" spc="0" normalizeH="0" baseline="0" noProof="0" dirty="0">
                      <a:ln>
                        <a:noFill/>
                      </a:ln>
                      <a:solidFill>
                        <a:srgbClr val="E6DCCA"/>
                      </a:solidFill>
                      <a:effectLst/>
                      <a:uLnTx/>
                      <a:uFillTx/>
                      <a:latin typeface="Arimo"/>
                    </a:rPr>
                    <a:t> </a:t>
                  </a:r>
                </a:p>
              </p:txBody>
            </p:sp>
            <p:grpSp>
              <p:nvGrpSpPr>
                <p:cNvPr id="26" name="Group 26">
                  <a:extLst>
                    <a:ext uri="{FF2B5EF4-FFF2-40B4-BE49-F238E27FC236}">
                      <a16:creationId xmlns:a16="http://schemas.microsoft.com/office/drawing/2014/main" id="{2798D9FE-F5DF-2F53-E54D-91351403DB23}"/>
                    </a:ext>
                  </a:extLst>
                </p:cNvPr>
                <p:cNvGrpSpPr>
                  <a:grpSpLocks noChangeAspect="1"/>
                </p:cNvGrpSpPr>
                <p:nvPr/>
              </p:nvGrpSpPr>
              <p:grpSpPr>
                <a:xfrm>
                  <a:off x="2244644" y="272293"/>
                  <a:ext cx="6718194" cy="8708697"/>
                  <a:chOff x="2490579" y="163723"/>
                  <a:chExt cx="9658585" cy="12520272"/>
                </a:xfrm>
              </p:grpSpPr>
              <p:sp>
                <p:nvSpPr>
                  <p:cNvPr id="27" name="Freeform 28">
                    <a:extLst>
                      <a:ext uri="{FF2B5EF4-FFF2-40B4-BE49-F238E27FC236}">
                        <a16:creationId xmlns:a16="http://schemas.microsoft.com/office/drawing/2014/main" id="{8C0DDDF4-D53E-D212-6BF4-104CC2D6B62F}"/>
                      </a:ext>
                    </a:extLst>
                  </p:cNvPr>
                  <p:cNvSpPr/>
                  <p:nvPr/>
                </p:nvSpPr>
                <p:spPr>
                  <a:xfrm>
                    <a:off x="2490579" y="5177502"/>
                    <a:ext cx="2186852" cy="7506489"/>
                  </a:xfrm>
                  <a:custGeom>
                    <a:avLst/>
                    <a:gdLst/>
                    <a:ahLst/>
                    <a:cxnLst/>
                    <a:rect l="l" t="t" r="r" b="b"/>
                    <a:pathLst>
                      <a:path w="2186850" h="5539212">
                        <a:moveTo>
                          <a:pt x="0" y="5539212"/>
                        </a:moveTo>
                        <a:lnTo>
                          <a:pt x="0" y="174948"/>
                        </a:lnTo>
                        <a:cubicBezTo>
                          <a:pt x="0" y="128549"/>
                          <a:pt x="18432" y="84051"/>
                          <a:pt x="51241" y="51241"/>
                        </a:cubicBezTo>
                        <a:cubicBezTo>
                          <a:pt x="84050" y="18432"/>
                          <a:pt x="128549" y="0"/>
                          <a:pt x="174948" y="0"/>
                        </a:cubicBezTo>
                        <a:lnTo>
                          <a:pt x="2011902" y="0"/>
                        </a:lnTo>
                        <a:cubicBezTo>
                          <a:pt x="2058301" y="0"/>
                          <a:pt x="2102800" y="18432"/>
                          <a:pt x="2135608" y="51241"/>
                        </a:cubicBezTo>
                        <a:cubicBezTo>
                          <a:pt x="2168418" y="84051"/>
                          <a:pt x="2186849" y="128549"/>
                          <a:pt x="2186849" y="174948"/>
                        </a:cubicBezTo>
                        <a:lnTo>
                          <a:pt x="2186849" y="5539212"/>
                        </a:lnTo>
                        <a:close/>
                      </a:path>
                    </a:pathLst>
                  </a:custGeom>
                  <a:solidFill>
                    <a:schemeClr val="accent4">
                      <a:lumMod val="20000"/>
                      <a:lumOff val="80000"/>
                    </a:schemeClr>
                  </a:solidFill>
                </p:spPr>
                <p:txBody>
                  <a:bodyPr/>
                  <a:lstStyle/>
                  <a:p>
                    <a:endParaRPr lang="es-PE"/>
                  </a:p>
                </p:txBody>
              </p:sp>
              <p:sp>
                <p:nvSpPr>
                  <p:cNvPr id="28" name="Freeform 29">
                    <a:extLst>
                      <a:ext uri="{FF2B5EF4-FFF2-40B4-BE49-F238E27FC236}">
                        <a16:creationId xmlns:a16="http://schemas.microsoft.com/office/drawing/2014/main" id="{90433496-5243-CC3F-4982-7181421050E4}"/>
                      </a:ext>
                    </a:extLst>
                  </p:cNvPr>
                  <p:cNvSpPr/>
                  <p:nvPr/>
                </p:nvSpPr>
                <p:spPr>
                  <a:xfrm>
                    <a:off x="4981158" y="4184335"/>
                    <a:ext cx="2186852" cy="8499660"/>
                  </a:xfrm>
                  <a:custGeom>
                    <a:avLst/>
                    <a:gdLst/>
                    <a:ahLst/>
                    <a:cxnLst/>
                    <a:rect l="l" t="t" r="r" b="b"/>
                    <a:pathLst>
                      <a:path w="2186850" h="8305643">
                        <a:moveTo>
                          <a:pt x="0" y="8305642"/>
                        </a:moveTo>
                        <a:lnTo>
                          <a:pt x="0" y="174947"/>
                        </a:lnTo>
                        <a:cubicBezTo>
                          <a:pt x="0" y="78327"/>
                          <a:pt x="78327" y="0"/>
                          <a:pt x="174947" y="0"/>
                        </a:cubicBezTo>
                        <a:lnTo>
                          <a:pt x="2011901" y="0"/>
                        </a:lnTo>
                        <a:cubicBezTo>
                          <a:pt x="2058301" y="0"/>
                          <a:pt x="2102799" y="18431"/>
                          <a:pt x="2135608" y="51241"/>
                        </a:cubicBezTo>
                        <a:cubicBezTo>
                          <a:pt x="2168417" y="84049"/>
                          <a:pt x="2186849" y="128548"/>
                          <a:pt x="2186849" y="174947"/>
                        </a:cubicBezTo>
                        <a:lnTo>
                          <a:pt x="2186849" y="8305642"/>
                        </a:lnTo>
                        <a:close/>
                      </a:path>
                    </a:pathLst>
                  </a:custGeom>
                  <a:solidFill>
                    <a:schemeClr val="accent4">
                      <a:lumMod val="40000"/>
                      <a:lumOff val="60000"/>
                    </a:schemeClr>
                  </a:solidFill>
                </p:spPr>
                <p:txBody>
                  <a:bodyPr/>
                  <a:lstStyle/>
                  <a:p>
                    <a:endParaRPr lang="es-PE"/>
                  </a:p>
                </p:txBody>
              </p:sp>
              <p:sp>
                <p:nvSpPr>
                  <p:cNvPr id="29" name="Freeform 30">
                    <a:extLst>
                      <a:ext uri="{FF2B5EF4-FFF2-40B4-BE49-F238E27FC236}">
                        <a16:creationId xmlns:a16="http://schemas.microsoft.com/office/drawing/2014/main" id="{39096072-35EC-6453-4198-F4326D22D658}"/>
                      </a:ext>
                    </a:extLst>
                  </p:cNvPr>
                  <p:cNvSpPr/>
                  <p:nvPr/>
                </p:nvSpPr>
                <p:spPr>
                  <a:xfrm>
                    <a:off x="7471736" y="1565935"/>
                    <a:ext cx="2186848" cy="11118056"/>
                  </a:xfrm>
                  <a:custGeom>
                    <a:avLst/>
                    <a:gdLst/>
                    <a:ahLst/>
                    <a:cxnLst/>
                    <a:rect l="l" t="t" r="r" b="b"/>
                    <a:pathLst>
                      <a:path w="2186849" h="11072073">
                        <a:moveTo>
                          <a:pt x="0" y="11072073"/>
                        </a:moveTo>
                        <a:lnTo>
                          <a:pt x="0" y="174948"/>
                        </a:lnTo>
                        <a:cubicBezTo>
                          <a:pt x="0" y="128549"/>
                          <a:pt x="18432" y="84050"/>
                          <a:pt x="51241" y="51241"/>
                        </a:cubicBezTo>
                        <a:cubicBezTo>
                          <a:pt x="84051" y="18432"/>
                          <a:pt x="128549" y="0"/>
                          <a:pt x="174948" y="0"/>
                        </a:cubicBezTo>
                        <a:lnTo>
                          <a:pt x="2011902" y="0"/>
                        </a:lnTo>
                        <a:cubicBezTo>
                          <a:pt x="2108523" y="0"/>
                          <a:pt x="2186850" y="78327"/>
                          <a:pt x="2186850" y="174948"/>
                        </a:cubicBezTo>
                        <a:lnTo>
                          <a:pt x="2186850" y="11072073"/>
                        </a:lnTo>
                        <a:close/>
                      </a:path>
                    </a:pathLst>
                  </a:custGeom>
                  <a:solidFill>
                    <a:schemeClr val="accent4">
                      <a:lumMod val="60000"/>
                      <a:lumOff val="40000"/>
                    </a:schemeClr>
                  </a:solidFill>
                </p:spPr>
                <p:txBody>
                  <a:bodyPr/>
                  <a:lstStyle/>
                  <a:p>
                    <a:endParaRPr lang="es-PE"/>
                  </a:p>
                </p:txBody>
              </p:sp>
              <p:sp>
                <p:nvSpPr>
                  <p:cNvPr id="30" name="Freeform 31">
                    <a:extLst>
                      <a:ext uri="{FF2B5EF4-FFF2-40B4-BE49-F238E27FC236}">
                        <a16:creationId xmlns:a16="http://schemas.microsoft.com/office/drawing/2014/main" id="{FD79E78C-86EA-D361-38F3-F05AFA2CD9F0}"/>
                      </a:ext>
                    </a:extLst>
                  </p:cNvPr>
                  <p:cNvSpPr/>
                  <p:nvPr/>
                </p:nvSpPr>
                <p:spPr>
                  <a:xfrm>
                    <a:off x="9962316" y="163723"/>
                    <a:ext cx="2186848" cy="12520272"/>
                  </a:xfrm>
                  <a:custGeom>
                    <a:avLst/>
                    <a:gdLst/>
                    <a:ahLst/>
                    <a:cxnLst/>
                    <a:rect l="l" t="t" r="r" b="b"/>
                    <a:pathLst>
                      <a:path w="2186849" h="13838504">
                        <a:moveTo>
                          <a:pt x="0" y="13838504"/>
                        </a:moveTo>
                        <a:lnTo>
                          <a:pt x="0" y="174948"/>
                        </a:lnTo>
                        <a:cubicBezTo>
                          <a:pt x="0" y="128549"/>
                          <a:pt x="18432" y="84050"/>
                          <a:pt x="51241" y="51241"/>
                        </a:cubicBezTo>
                        <a:cubicBezTo>
                          <a:pt x="84051" y="18432"/>
                          <a:pt x="128549" y="0"/>
                          <a:pt x="174948" y="0"/>
                        </a:cubicBezTo>
                        <a:lnTo>
                          <a:pt x="2011902" y="0"/>
                        </a:lnTo>
                        <a:cubicBezTo>
                          <a:pt x="2108523" y="0"/>
                          <a:pt x="2186850" y="78327"/>
                          <a:pt x="2186850" y="174948"/>
                        </a:cubicBezTo>
                        <a:lnTo>
                          <a:pt x="2186850" y="13838504"/>
                        </a:lnTo>
                        <a:close/>
                      </a:path>
                    </a:pathLst>
                  </a:custGeom>
                  <a:solidFill>
                    <a:srgbClr val="B22837"/>
                  </a:solidFill>
                </p:spPr>
                <p:txBody>
                  <a:bodyPr/>
                  <a:lstStyle/>
                  <a:p>
                    <a:endParaRPr lang="es-PE" dirty="0"/>
                  </a:p>
                </p:txBody>
              </p:sp>
            </p:grpSp>
          </p:grpSp>
          <p:sp>
            <p:nvSpPr>
              <p:cNvPr id="9" name="TextBox 22">
                <a:extLst>
                  <a:ext uri="{FF2B5EF4-FFF2-40B4-BE49-F238E27FC236}">
                    <a16:creationId xmlns:a16="http://schemas.microsoft.com/office/drawing/2014/main" id="{039CE2BE-E77D-E4E2-22D9-B778613DE724}"/>
                  </a:ext>
                </a:extLst>
              </p:cNvPr>
              <p:cNvSpPr txBox="1"/>
              <p:nvPr/>
            </p:nvSpPr>
            <p:spPr>
              <a:xfrm>
                <a:off x="7282408" y="5693663"/>
                <a:ext cx="642388" cy="384562"/>
              </a:xfrm>
              <a:prstGeom prst="rect">
                <a:avLst/>
              </a:prstGeom>
            </p:spPr>
            <p:txBody>
              <a:bodyPr wrap="square" lIns="0" tIns="0" rIns="0" bIns="0" rtlCol="0" anchor="t">
                <a:spAutoFit/>
              </a:bodyPr>
              <a:lstStyle/>
              <a:p>
                <a:pPr marL="0" marR="0" lvl="0" indent="0" defTabSz="914400" rtl="0" eaLnBrk="1" fontAlgn="auto" latinLnBrk="0" hangingPunct="1">
                  <a:lnSpc>
                    <a:spcPts val="2239"/>
                  </a:lnSpc>
                  <a:spcBef>
                    <a:spcPts val="0"/>
                  </a:spcBef>
                  <a:spcAft>
                    <a:spcPts val="0"/>
                  </a:spcAft>
                  <a:buClrTx/>
                  <a:buSzTx/>
                  <a:buFontTx/>
                  <a:buNone/>
                  <a:tabLst/>
                  <a:defRPr/>
                </a:pPr>
                <a:r>
                  <a:rPr kumimoji="0" lang="en-US" sz="1599" i="0" u="none" strike="noStrike" kern="1200" cap="none" spc="0" normalizeH="0" baseline="0" noProof="0" dirty="0">
                    <a:ln>
                      <a:noFill/>
                    </a:ln>
                    <a:effectLst/>
                    <a:uLnTx/>
                    <a:uFillTx/>
                    <a:latin typeface="Arimo"/>
                    <a:ea typeface="+mn-ea"/>
                    <a:cs typeface="+mn-cs"/>
                  </a:rPr>
                  <a:t>400</a:t>
                </a:r>
              </a:p>
            </p:txBody>
          </p:sp>
          <p:sp>
            <p:nvSpPr>
              <p:cNvPr id="11" name="TextBox 22">
                <a:extLst>
                  <a:ext uri="{FF2B5EF4-FFF2-40B4-BE49-F238E27FC236}">
                    <a16:creationId xmlns:a16="http://schemas.microsoft.com/office/drawing/2014/main" id="{FED5A559-62E8-68C9-5B51-B1C34A818B66}"/>
                  </a:ext>
                </a:extLst>
              </p:cNvPr>
              <p:cNvSpPr txBox="1"/>
              <p:nvPr/>
            </p:nvSpPr>
            <p:spPr>
              <a:xfrm>
                <a:off x="7282408" y="7094940"/>
                <a:ext cx="642388" cy="500823"/>
              </a:xfrm>
              <a:prstGeom prst="rect">
                <a:avLst/>
              </a:prstGeom>
            </p:spPr>
            <p:txBody>
              <a:bodyPr wrap="square" lIns="0" tIns="0" rIns="0" bIns="0" rtlCol="0" anchor="t">
                <a:spAutoFit/>
              </a:bodyPr>
              <a:lstStyle/>
              <a:p>
                <a:pPr marL="0" marR="0" lvl="0" indent="0" defTabSz="914400" rtl="0" eaLnBrk="1" fontAlgn="auto" latinLnBrk="0" hangingPunct="1">
                  <a:lnSpc>
                    <a:spcPts val="2239"/>
                  </a:lnSpc>
                  <a:spcBef>
                    <a:spcPts val="0"/>
                  </a:spcBef>
                  <a:spcAft>
                    <a:spcPts val="0"/>
                  </a:spcAft>
                  <a:buClrTx/>
                  <a:buSzTx/>
                  <a:buFontTx/>
                  <a:buNone/>
                  <a:tabLst/>
                  <a:defRPr/>
                </a:pPr>
                <a:r>
                  <a:rPr lang="en-US" sz="1599" noProof="0" dirty="0">
                    <a:latin typeface="Arimo"/>
                  </a:rPr>
                  <a:t>200</a:t>
                </a:r>
                <a:endParaRPr kumimoji="0" lang="en-US" sz="1599" i="0" u="none" strike="noStrike" kern="1200" cap="none" spc="0" normalizeH="0" baseline="0" noProof="0" dirty="0">
                  <a:ln>
                    <a:noFill/>
                  </a:ln>
                  <a:effectLst/>
                  <a:uLnTx/>
                  <a:uFillTx/>
                  <a:latin typeface="Arimo"/>
                </a:endParaRPr>
              </a:p>
            </p:txBody>
          </p:sp>
          <p:sp>
            <p:nvSpPr>
              <p:cNvPr id="13" name="TextBox 22">
                <a:extLst>
                  <a:ext uri="{FF2B5EF4-FFF2-40B4-BE49-F238E27FC236}">
                    <a16:creationId xmlns:a16="http://schemas.microsoft.com/office/drawing/2014/main" id="{8DD0CD0A-9044-1A82-8F49-4E3A20F56FCA}"/>
                  </a:ext>
                </a:extLst>
              </p:cNvPr>
              <p:cNvSpPr txBox="1"/>
              <p:nvPr/>
            </p:nvSpPr>
            <p:spPr>
              <a:xfrm>
                <a:off x="7282408" y="8314139"/>
                <a:ext cx="467562" cy="458480"/>
              </a:xfrm>
              <a:prstGeom prst="rect">
                <a:avLst/>
              </a:prstGeom>
            </p:spPr>
            <p:txBody>
              <a:bodyPr wrap="square" lIns="0" tIns="0" rIns="0" bIns="0" rtlCol="0" anchor="t">
                <a:spAutoFit/>
              </a:bodyPr>
              <a:lstStyle/>
              <a:p>
                <a:pPr marL="0" marR="0" lvl="0" indent="0" algn="r" defTabSz="914400" rtl="0" eaLnBrk="1" fontAlgn="auto" latinLnBrk="0" hangingPunct="1">
                  <a:lnSpc>
                    <a:spcPts val="2239"/>
                  </a:lnSpc>
                  <a:spcBef>
                    <a:spcPts val="0"/>
                  </a:spcBef>
                  <a:spcAft>
                    <a:spcPts val="0"/>
                  </a:spcAft>
                  <a:buClrTx/>
                  <a:buSzTx/>
                  <a:buFontTx/>
                  <a:buNone/>
                  <a:tabLst/>
                  <a:defRPr/>
                </a:pPr>
                <a:r>
                  <a:rPr lang="en-US" sz="1599" dirty="0">
                    <a:latin typeface="Arimo"/>
                  </a:rPr>
                  <a:t>0</a:t>
                </a:r>
                <a:endParaRPr kumimoji="0" lang="en-US" sz="1599" i="0" u="none" strike="noStrike" kern="1200" cap="none" spc="0" normalizeH="0" baseline="0" noProof="0" dirty="0">
                  <a:ln>
                    <a:noFill/>
                  </a:ln>
                  <a:effectLst/>
                  <a:uLnTx/>
                  <a:uFillTx/>
                  <a:latin typeface="Arimo"/>
                </a:endParaRPr>
              </a:p>
            </p:txBody>
          </p:sp>
          <p:sp>
            <p:nvSpPr>
              <p:cNvPr id="14" name="TextBox 9">
                <a:extLst>
                  <a:ext uri="{FF2B5EF4-FFF2-40B4-BE49-F238E27FC236}">
                    <a16:creationId xmlns:a16="http://schemas.microsoft.com/office/drawing/2014/main" id="{CA860A54-540E-FBC9-7D0B-17FD99895D65}"/>
                  </a:ext>
                </a:extLst>
              </p:cNvPr>
              <p:cNvSpPr txBox="1"/>
              <p:nvPr/>
            </p:nvSpPr>
            <p:spPr>
              <a:xfrm>
                <a:off x="9343074" y="4049706"/>
                <a:ext cx="1170184" cy="282129"/>
              </a:xfrm>
              <a:prstGeom prst="rect">
                <a:avLst/>
              </a:prstGeom>
            </p:spPr>
            <p:txBody>
              <a:bodyPr wrap="square" lIns="0" tIns="0" rIns="0" bIns="0" rtlCol="0" anchor="t">
                <a:spAutoFit/>
              </a:bodyPr>
              <a:lstStyle/>
              <a:p>
                <a:pPr marL="0" marR="0" lvl="0" indent="0" algn="ctr" defTabSz="914400" rtl="0" eaLnBrk="1" fontAlgn="auto" latinLnBrk="0" hangingPunct="1">
                  <a:lnSpc>
                    <a:spcPts val="2239"/>
                  </a:lnSpc>
                  <a:spcBef>
                    <a:spcPts val="0"/>
                  </a:spcBef>
                  <a:spcAft>
                    <a:spcPts val="0"/>
                  </a:spcAft>
                  <a:buClrTx/>
                  <a:buSzTx/>
                  <a:buFontTx/>
                  <a:buNone/>
                  <a:tabLst/>
                  <a:defRPr/>
                </a:pPr>
                <a:r>
                  <a:rPr lang="en-US" sz="2000" dirty="0">
                    <a:latin typeface="Arimo"/>
                  </a:rPr>
                  <a:t>551</a:t>
                </a:r>
                <a:endParaRPr kumimoji="0" lang="en-US" sz="2000" i="0" u="none" strike="noStrike" kern="1200" cap="none" spc="0" normalizeH="0" baseline="0" noProof="0" dirty="0">
                  <a:ln>
                    <a:noFill/>
                  </a:ln>
                  <a:effectLst/>
                  <a:uLnTx/>
                  <a:uFillTx/>
                  <a:latin typeface="Arimo"/>
                </a:endParaRPr>
              </a:p>
            </p:txBody>
          </p:sp>
          <p:sp>
            <p:nvSpPr>
              <p:cNvPr id="15" name="TextBox 9">
                <a:extLst>
                  <a:ext uri="{FF2B5EF4-FFF2-40B4-BE49-F238E27FC236}">
                    <a16:creationId xmlns:a16="http://schemas.microsoft.com/office/drawing/2014/main" id="{AD51A395-2B38-B506-07B3-22EFF7541849}"/>
                  </a:ext>
                </a:extLst>
              </p:cNvPr>
              <p:cNvSpPr txBox="1"/>
              <p:nvPr/>
            </p:nvSpPr>
            <p:spPr>
              <a:xfrm>
                <a:off x="11512181" y="3638049"/>
                <a:ext cx="1170184" cy="282129"/>
              </a:xfrm>
              <a:prstGeom prst="rect">
                <a:avLst/>
              </a:prstGeom>
            </p:spPr>
            <p:txBody>
              <a:bodyPr wrap="square" lIns="0" tIns="0" rIns="0" bIns="0" rtlCol="0" anchor="t">
                <a:spAutoFit/>
              </a:bodyPr>
              <a:lstStyle/>
              <a:p>
                <a:pPr marL="0" marR="0" lvl="0" indent="0" algn="ctr" defTabSz="914400" rtl="0" eaLnBrk="1" fontAlgn="auto" latinLnBrk="0" hangingPunct="1">
                  <a:lnSpc>
                    <a:spcPts val="2239"/>
                  </a:lnSpc>
                  <a:spcBef>
                    <a:spcPts val="0"/>
                  </a:spcBef>
                  <a:spcAft>
                    <a:spcPts val="0"/>
                  </a:spcAft>
                  <a:buClrTx/>
                  <a:buSzTx/>
                  <a:buFontTx/>
                  <a:buNone/>
                  <a:tabLst/>
                  <a:defRPr/>
                </a:pPr>
                <a:r>
                  <a:rPr lang="en-US" sz="2000" noProof="0" dirty="0">
                    <a:latin typeface="Arimo"/>
                  </a:rPr>
                  <a:t>631</a:t>
                </a:r>
                <a:endParaRPr kumimoji="0" lang="en-US" sz="2000" i="0" u="none" strike="noStrike" kern="1200" cap="none" spc="0" normalizeH="0" baseline="0" noProof="0" dirty="0">
                  <a:ln>
                    <a:noFill/>
                  </a:ln>
                  <a:effectLst/>
                  <a:uLnTx/>
                  <a:uFillTx/>
                  <a:latin typeface="Arimo"/>
                </a:endParaRPr>
              </a:p>
            </p:txBody>
          </p:sp>
          <p:sp>
            <p:nvSpPr>
              <p:cNvPr id="16" name="TextBox 9">
                <a:extLst>
                  <a:ext uri="{FF2B5EF4-FFF2-40B4-BE49-F238E27FC236}">
                    <a16:creationId xmlns:a16="http://schemas.microsoft.com/office/drawing/2014/main" id="{F52B8750-E12E-55AB-E8A4-7FAF1E91573F}"/>
                  </a:ext>
                </a:extLst>
              </p:cNvPr>
              <p:cNvSpPr txBox="1"/>
              <p:nvPr/>
            </p:nvSpPr>
            <p:spPr>
              <a:xfrm>
                <a:off x="15822416" y="1798879"/>
                <a:ext cx="1170184" cy="282129"/>
              </a:xfrm>
              <a:prstGeom prst="rect">
                <a:avLst/>
              </a:prstGeom>
            </p:spPr>
            <p:txBody>
              <a:bodyPr wrap="square" lIns="0" tIns="0" rIns="0" bIns="0" rtlCol="0" anchor="t">
                <a:spAutoFit/>
              </a:bodyPr>
              <a:lstStyle/>
              <a:p>
                <a:pPr marL="0" marR="0" lvl="0" indent="0" algn="ctr" defTabSz="914400" rtl="0" eaLnBrk="1" fontAlgn="auto" latinLnBrk="0" hangingPunct="1">
                  <a:lnSpc>
                    <a:spcPts val="2239"/>
                  </a:lnSpc>
                  <a:spcBef>
                    <a:spcPts val="0"/>
                  </a:spcBef>
                  <a:spcAft>
                    <a:spcPts val="0"/>
                  </a:spcAft>
                  <a:buClrTx/>
                  <a:buSzTx/>
                  <a:buFontTx/>
                  <a:buNone/>
                  <a:tabLst/>
                  <a:defRPr/>
                </a:pPr>
                <a:r>
                  <a:rPr lang="en-US" sz="2000" dirty="0">
                    <a:latin typeface="Arimo"/>
                  </a:rPr>
                  <a:t>920</a:t>
                </a:r>
                <a:endParaRPr kumimoji="0" lang="en-US" sz="2000" i="0" u="none" strike="noStrike" kern="1200" cap="none" spc="0" normalizeH="0" baseline="0" noProof="0" dirty="0">
                  <a:ln>
                    <a:noFill/>
                  </a:ln>
                  <a:effectLst/>
                  <a:uLnTx/>
                  <a:uFillTx/>
                  <a:latin typeface="Arimo"/>
                </a:endParaRPr>
              </a:p>
            </p:txBody>
          </p:sp>
          <p:sp>
            <p:nvSpPr>
              <p:cNvPr id="17" name="TextBox 9">
                <a:extLst>
                  <a:ext uri="{FF2B5EF4-FFF2-40B4-BE49-F238E27FC236}">
                    <a16:creationId xmlns:a16="http://schemas.microsoft.com/office/drawing/2014/main" id="{83D59095-4841-E640-2A2D-949DD3668592}"/>
                  </a:ext>
                </a:extLst>
              </p:cNvPr>
              <p:cNvSpPr txBox="1"/>
              <p:nvPr/>
            </p:nvSpPr>
            <p:spPr>
              <a:xfrm>
                <a:off x="13663224" y="2396177"/>
                <a:ext cx="1170184" cy="282129"/>
              </a:xfrm>
              <a:prstGeom prst="rect">
                <a:avLst/>
              </a:prstGeom>
            </p:spPr>
            <p:txBody>
              <a:bodyPr wrap="square" lIns="0" tIns="0" rIns="0" bIns="0" rtlCol="0" anchor="t">
                <a:spAutoFit/>
              </a:bodyPr>
              <a:lstStyle/>
              <a:p>
                <a:pPr marL="0" marR="0" lvl="0" indent="0" algn="ctr" defTabSz="914400" rtl="0" eaLnBrk="1" fontAlgn="auto" latinLnBrk="0" hangingPunct="1">
                  <a:lnSpc>
                    <a:spcPts val="2239"/>
                  </a:lnSpc>
                  <a:spcBef>
                    <a:spcPts val="0"/>
                  </a:spcBef>
                  <a:spcAft>
                    <a:spcPts val="0"/>
                  </a:spcAft>
                  <a:buClrTx/>
                  <a:buSzTx/>
                  <a:buFontTx/>
                  <a:buNone/>
                  <a:tabLst/>
                  <a:defRPr/>
                </a:pPr>
                <a:r>
                  <a:rPr lang="en-US" sz="2000" dirty="0">
                    <a:latin typeface="Arimo"/>
                  </a:rPr>
                  <a:t>823</a:t>
                </a:r>
                <a:endParaRPr kumimoji="0" lang="en-US" sz="2000" i="0" u="none" strike="noStrike" kern="1200" cap="none" spc="0" normalizeH="0" baseline="0" noProof="0" dirty="0">
                  <a:ln>
                    <a:noFill/>
                  </a:ln>
                  <a:effectLst/>
                  <a:uLnTx/>
                  <a:uFillTx/>
                  <a:latin typeface="Arimo"/>
                </a:endParaRPr>
              </a:p>
            </p:txBody>
          </p:sp>
        </p:grpSp>
        <p:grpSp>
          <p:nvGrpSpPr>
            <p:cNvPr id="37" name="Grupo 36">
              <a:extLst>
                <a:ext uri="{FF2B5EF4-FFF2-40B4-BE49-F238E27FC236}">
                  <a16:creationId xmlns:a16="http://schemas.microsoft.com/office/drawing/2014/main" id="{CD3A7FDE-4579-D58A-4873-D4F2FCB6DA70}"/>
                </a:ext>
              </a:extLst>
            </p:cNvPr>
            <p:cNvGrpSpPr/>
            <p:nvPr/>
          </p:nvGrpSpPr>
          <p:grpSpPr>
            <a:xfrm>
              <a:off x="3645267" y="5720225"/>
              <a:ext cx="1426054" cy="361773"/>
              <a:chOff x="11326616" y="9567594"/>
              <a:chExt cx="1398783" cy="713189"/>
            </a:xfrm>
          </p:grpSpPr>
          <p:sp>
            <p:nvSpPr>
              <p:cNvPr id="38" name="CuadroTexto 37">
                <a:extLst>
                  <a:ext uri="{FF2B5EF4-FFF2-40B4-BE49-F238E27FC236}">
                    <a16:creationId xmlns:a16="http://schemas.microsoft.com/office/drawing/2014/main" id="{147A687C-4E7D-4B50-7965-4A98CBFF6E2F}"/>
                  </a:ext>
                </a:extLst>
              </p:cNvPr>
              <p:cNvSpPr txBox="1"/>
              <p:nvPr/>
            </p:nvSpPr>
            <p:spPr>
              <a:xfrm>
                <a:off x="11810999" y="9567594"/>
                <a:ext cx="914400" cy="713189"/>
              </a:xfrm>
              <a:prstGeom prst="rect">
                <a:avLst/>
              </a:prstGeom>
              <a:noFill/>
            </p:spPr>
            <p:txBody>
              <a:bodyPr wrap="square" rtlCol="0">
                <a:spAutoFit/>
              </a:bodyPr>
              <a:lstStyle/>
              <a:p>
                <a:r>
                  <a:rPr lang="es-ES" sz="1400" dirty="0">
                    <a:latin typeface="Montserrat Classic" panose="020B0604020202020204" charset="0"/>
                    <a:cs typeface="Montserrat Classic" panose="020B0604020202020204" charset="0"/>
                  </a:rPr>
                  <a:t>AÑOS</a:t>
                </a:r>
                <a:endParaRPr lang="es-PE" sz="1400" dirty="0">
                  <a:latin typeface="Montserrat Classic" panose="020B0604020202020204" charset="0"/>
                  <a:cs typeface="Montserrat Classic" panose="020B0604020202020204" charset="0"/>
                </a:endParaRPr>
              </a:p>
            </p:txBody>
          </p:sp>
          <p:sp>
            <p:nvSpPr>
              <p:cNvPr id="39" name="Rectángulo 38">
                <a:extLst>
                  <a:ext uri="{FF2B5EF4-FFF2-40B4-BE49-F238E27FC236}">
                    <a16:creationId xmlns:a16="http://schemas.microsoft.com/office/drawing/2014/main" id="{E1501DB6-3D03-F4CA-E78C-08B4613EDB17}"/>
                  </a:ext>
                </a:extLst>
              </p:cNvPr>
              <p:cNvSpPr/>
              <p:nvPr/>
            </p:nvSpPr>
            <p:spPr>
              <a:xfrm>
                <a:off x="11326616" y="9601026"/>
                <a:ext cx="331984" cy="282451"/>
              </a:xfrm>
              <a:prstGeom prst="rect">
                <a:avLst/>
              </a:prstGeom>
              <a:solidFill>
                <a:srgbClr val="9D0B0B"/>
              </a:solidFill>
              <a:ln>
                <a:solidFill>
                  <a:srgbClr val="9D0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400">
                  <a:latin typeface="Montserrat Classic" panose="020B0604020202020204" charset="0"/>
                  <a:cs typeface="Montserrat Classic" panose="020B0604020202020204" charset="0"/>
                </a:endParaRPr>
              </a:p>
            </p:txBody>
          </p:sp>
        </p:grpSp>
      </p:grpSp>
      <p:sp>
        <p:nvSpPr>
          <p:cNvPr id="40" name="Título 1">
            <a:extLst>
              <a:ext uri="{FF2B5EF4-FFF2-40B4-BE49-F238E27FC236}">
                <a16:creationId xmlns:a16="http://schemas.microsoft.com/office/drawing/2014/main" id="{34514EF5-4DF8-DF40-C5CA-4583E57D8914}"/>
              </a:ext>
            </a:extLst>
          </p:cNvPr>
          <p:cNvSpPr txBox="1">
            <a:spLocks/>
          </p:cNvSpPr>
          <p:nvPr/>
        </p:nvSpPr>
        <p:spPr>
          <a:xfrm>
            <a:off x="7475220" y="2551484"/>
            <a:ext cx="4716780" cy="975657"/>
          </a:xfrm>
          <a:prstGeom prst="rect">
            <a:avLst/>
          </a:prstGeom>
        </p:spPr>
        <p:txBody>
          <a:bodyPr/>
          <a:lstStyle>
            <a:lvl1pPr algn="l" defTabSz="914400" rtl="0" eaLnBrk="1" latinLnBrk="0" hangingPunct="1">
              <a:lnSpc>
                <a:spcPct val="90000"/>
              </a:lnSpc>
              <a:spcBef>
                <a:spcPct val="0"/>
              </a:spcBef>
              <a:buNone/>
              <a:defRPr sz="3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es-ES" sz="5800" b="1" dirty="0" err="1">
                <a:solidFill>
                  <a:schemeClr val="bg1"/>
                </a:solidFill>
              </a:rPr>
              <a:t>Headcount</a:t>
            </a:r>
            <a:endParaRPr lang="es-ES" sz="5800" b="1" dirty="0">
              <a:solidFill>
                <a:schemeClr val="bg1"/>
              </a:solidFill>
            </a:endParaRPr>
          </a:p>
          <a:p>
            <a:pPr algn="ctr"/>
            <a:r>
              <a:rPr lang="es-ES" sz="5800" b="1" dirty="0">
                <a:solidFill>
                  <a:schemeClr val="bg1"/>
                </a:solidFill>
              </a:rPr>
              <a:t>histórico</a:t>
            </a:r>
            <a:endParaRPr lang="es-PE" sz="5800" b="1" dirty="0">
              <a:solidFill>
                <a:schemeClr val="bg1"/>
              </a:solidFill>
            </a:endParaRPr>
          </a:p>
        </p:txBody>
      </p:sp>
    </p:spTree>
    <p:extLst>
      <p:ext uri="{BB962C8B-B14F-4D97-AF65-F5344CB8AC3E}">
        <p14:creationId xmlns:p14="http://schemas.microsoft.com/office/powerpoint/2010/main" val="41708069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1D14C402-8B05-F6AF-E0ED-14907083BC21}"/>
              </a:ext>
            </a:extLst>
          </p:cNvPr>
          <p:cNvSpPr>
            <a:spLocks noGrp="1"/>
          </p:cNvSpPr>
          <p:nvPr>
            <p:ph type="body" idx="11"/>
          </p:nvPr>
        </p:nvSpPr>
        <p:spPr/>
        <p:txBody>
          <a:bodyPr/>
          <a:lstStyle/>
          <a:p>
            <a:endParaRPr lang="es-PE"/>
          </a:p>
        </p:txBody>
      </p:sp>
      <p:sp>
        <p:nvSpPr>
          <p:cNvPr id="4" name="Marcador de posición de imagen 3">
            <a:extLst>
              <a:ext uri="{FF2B5EF4-FFF2-40B4-BE49-F238E27FC236}">
                <a16:creationId xmlns:a16="http://schemas.microsoft.com/office/drawing/2014/main" id="{2194F411-D8C5-C3D9-CF44-9E395E1AC901}"/>
              </a:ext>
            </a:extLst>
          </p:cNvPr>
          <p:cNvSpPr>
            <a:spLocks noGrp="1"/>
          </p:cNvSpPr>
          <p:nvPr>
            <p:ph type="pic" sz="quarter" idx="26"/>
          </p:nvPr>
        </p:nvSpPr>
        <p:spPr/>
        <p:txBody>
          <a:bodyPr/>
          <a:lstStyle/>
          <a:p>
            <a:endParaRPr lang="es-PE"/>
          </a:p>
        </p:txBody>
      </p:sp>
      <p:pic>
        <p:nvPicPr>
          <p:cNvPr id="5" name="Imagen 4" descr="Forma&#10;&#10;Descripción generada automáticamente con confianza baja">
            <a:extLst>
              <a:ext uri="{FF2B5EF4-FFF2-40B4-BE49-F238E27FC236}">
                <a16:creationId xmlns:a16="http://schemas.microsoft.com/office/drawing/2014/main" id="{6EDF8BEF-2E3A-DD05-618B-F3AE56045BB4}"/>
              </a:ext>
            </a:extLst>
          </p:cNvPr>
          <p:cNvPicPr>
            <a:picLocks noChangeAspect="1"/>
          </p:cNvPicPr>
          <p:nvPr/>
        </p:nvPicPr>
        <p:blipFill>
          <a:blip r:embed="rId2"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rot="5400000">
            <a:off x="1059613" y="5887970"/>
            <a:ext cx="676342" cy="676342"/>
          </a:xfrm>
          <a:prstGeom prst="rect">
            <a:avLst/>
          </a:prstGeom>
        </p:spPr>
      </p:pic>
      <p:pic>
        <p:nvPicPr>
          <p:cNvPr id="6" name="Imagen 5" descr="Texto&#10;&#10;Descripción generada automáticamente con confianza media">
            <a:extLst>
              <a:ext uri="{FF2B5EF4-FFF2-40B4-BE49-F238E27FC236}">
                <a16:creationId xmlns:a16="http://schemas.microsoft.com/office/drawing/2014/main" id="{58F202F6-4D0A-9887-689B-B97D6DA84E1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8306" y="323697"/>
            <a:ext cx="1492370" cy="316383"/>
          </a:xfrm>
          <a:prstGeom prst="rect">
            <a:avLst/>
          </a:prstGeom>
        </p:spPr>
      </p:pic>
      <p:sp>
        <p:nvSpPr>
          <p:cNvPr id="7" name="Título 1">
            <a:extLst>
              <a:ext uri="{FF2B5EF4-FFF2-40B4-BE49-F238E27FC236}">
                <a16:creationId xmlns:a16="http://schemas.microsoft.com/office/drawing/2014/main" id="{32405867-5B5D-87DD-3BF5-3985769A3E48}"/>
              </a:ext>
            </a:extLst>
          </p:cNvPr>
          <p:cNvSpPr txBox="1">
            <a:spLocks/>
          </p:cNvSpPr>
          <p:nvPr/>
        </p:nvSpPr>
        <p:spPr>
          <a:xfrm>
            <a:off x="1042945" y="2027838"/>
            <a:ext cx="5580045" cy="140116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4000" b="1" dirty="0">
                <a:latin typeface="Open Sans" panose="020B0606030504020204" pitchFamily="34" charset="0"/>
                <a:ea typeface="Open Sans" panose="020B0606030504020204" pitchFamily="34" charset="0"/>
                <a:cs typeface="Open Sans" panose="020B0606030504020204" pitchFamily="34" charset="0"/>
              </a:rPr>
              <a:t>Video Institucional</a:t>
            </a:r>
            <a:endParaRPr lang="es-PE" sz="40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Marcador de contenido 2">
            <a:extLst>
              <a:ext uri="{FF2B5EF4-FFF2-40B4-BE49-F238E27FC236}">
                <a16:creationId xmlns:a16="http://schemas.microsoft.com/office/drawing/2014/main" id="{20A01957-9D99-3691-A07A-25DA64839657}"/>
              </a:ext>
            </a:extLst>
          </p:cNvPr>
          <p:cNvSpPr txBox="1">
            <a:spLocks/>
          </p:cNvSpPr>
          <p:nvPr/>
        </p:nvSpPr>
        <p:spPr>
          <a:xfrm>
            <a:off x="1084491" y="3429000"/>
            <a:ext cx="3452252" cy="1501255"/>
          </a:xfrm>
          <a:prstGeom prst="rect">
            <a:avLst/>
          </a:prstGeom>
        </p:spPr>
        <p:txBody>
          <a:bodyPr vert="horz" lIns="91440" tIns="45720" rIns="91440" bIns="45720" rtlCol="0">
            <a:normAutofit/>
          </a:bodyPr>
          <a:lstStyle>
            <a:lvl1pPr marL="0" indent="0" algn="l" defTabSz="914400" rtl="0" eaLnBrk="1" latinLnBrk="0" hangingPunct="1">
              <a:lnSpc>
                <a:spcPts val="2200"/>
              </a:lnSpc>
              <a:spcBef>
                <a:spcPts val="1000"/>
              </a:spcBef>
              <a:buFont typeface="Arial" panose="020B0604020202020204" pitchFamily="34" charset="0"/>
              <a:buNone/>
              <a:defRPr sz="1400" kern="1200">
                <a:solidFill>
                  <a:srgbClr val="777777"/>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dirty="0">
                <a:latin typeface="Open Sans Semibold" panose="020B0706030804020204" pitchFamily="34" charset="0"/>
                <a:ea typeface="Open Sans Semibold" panose="020B0706030804020204" pitchFamily="34" charset="0"/>
                <a:cs typeface="Open Sans Semibold" panose="020B0706030804020204" pitchFamily="34" charset="0"/>
              </a:rPr>
              <a:t>Celebramos 25 años de historia </a:t>
            </a:r>
            <a:r>
              <a:rPr lang="es-ES" dirty="0"/>
              <a:t>y un posicionamiento muy alto en la mente del consumidor.</a:t>
            </a:r>
            <a:endParaRPr lang="es-PE" dirty="0"/>
          </a:p>
        </p:txBody>
      </p:sp>
      <p:pic>
        <p:nvPicPr>
          <p:cNvPr id="9" name="Imagen 8">
            <a:extLst>
              <a:ext uri="{FF2B5EF4-FFF2-40B4-BE49-F238E27FC236}">
                <a16:creationId xmlns:a16="http://schemas.microsoft.com/office/drawing/2014/main" id="{7BEFDB20-FECC-2185-4953-555394CB7BC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79417" y="1550726"/>
            <a:ext cx="4796263" cy="2929833"/>
          </a:xfrm>
          <a:prstGeom prst="rect">
            <a:avLst/>
          </a:prstGeom>
        </p:spPr>
      </p:pic>
    </p:spTree>
    <p:extLst>
      <p:ext uri="{BB962C8B-B14F-4D97-AF65-F5344CB8AC3E}">
        <p14:creationId xmlns:p14="http://schemas.microsoft.com/office/powerpoint/2010/main" val="36483204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Marcador de contenido 18" descr="Imagen de la pantalla de un video juego&#10;&#10;Descripción generada automáticamente con confianza baja">
            <a:extLst>
              <a:ext uri="{FF2B5EF4-FFF2-40B4-BE49-F238E27FC236}">
                <a16:creationId xmlns:a16="http://schemas.microsoft.com/office/drawing/2014/main" id="{F8DDAAC5-FF4B-B6CD-DB8E-2152CEB38AB7}"/>
              </a:ext>
            </a:extLst>
          </p:cNvPr>
          <p:cNvPicPr>
            <a:picLocks noGrp="1" noChangeAspect="1"/>
          </p:cNvPicPr>
          <p:nvPr>
            <p:ph idx="23"/>
          </p:nvPr>
        </p:nvPicPr>
        <p:blipFill rotWithShape="1">
          <a:blip r:embed="rId2" cstate="screen">
            <a:extLst>
              <a:ext uri="{28A0092B-C50C-407E-A947-70E740481C1C}">
                <a14:useLocalDpi xmlns:a14="http://schemas.microsoft.com/office/drawing/2010/main"/>
              </a:ext>
            </a:extLst>
          </a:blip>
          <a:srcRect/>
          <a:stretch/>
        </p:blipFill>
        <p:spPr>
          <a:xfrm>
            <a:off x="779030" y="1306589"/>
            <a:ext cx="2529261" cy="2268306"/>
          </a:xfrm>
          <a:effectLst>
            <a:glow rad="457200">
              <a:schemeClr val="accent1">
                <a:alpha val="31000"/>
              </a:schemeClr>
            </a:glow>
          </a:effectLst>
        </p:spPr>
      </p:pic>
      <p:sp>
        <p:nvSpPr>
          <p:cNvPr id="6" name="Título 5">
            <a:extLst>
              <a:ext uri="{FF2B5EF4-FFF2-40B4-BE49-F238E27FC236}">
                <a16:creationId xmlns:a16="http://schemas.microsoft.com/office/drawing/2014/main" id="{1C058075-667E-BF9F-650E-D7D83B62AB22}"/>
              </a:ext>
            </a:extLst>
          </p:cNvPr>
          <p:cNvSpPr>
            <a:spLocks noGrp="1"/>
          </p:cNvSpPr>
          <p:nvPr>
            <p:ph type="title"/>
          </p:nvPr>
        </p:nvSpPr>
        <p:spPr>
          <a:xfrm>
            <a:off x="0" y="337491"/>
            <a:ext cx="12192000" cy="975657"/>
          </a:xfrm>
        </p:spPr>
        <p:txBody>
          <a:bodyPr/>
          <a:lstStyle/>
          <a:p>
            <a:pPr algn="ctr"/>
            <a:r>
              <a:rPr lang="es-ES" b="1" dirty="0"/>
              <a:t>LOCALES AC FARMA</a:t>
            </a:r>
            <a:endParaRPr lang="es-PE" b="1" dirty="0"/>
          </a:p>
        </p:txBody>
      </p:sp>
      <p:pic>
        <p:nvPicPr>
          <p:cNvPr id="20" name="Marcador de contenido 18" descr="Imagen de la pantalla de un video juego&#10;&#10;Descripción generada automáticamente con confianza baja">
            <a:extLst>
              <a:ext uri="{FF2B5EF4-FFF2-40B4-BE49-F238E27FC236}">
                <a16:creationId xmlns:a16="http://schemas.microsoft.com/office/drawing/2014/main" id="{D9C2DB51-D464-0969-154C-9695FB5E1C2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48613" y="1024689"/>
            <a:ext cx="3269673" cy="2932326"/>
          </a:xfrm>
          <a:prstGeom prst="rect">
            <a:avLst/>
          </a:prstGeom>
          <a:effectLst>
            <a:glow rad="457200">
              <a:schemeClr val="accent1">
                <a:alpha val="31000"/>
              </a:schemeClr>
            </a:glow>
          </a:effectLst>
        </p:spPr>
      </p:pic>
      <p:pic>
        <p:nvPicPr>
          <p:cNvPr id="21" name="Marcador de contenido 18" descr="Imagen de la pantalla de un video juego&#10;&#10;Descripción generada automáticamente con confianza baja">
            <a:extLst>
              <a:ext uri="{FF2B5EF4-FFF2-40B4-BE49-F238E27FC236}">
                <a16:creationId xmlns:a16="http://schemas.microsoft.com/office/drawing/2014/main" id="{D0D4684A-56DB-1BE1-B0FB-A2C41B7821F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7369" y="4252203"/>
            <a:ext cx="2992582" cy="2124214"/>
          </a:xfrm>
          <a:prstGeom prst="rect">
            <a:avLst/>
          </a:prstGeom>
          <a:effectLst>
            <a:glow rad="457200">
              <a:schemeClr val="accent1">
                <a:alpha val="31000"/>
              </a:schemeClr>
            </a:glow>
          </a:effectLst>
        </p:spPr>
      </p:pic>
      <p:pic>
        <p:nvPicPr>
          <p:cNvPr id="22" name="Marcador de contenido 18" descr="Imagen de la pantalla de un video juego&#10;&#10;Descripción generada automáticamente con confianza baja">
            <a:extLst>
              <a:ext uri="{FF2B5EF4-FFF2-40B4-BE49-F238E27FC236}">
                <a16:creationId xmlns:a16="http://schemas.microsoft.com/office/drawing/2014/main" id="{49D1F76F-7C5D-C367-E9A0-882AFB50F2D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648613" y="4411594"/>
            <a:ext cx="2992582" cy="1964823"/>
          </a:xfrm>
          <a:prstGeom prst="rect">
            <a:avLst/>
          </a:prstGeom>
          <a:effectLst>
            <a:glow rad="457200">
              <a:schemeClr val="accent1">
                <a:alpha val="31000"/>
              </a:schemeClr>
            </a:glow>
          </a:effectLst>
        </p:spPr>
      </p:pic>
      <p:sp>
        <p:nvSpPr>
          <p:cNvPr id="24" name="CuadroTexto 23">
            <a:extLst>
              <a:ext uri="{FF2B5EF4-FFF2-40B4-BE49-F238E27FC236}">
                <a16:creationId xmlns:a16="http://schemas.microsoft.com/office/drawing/2014/main" id="{F30FD72E-9130-F174-1893-E7CB1A77DFD0}"/>
              </a:ext>
            </a:extLst>
          </p:cNvPr>
          <p:cNvSpPr txBox="1"/>
          <p:nvPr/>
        </p:nvSpPr>
        <p:spPr>
          <a:xfrm>
            <a:off x="846735" y="3668555"/>
            <a:ext cx="2393850" cy="338554"/>
          </a:xfrm>
          <a:prstGeom prst="rect">
            <a:avLst/>
          </a:prstGeom>
          <a:noFill/>
        </p:spPr>
        <p:txBody>
          <a:bodyPr wrap="square" rtlCol="0">
            <a:spAutoFit/>
          </a:bodyPr>
          <a:lstStyle/>
          <a:p>
            <a:pPr algn="just"/>
            <a:r>
              <a:rPr lang="es-ES" sz="1600" b="1" dirty="0">
                <a:solidFill>
                  <a:schemeClr val="bg1"/>
                </a:solidFill>
              </a:rPr>
              <a:t>Oficinas Administrativas</a:t>
            </a:r>
            <a:endParaRPr lang="es-PE" sz="1600" b="1" dirty="0">
              <a:solidFill>
                <a:schemeClr val="bg1"/>
              </a:solidFill>
            </a:endParaRPr>
          </a:p>
        </p:txBody>
      </p:sp>
      <p:sp>
        <p:nvSpPr>
          <p:cNvPr id="25" name="CuadroTexto 24">
            <a:extLst>
              <a:ext uri="{FF2B5EF4-FFF2-40B4-BE49-F238E27FC236}">
                <a16:creationId xmlns:a16="http://schemas.microsoft.com/office/drawing/2014/main" id="{7D03816E-70C1-D8A6-CE1A-DB775772C635}"/>
              </a:ext>
            </a:extLst>
          </p:cNvPr>
          <p:cNvSpPr txBox="1"/>
          <p:nvPr/>
        </p:nvSpPr>
        <p:spPr>
          <a:xfrm>
            <a:off x="914441" y="6376417"/>
            <a:ext cx="2393850" cy="338554"/>
          </a:xfrm>
          <a:prstGeom prst="rect">
            <a:avLst/>
          </a:prstGeom>
          <a:noFill/>
        </p:spPr>
        <p:txBody>
          <a:bodyPr wrap="square" rtlCol="0">
            <a:spAutoFit/>
          </a:bodyPr>
          <a:lstStyle/>
          <a:p>
            <a:pPr algn="just"/>
            <a:r>
              <a:rPr lang="es-ES" sz="1600" b="1" dirty="0">
                <a:solidFill>
                  <a:schemeClr val="bg1"/>
                </a:solidFill>
              </a:rPr>
              <a:t>Planta de Producción</a:t>
            </a:r>
            <a:endParaRPr lang="es-PE" sz="1600" b="1" dirty="0">
              <a:solidFill>
                <a:schemeClr val="bg1"/>
              </a:solidFill>
            </a:endParaRPr>
          </a:p>
        </p:txBody>
      </p:sp>
      <p:sp>
        <p:nvSpPr>
          <p:cNvPr id="26" name="CuadroTexto 25">
            <a:extLst>
              <a:ext uri="{FF2B5EF4-FFF2-40B4-BE49-F238E27FC236}">
                <a16:creationId xmlns:a16="http://schemas.microsoft.com/office/drawing/2014/main" id="{AA90001B-C119-32B4-3B67-CE5C8BF6E375}"/>
              </a:ext>
            </a:extLst>
          </p:cNvPr>
          <p:cNvSpPr txBox="1"/>
          <p:nvPr/>
        </p:nvSpPr>
        <p:spPr>
          <a:xfrm>
            <a:off x="8359459" y="3668555"/>
            <a:ext cx="2393850" cy="338554"/>
          </a:xfrm>
          <a:prstGeom prst="rect">
            <a:avLst/>
          </a:prstGeom>
          <a:noFill/>
        </p:spPr>
        <p:txBody>
          <a:bodyPr wrap="square" rtlCol="0">
            <a:spAutoFit/>
          </a:bodyPr>
          <a:lstStyle/>
          <a:p>
            <a:pPr algn="just"/>
            <a:r>
              <a:rPr lang="es-ES" sz="1600" b="1" dirty="0">
                <a:solidFill>
                  <a:schemeClr val="bg1"/>
                </a:solidFill>
              </a:rPr>
              <a:t>Almacén Central</a:t>
            </a:r>
            <a:endParaRPr lang="es-PE" sz="1600" b="1" dirty="0">
              <a:solidFill>
                <a:schemeClr val="bg1"/>
              </a:solidFill>
            </a:endParaRPr>
          </a:p>
        </p:txBody>
      </p:sp>
      <p:sp>
        <p:nvSpPr>
          <p:cNvPr id="27" name="CuadroTexto 26">
            <a:extLst>
              <a:ext uri="{FF2B5EF4-FFF2-40B4-BE49-F238E27FC236}">
                <a16:creationId xmlns:a16="http://schemas.microsoft.com/office/drawing/2014/main" id="{CB8EBD78-11F0-4A43-A9A5-CA19AAA63F06}"/>
              </a:ext>
            </a:extLst>
          </p:cNvPr>
          <p:cNvSpPr txBox="1"/>
          <p:nvPr/>
        </p:nvSpPr>
        <p:spPr>
          <a:xfrm>
            <a:off x="8166935" y="6376417"/>
            <a:ext cx="2393850" cy="338554"/>
          </a:xfrm>
          <a:prstGeom prst="rect">
            <a:avLst/>
          </a:prstGeom>
          <a:noFill/>
        </p:spPr>
        <p:txBody>
          <a:bodyPr wrap="square" rtlCol="0">
            <a:spAutoFit/>
          </a:bodyPr>
          <a:lstStyle/>
          <a:p>
            <a:pPr algn="just"/>
            <a:r>
              <a:rPr lang="es-ES" sz="1600" b="1" dirty="0">
                <a:solidFill>
                  <a:schemeClr val="bg1"/>
                </a:solidFill>
              </a:rPr>
              <a:t>Oficinas Comerciales</a:t>
            </a:r>
            <a:endParaRPr lang="es-PE" sz="1600" b="1" dirty="0">
              <a:solidFill>
                <a:schemeClr val="bg1"/>
              </a:solidFill>
            </a:endParaRPr>
          </a:p>
        </p:txBody>
      </p:sp>
      <p:pic>
        <p:nvPicPr>
          <p:cNvPr id="3" name="Imagen 2" descr="Imagen borrosa de un edificio&#10;&#10;Descripción generada automáticamente con confianza media">
            <a:extLst>
              <a:ext uri="{FF2B5EF4-FFF2-40B4-BE49-F238E27FC236}">
                <a16:creationId xmlns:a16="http://schemas.microsoft.com/office/drawing/2014/main" id="{7FED496E-B90C-1EFD-8828-CAE492DD2694}"/>
              </a:ext>
            </a:extLst>
          </p:cNvPr>
          <p:cNvPicPr>
            <a:picLocks noChangeAspect="1"/>
          </p:cNvPicPr>
          <p:nvPr/>
        </p:nvPicPr>
        <p:blipFill>
          <a:blip r:embed="rId6" cstate="screen">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3832542" y="2126101"/>
            <a:ext cx="3474396" cy="2605797"/>
          </a:xfrm>
          <a:prstGeom prst="rect">
            <a:avLst/>
          </a:prstGeom>
          <a:effectLst>
            <a:glow rad="457200">
              <a:schemeClr val="accent1">
                <a:alpha val="31000"/>
              </a:schemeClr>
            </a:glow>
          </a:effectLst>
        </p:spPr>
      </p:pic>
      <p:sp>
        <p:nvSpPr>
          <p:cNvPr id="4" name="CuadroTexto 3">
            <a:extLst>
              <a:ext uri="{FF2B5EF4-FFF2-40B4-BE49-F238E27FC236}">
                <a16:creationId xmlns:a16="http://schemas.microsoft.com/office/drawing/2014/main" id="{37FDFFA0-0C42-9BE8-6AD2-E690F091FB98}"/>
              </a:ext>
            </a:extLst>
          </p:cNvPr>
          <p:cNvSpPr txBox="1"/>
          <p:nvPr/>
        </p:nvSpPr>
        <p:spPr>
          <a:xfrm>
            <a:off x="4701859" y="4562621"/>
            <a:ext cx="2393850" cy="338554"/>
          </a:xfrm>
          <a:prstGeom prst="rect">
            <a:avLst/>
          </a:prstGeom>
          <a:noFill/>
        </p:spPr>
        <p:txBody>
          <a:bodyPr wrap="square" rtlCol="0">
            <a:spAutoFit/>
          </a:bodyPr>
          <a:lstStyle/>
          <a:p>
            <a:pPr algn="just"/>
            <a:r>
              <a:rPr lang="es-ES" sz="1600" b="1" dirty="0">
                <a:solidFill>
                  <a:schemeClr val="bg1"/>
                </a:solidFill>
              </a:rPr>
              <a:t>Oficinas Telares</a:t>
            </a:r>
            <a:endParaRPr lang="es-PE" sz="1600" b="1" dirty="0">
              <a:solidFill>
                <a:schemeClr val="bg1"/>
              </a:solidFill>
            </a:endParaRPr>
          </a:p>
        </p:txBody>
      </p:sp>
    </p:spTree>
    <p:extLst>
      <p:ext uri="{BB962C8B-B14F-4D97-AF65-F5344CB8AC3E}">
        <p14:creationId xmlns:p14="http://schemas.microsoft.com/office/powerpoint/2010/main" val="1071269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Imagen 2" descr="Imagen que contiene Diagrama&#10;&#10;Descripción generada automáticamente">
            <a:extLst>
              <a:ext uri="{FF2B5EF4-FFF2-40B4-BE49-F238E27FC236}">
                <a16:creationId xmlns:a16="http://schemas.microsoft.com/office/drawing/2014/main" id="{2A454E68-CFB6-F002-754C-9CB1CBDDD21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1460" y="297180"/>
            <a:ext cx="7989570" cy="6297930"/>
          </a:xfrm>
          <a:prstGeom prst="rect">
            <a:avLst/>
          </a:prstGeom>
          <a:ln>
            <a:noFill/>
          </a:ln>
          <a:effectLst>
            <a:softEdge rad="112500"/>
          </a:effectLst>
        </p:spPr>
      </p:pic>
      <p:grpSp>
        <p:nvGrpSpPr>
          <p:cNvPr id="11" name="Grupo 10">
            <a:extLst>
              <a:ext uri="{FF2B5EF4-FFF2-40B4-BE49-F238E27FC236}">
                <a16:creationId xmlns:a16="http://schemas.microsoft.com/office/drawing/2014/main" id="{D662D6E6-2C6B-66D5-B3D0-E036988D0F29}"/>
              </a:ext>
            </a:extLst>
          </p:cNvPr>
          <p:cNvGrpSpPr/>
          <p:nvPr/>
        </p:nvGrpSpPr>
        <p:grpSpPr>
          <a:xfrm>
            <a:off x="8426712" y="1673561"/>
            <a:ext cx="2795838" cy="2949466"/>
            <a:chOff x="5830002" y="2003275"/>
            <a:chExt cx="2529261" cy="2668240"/>
          </a:xfrm>
        </p:grpSpPr>
        <p:pic>
          <p:nvPicPr>
            <p:cNvPr id="9" name="Marcador de contenido 18" descr="Imagen de la pantalla de un video juego&#10;&#10;Descripción generada automáticamente con confianza baja">
              <a:extLst>
                <a:ext uri="{FF2B5EF4-FFF2-40B4-BE49-F238E27FC236}">
                  <a16:creationId xmlns:a16="http://schemas.microsoft.com/office/drawing/2014/main" id="{E3DEC8E5-95E7-4C0E-01C6-A217C4E85D2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30002" y="2003275"/>
              <a:ext cx="2529261" cy="2268306"/>
            </a:xfrm>
            <a:prstGeom prst="rect">
              <a:avLst/>
            </a:prstGeom>
            <a:effectLst>
              <a:glow rad="457200">
                <a:schemeClr val="accent1">
                  <a:alpha val="31000"/>
                </a:schemeClr>
              </a:glow>
            </a:effectLst>
          </p:spPr>
        </p:pic>
        <p:sp>
          <p:nvSpPr>
            <p:cNvPr id="10" name="CuadroTexto 9">
              <a:extLst>
                <a:ext uri="{FF2B5EF4-FFF2-40B4-BE49-F238E27FC236}">
                  <a16:creationId xmlns:a16="http://schemas.microsoft.com/office/drawing/2014/main" id="{53549DCF-C43B-537F-DF9B-1218539A8B06}"/>
                </a:ext>
              </a:extLst>
            </p:cNvPr>
            <p:cNvSpPr txBox="1"/>
            <p:nvPr/>
          </p:nvSpPr>
          <p:spPr>
            <a:xfrm>
              <a:off x="5897707" y="4365241"/>
              <a:ext cx="2393850" cy="306274"/>
            </a:xfrm>
            <a:prstGeom prst="rect">
              <a:avLst/>
            </a:prstGeom>
            <a:noFill/>
          </p:spPr>
          <p:txBody>
            <a:bodyPr wrap="square" rtlCol="0">
              <a:spAutoFit/>
            </a:bodyPr>
            <a:lstStyle/>
            <a:p>
              <a:pPr algn="ctr"/>
              <a:r>
                <a:rPr lang="es-ES" sz="1600" b="1" dirty="0">
                  <a:solidFill>
                    <a:schemeClr val="bg1"/>
                  </a:solidFill>
                </a:rPr>
                <a:t>Oficinas Administrativas</a:t>
              </a:r>
              <a:endParaRPr lang="es-PE" sz="1600" b="1" dirty="0">
                <a:solidFill>
                  <a:schemeClr val="bg1"/>
                </a:solidFill>
              </a:endParaRPr>
            </a:p>
          </p:txBody>
        </p:sp>
      </p:grpSp>
      <p:cxnSp>
        <p:nvCxnSpPr>
          <p:cNvPr id="13" name="Conector recto 12">
            <a:extLst>
              <a:ext uri="{FF2B5EF4-FFF2-40B4-BE49-F238E27FC236}">
                <a16:creationId xmlns:a16="http://schemas.microsoft.com/office/drawing/2014/main" id="{8D119B92-B545-CB75-46D8-DC0E2703B0C5}"/>
              </a:ext>
            </a:extLst>
          </p:cNvPr>
          <p:cNvCxnSpPr>
            <a:cxnSpLocks/>
          </p:cNvCxnSpPr>
          <p:nvPr/>
        </p:nvCxnSpPr>
        <p:spPr>
          <a:xfrm flipV="1">
            <a:off x="3124200" y="4343611"/>
            <a:ext cx="787400" cy="347452"/>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6" name="Conector recto 15">
            <a:extLst>
              <a:ext uri="{FF2B5EF4-FFF2-40B4-BE49-F238E27FC236}">
                <a16:creationId xmlns:a16="http://schemas.microsoft.com/office/drawing/2014/main" id="{D0FF3BF7-E9D2-7BC5-E783-C0EB64CCCD67}"/>
              </a:ext>
            </a:extLst>
          </p:cNvPr>
          <p:cNvCxnSpPr>
            <a:cxnSpLocks/>
          </p:cNvCxnSpPr>
          <p:nvPr/>
        </p:nvCxnSpPr>
        <p:spPr>
          <a:xfrm flipH="1" flipV="1">
            <a:off x="3352800" y="2927251"/>
            <a:ext cx="558800" cy="1382848"/>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8" name="Conector recto 17">
            <a:extLst>
              <a:ext uri="{FF2B5EF4-FFF2-40B4-BE49-F238E27FC236}">
                <a16:creationId xmlns:a16="http://schemas.microsoft.com/office/drawing/2014/main" id="{CFDB905F-22EE-E7A2-0E0B-541804E8F21C}"/>
              </a:ext>
            </a:extLst>
          </p:cNvPr>
          <p:cNvCxnSpPr>
            <a:cxnSpLocks/>
          </p:cNvCxnSpPr>
          <p:nvPr/>
        </p:nvCxnSpPr>
        <p:spPr>
          <a:xfrm flipH="1" flipV="1">
            <a:off x="3110043" y="2343150"/>
            <a:ext cx="217357" cy="537889"/>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1" name="Conector recto 20">
            <a:extLst>
              <a:ext uri="{FF2B5EF4-FFF2-40B4-BE49-F238E27FC236}">
                <a16:creationId xmlns:a16="http://schemas.microsoft.com/office/drawing/2014/main" id="{F6374F69-F028-D578-BBCC-E922A96BC342}"/>
              </a:ext>
            </a:extLst>
          </p:cNvPr>
          <p:cNvCxnSpPr>
            <a:cxnSpLocks/>
          </p:cNvCxnSpPr>
          <p:nvPr/>
        </p:nvCxnSpPr>
        <p:spPr>
          <a:xfrm flipH="1" flipV="1">
            <a:off x="3352800" y="1532261"/>
            <a:ext cx="217357" cy="537889"/>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nvGrpSpPr>
          <p:cNvPr id="12" name="Grupo 11">
            <a:extLst>
              <a:ext uri="{FF2B5EF4-FFF2-40B4-BE49-F238E27FC236}">
                <a16:creationId xmlns:a16="http://schemas.microsoft.com/office/drawing/2014/main" id="{1395D178-2736-8080-B725-BD1F9837DA81}"/>
              </a:ext>
            </a:extLst>
          </p:cNvPr>
          <p:cNvGrpSpPr/>
          <p:nvPr/>
        </p:nvGrpSpPr>
        <p:grpSpPr>
          <a:xfrm>
            <a:off x="8241030" y="1521424"/>
            <a:ext cx="3282956" cy="3101603"/>
            <a:chOff x="8127061" y="2229532"/>
            <a:chExt cx="3282956" cy="3101603"/>
          </a:xfrm>
        </p:grpSpPr>
        <p:pic>
          <p:nvPicPr>
            <p:cNvPr id="4" name="Marcador de contenido 18" descr="Imagen de la pantalla de un video juego&#10;&#10;Descripción generada automáticamente con confianza baja">
              <a:extLst>
                <a:ext uri="{FF2B5EF4-FFF2-40B4-BE49-F238E27FC236}">
                  <a16:creationId xmlns:a16="http://schemas.microsoft.com/office/drawing/2014/main" id="{63955795-68A4-3F2E-0FF2-C3283591A95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127061" y="2229532"/>
              <a:ext cx="3269673" cy="2932326"/>
            </a:xfrm>
            <a:prstGeom prst="rect">
              <a:avLst/>
            </a:prstGeom>
            <a:effectLst>
              <a:glow rad="457200">
                <a:schemeClr val="accent1">
                  <a:alpha val="31000"/>
                </a:schemeClr>
              </a:glow>
            </a:effectLst>
          </p:spPr>
        </p:pic>
        <p:sp>
          <p:nvSpPr>
            <p:cNvPr id="5" name="CuadroTexto 4">
              <a:extLst>
                <a:ext uri="{FF2B5EF4-FFF2-40B4-BE49-F238E27FC236}">
                  <a16:creationId xmlns:a16="http://schemas.microsoft.com/office/drawing/2014/main" id="{DE5E52BE-79D4-87CC-EEB8-88CFDBE5B6E0}"/>
                </a:ext>
              </a:extLst>
            </p:cNvPr>
            <p:cNvSpPr txBox="1"/>
            <p:nvPr/>
          </p:nvSpPr>
          <p:spPr>
            <a:xfrm>
              <a:off x="9016167" y="4992581"/>
              <a:ext cx="2393850" cy="338554"/>
            </a:xfrm>
            <a:prstGeom prst="rect">
              <a:avLst/>
            </a:prstGeom>
            <a:noFill/>
          </p:spPr>
          <p:txBody>
            <a:bodyPr wrap="square" rtlCol="0">
              <a:spAutoFit/>
            </a:bodyPr>
            <a:lstStyle/>
            <a:p>
              <a:pPr algn="just"/>
              <a:r>
                <a:rPr lang="es-ES" sz="1600" b="1" dirty="0">
                  <a:solidFill>
                    <a:schemeClr val="bg1"/>
                  </a:solidFill>
                </a:rPr>
                <a:t>Almacén Central</a:t>
              </a:r>
              <a:endParaRPr lang="es-PE" sz="1600" b="1" dirty="0">
                <a:solidFill>
                  <a:schemeClr val="bg1"/>
                </a:solidFill>
              </a:endParaRPr>
            </a:p>
          </p:txBody>
        </p:sp>
      </p:grpSp>
      <p:sp>
        <p:nvSpPr>
          <p:cNvPr id="6" name="Elipse 5">
            <a:extLst>
              <a:ext uri="{FF2B5EF4-FFF2-40B4-BE49-F238E27FC236}">
                <a16:creationId xmlns:a16="http://schemas.microsoft.com/office/drawing/2014/main" id="{53A365E7-E378-B993-6AF7-0EAA3DA7A241}"/>
              </a:ext>
            </a:extLst>
          </p:cNvPr>
          <p:cNvSpPr/>
          <p:nvPr/>
        </p:nvSpPr>
        <p:spPr>
          <a:xfrm>
            <a:off x="2777174" y="4364976"/>
            <a:ext cx="478744" cy="47874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7" name="Elipse 6">
            <a:extLst>
              <a:ext uri="{FF2B5EF4-FFF2-40B4-BE49-F238E27FC236}">
                <a16:creationId xmlns:a16="http://schemas.microsoft.com/office/drawing/2014/main" id="{14021E9F-A724-D723-8299-9A06D09991DC}"/>
              </a:ext>
            </a:extLst>
          </p:cNvPr>
          <p:cNvSpPr/>
          <p:nvPr/>
        </p:nvSpPr>
        <p:spPr>
          <a:xfrm>
            <a:off x="3227439" y="2431054"/>
            <a:ext cx="478744" cy="47874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4" name="Elipse 13">
            <a:extLst>
              <a:ext uri="{FF2B5EF4-FFF2-40B4-BE49-F238E27FC236}">
                <a16:creationId xmlns:a16="http://schemas.microsoft.com/office/drawing/2014/main" id="{D770E063-53B3-D706-E874-AB5011DD5512}"/>
              </a:ext>
            </a:extLst>
          </p:cNvPr>
          <p:cNvSpPr/>
          <p:nvPr/>
        </p:nvSpPr>
        <p:spPr>
          <a:xfrm>
            <a:off x="2727544" y="2036759"/>
            <a:ext cx="478744" cy="47874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Tree>
    <p:extLst>
      <p:ext uri="{BB962C8B-B14F-4D97-AF65-F5344CB8AC3E}">
        <p14:creationId xmlns:p14="http://schemas.microsoft.com/office/powerpoint/2010/main" val="39796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xit" presetSubtype="32" fill="hold" nodeType="clickEffect">
                                  <p:stCondLst>
                                    <p:cond delay="0"/>
                                  </p:stCondLst>
                                  <p:childTnLst>
                                    <p:anim calcmode="lin" valueType="num">
                                      <p:cBhvr>
                                        <p:cTn id="23" dur="500"/>
                                        <p:tgtEl>
                                          <p:spTgt spid="11"/>
                                        </p:tgtEl>
                                        <p:attrNameLst>
                                          <p:attrName>ppt_w</p:attrName>
                                        </p:attrNameLst>
                                      </p:cBhvr>
                                      <p:tavLst>
                                        <p:tav tm="0">
                                          <p:val>
                                            <p:strVal val="ppt_w"/>
                                          </p:val>
                                        </p:tav>
                                        <p:tav tm="100000">
                                          <p:val>
                                            <p:fltVal val="0"/>
                                          </p:val>
                                        </p:tav>
                                      </p:tavLst>
                                    </p:anim>
                                    <p:anim calcmode="lin" valueType="num">
                                      <p:cBhvr>
                                        <p:cTn id="24" dur="500"/>
                                        <p:tgtEl>
                                          <p:spTgt spid="11"/>
                                        </p:tgtEl>
                                        <p:attrNameLst>
                                          <p:attrName>ppt_h</p:attrName>
                                        </p:attrNameLst>
                                      </p:cBhvr>
                                      <p:tavLst>
                                        <p:tav tm="0">
                                          <p:val>
                                            <p:strVal val="ppt_h"/>
                                          </p:val>
                                        </p:tav>
                                        <p:tav tm="100000">
                                          <p:val>
                                            <p:fltVal val="0"/>
                                          </p:val>
                                        </p:tav>
                                      </p:tavLst>
                                    </p:anim>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p:cTn id="36" dur="500" fill="hold"/>
                                        <p:tgtEl>
                                          <p:spTgt spid="7"/>
                                        </p:tgtEl>
                                        <p:attrNameLst>
                                          <p:attrName>ppt_w</p:attrName>
                                        </p:attrNameLst>
                                      </p:cBhvr>
                                      <p:tavLst>
                                        <p:tav tm="0">
                                          <p:val>
                                            <p:fltVal val="0"/>
                                          </p:val>
                                        </p:tav>
                                        <p:tav tm="100000">
                                          <p:val>
                                            <p:strVal val="#ppt_w"/>
                                          </p:val>
                                        </p:tav>
                                      </p:tavLst>
                                    </p:anim>
                                    <p:anim calcmode="lin" valueType="num">
                                      <p:cBhvr>
                                        <p:cTn id="37" dur="500" fill="hold"/>
                                        <p:tgtEl>
                                          <p:spTgt spid="7"/>
                                        </p:tgtEl>
                                        <p:attrNameLst>
                                          <p:attrName>ppt_h</p:attrName>
                                        </p:attrNameLst>
                                      </p:cBhvr>
                                      <p:tavLst>
                                        <p:tav tm="0">
                                          <p:val>
                                            <p:fltVal val="0"/>
                                          </p:val>
                                        </p:tav>
                                        <p:tav tm="100000">
                                          <p:val>
                                            <p:strVal val="#ppt_h"/>
                                          </p:val>
                                        </p:tav>
                                      </p:tavLst>
                                    </p:anim>
                                    <p:animEffect transition="in" filter="fade">
                                      <p:cBhvr>
                                        <p:cTn id="38" dur="500"/>
                                        <p:tgtEl>
                                          <p:spTgt spid="7"/>
                                        </p:tgtEl>
                                      </p:cBhvr>
                                    </p:animEffect>
                                  </p:childTnLst>
                                </p:cTn>
                              </p:par>
                              <p:par>
                                <p:cTn id="39" presetID="53" presetClass="entr" presetSubtype="16"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500" fill="hold"/>
                                        <p:tgtEl>
                                          <p:spTgt spid="12"/>
                                        </p:tgtEl>
                                        <p:attrNameLst>
                                          <p:attrName>ppt_w</p:attrName>
                                        </p:attrNameLst>
                                      </p:cBhvr>
                                      <p:tavLst>
                                        <p:tav tm="0">
                                          <p:val>
                                            <p:fltVal val="0"/>
                                          </p:val>
                                        </p:tav>
                                        <p:tav tm="100000">
                                          <p:val>
                                            <p:strVal val="#ppt_w"/>
                                          </p:val>
                                        </p:tav>
                                      </p:tavLst>
                                    </p:anim>
                                    <p:anim calcmode="lin" valueType="num">
                                      <p:cBhvr>
                                        <p:cTn id="42" dur="500" fill="hold"/>
                                        <p:tgtEl>
                                          <p:spTgt spid="12"/>
                                        </p:tgtEl>
                                        <p:attrNameLst>
                                          <p:attrName>ppt_h</p:attrName>
                                        </p:attrNameLst>
                                      </p:cBhvr>
                                      <p:tavLst>
                                        <p:tav tm="0">
                                          <p:val>
                                            <p:fltVal val="0"/>
                                          </p:val>
                                        </p:tav>
                                        <p:tav tm="100000">
                                          <p:val>
                                            <p:strVal val="#ppt_h"/>
                                          </p:val>
                                        </p:tav>
                                      </p:tavLst>
                                    </p:anim>
                                    <p:animEffect transition="in" filter="fade">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down)">
                                      <p:cBhvr>
                                        <p:cTn id="48" dur="500"/>
                                        <p:tgtEl>
                                          <p:spTgt spid="18"/>
                                        </p:tgtEl>
                                      </p:cBhvr>
                                    </p:animEffect>
                                  </p:childTnLst>
                                </p:cTn>
                              </p:par>
                              <p:par>
                                <p:cTn id="49" presetID="53" presetClass="exit" presetSubtype="32" fill="hold" nodeType="withEffect">
                                  <p:stCondLst>
                                    <p:cond delay="0"/>
                                  </p:stCondLst>
                                  <p:childTnLst>
                                    <p:anim calcmode="lin" valueType="num">
                                      <p:cBhvr>
                                        <p:cTn id="50" dur="500"/>
                                        <p:tgtEl>
                                          <p:spTgt spid="12"/>
                                        </p:tgtEl>
                                        <p:attrNameLst>
                                          <p:attrName>ppt_w</p:attrName>
                                        </p:attrNameLst>
                                      </p:cBhvr>
                                      <p:tavLst>
                                        <p:tav tm="0">
                                          <p:val>
                                            <p:strVal val="ppt_w"/>
                                          </p:val>
                                        </p:tav>
                                        <p:tav tm="100000">
                                          <p:val>
                                            <p:fltVal val="0"/>
                                          </p:val>
                                        </p:tav>
                                      </p:tavLst>
                                    </p:anim>
                                    <p:anim calcmode="lin" valueType="num">
                                      <p:cBhvr>
                                        <p:cTn id="51" dur="500"/>
                                        <p:tgtEl>
                                          <p:spTgt spid="12"/>
                                        </p:tgtEl>
                                        <p:attrNameLst>
                                          <p:attrName>ppt_h</p:attrName>
                                        </p:attrNameLst>
                                      </p:cBhvr>
                                      <p:tavLst>
                                        <p:tav tm="0">
                                          <p:val>
                                            <p:strVal val="ppt_h"/>
                                          </p:val>
                                        </p:tav>
                                        <p:tav tm="100000">
                                          <p:val>
                                            <p:fltVal val="0"/>
                                          </p:val>
                                        </p:tav>
                                      </p:tavLst>
                                    </p:anim>
                                    <p:animEffect transition="out" filter="fade">
                                      <p:cBhvr>
                                        <p:cTn id="52" dur="500"/>
                                        <p:tgtEl>
                                          <p:spTgt spid="12"/>
                                        </p:tgtEl>
                                      </p:cBhvr>
                                    </p:animEffect>
                                    <p:set>
                                      <p:cBhvr>
                                        <p:cTn id="53" dur="1" fill="hold">
                                          <p:stCondLst>
                                            <p:cond delay="499"/>
                                          </p:stCondLst>
                                        </p:cTn>
                                        <p:tgtEl>
                                          <p:spTgt spid="12"/>
                                        </p:tgtEl>
                                        <p:attrNameLst>
                                          <p:attrName>style.visibility</p:attrName>
                                        </p:attrNameLst>
                                      </p:cBhvr>
                                      <p:to>
                                        <p:strVal val="hidden"/>
                                      </p:to>
                                    </p:set>
                                  </p:childTnLst>
                                </p:cTn>
                              </p:par>
                            </p:childTnLst>
                          </p:cTn>
                        </p:par>
                        <p:par>
                          <p:cTn id="54" fill="hold">
                            <p:stCondLst>
                              <p:cond delay="500"/>
                            </p:stCondLst>
                            <p:childTnLst>
                              <p:par>
                                <p:cTn id="55" presetID="22" presetClass="entr" presetSubtype="4" fill="hold" nodeType="after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wipe(down)">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circle(in)">
                                      <p:cBhvr>
                                        <p:cTn id="6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07C70A-FA0D-872C-C6F5-C45A840C30C1}"/>
              </a:ext>
            </a:extLst>
          </p:cNvPr>
          <p:cNvSpPr>
            <a:spLocks noGrp="1"/>
          </p:cNvSpPr>
          <p:nvPr>
            <p:ph type="title"/>
          </p:nvPr>
        </p:nvSpPr>
        <p:spPr>
          <a:xfrm>
            <a:off x="1" y="2941171"/>
            <a:ext cx="6095999" cy="975657"/>
          </a:xfrm>
        </p:spPr>
        <p:txBody>
          <a:bodyPr/>
          <a:lstStyle/>
          <a:p>
            <a:pPr algn="ctr"/>
            <a:r>
              <a:rPr lang="es-ES" b="1" dirty="0"/>
              <a:t>Beneficios Empresariales</a:t>
            </a:r>
            <a:endParaRPr lang="es-PE" b="1" dirty="0"/>
          </a:p>
        </p:txBody>
      </p:sp>
      <p:grpSp>
        <p:nvGrpSpPr>
          <p:cNvPr id="16" name="Grupo 15">
            <a:extLst>
              <a:ext uri="{FF2B5EF4-FFF2-40B4-BE49-F238E27FC236}">
                <a16:creationId xmlns:a16="http://schemas.microsoft.com/office/drawing/2014/main" id="{80AD8846-8BB1-F468-5A0D-C901625B3583}"/>
              </a:ext>
            </a:extLst>
          </p:cNvPr>
          <p:cNvGrpSpPr/>
          <p:nvPr/>
        </p:nvGrpSpPr>
        <p:grpSpPr>
          <a:xfrm>
            <a:off x="6206634" y="131533"/>
            <a:ext cx="2537460" cy="2317100"/>
            <a:chOff x="9402035" y="241444"/>
            <a:chExt cx="2537460" cy="2317100"/>
          </a:xfrm>
        </p:grpSpPr>
        <p:pic>
          <p:nvPicPr>
            <p:cNvPr id="13" name="Imagen 12">
              <a:extLst>
                <a:ext uri="{FF2B5EF4-FFF2-40B4-BE49-F238E27FC236}">
                  <a16:creationId xmlns:a16="http://schemas.microsoft.com/office/drawing/2014/main" id="{84F14231-10AA-3C0A-B6AD-F7AEC673330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37011" y="1108839"/>
              <a:ext cx="2149199" cy="1449705"/>
            </a:xfrm>
            <a:prstGeom prst="rect">
              <a:avLst/>
            </a:prstGeom>
            <a:ln>
              <a:noFill/>
            </a:ln>
            <a:effectLst>
              <a:outerShdw blurRad="190500" algn="tl" rotWithShape="0">
                <a:srgbClr val="000000">
                  <a:alpha val="70000"/>
                </a:srgbClr>
              </a:outerShdw>
            </a:effectLst>
          </p:spPr>
        </p:pic>
        <p:sp>
          <p:nvSpPr>
            <p:cNvPr id="15" name="CuadroTexto 14">
              <a:extLst>
                <a:ext uri="{FF2B5EF4-FFF2-40B4-BE49-F238E27FC236}">
                  <a16:creationId xmlns:a16="http://schemas.microsoft.com/office/drawing/2014/main" id="{FE080187-39F4-C7E4-87C3-005A0D6CA572}"/>
                </a:ext>
              </a:extLst>
            </p:cNvPr>
            <p:cNvSpPr txBox="1"/>
            <p:nvPr/>
          </p:nvSpPr>
          <p:spPr>
            <a:xfrm>
              <a:off x="9402035" y="241444"/>
              <a:ext cx="2537460" cy="769441"/>
            </a:xfrm>
            <a:prstGeom prst="rect">
              <a:avLst/>
            </a:prstGeom>
            <a:noFill/>
          </p:spPr>
          <p:txBody>
            <a:bodyPr wrap="square">
              <a:spAutoFit/>
            </a:bodyPr>
            <a:lstStyle/>
            <a:p>
              <a:pPr algn="ctr">
                <a:spcBef>
                  <a:spcPts val="1000"/>
                </a:spcBef>
                <a:spcAft>
                  <a:spcPts val="1200"/>
                </a:spcAft>
                <a:buClr>
                  <a:schemeClr val="tx1"/>
                </a:buClr>
              </a:pPr>
              <a:r>
                <a:rPr lang="es-PE" sz="2200" b="1" dirty="0">
                  <a:solidFill>
                    <a:schemeClr val="bg2">
                      <a:lumMod val="50000"/>
                    </a:schemeClr>
                  </a:solidFill>
                  <a:ea typeface="Open Sans Light" panose="020B0306030504020204" pitchFamily="34" charset="0"/>
                  <a:cs typeface="Open Sans Light" panose="020B0306030504020204" pitchFamily="34" charset="0"/>
                </a:rPr>
                <a:t>Movilidad de acercamiento</a:t>
              </a:r>
            </a:p>
          </p:txBody>
        </p:sp>
      </p:grpSp>
      <p:grpSp>
        <p:nvGrpSpPr>
          <p:cNvPr id="24" name="Grupo 23">
            <a:extLst>
              <a:ext uri="{FF2B5EF4-FFF2-40B4-BE49-F238E27FC236}">
                <a16:creationId xmlns:a16="http://schemas.microsoft.com/office/drawing/2014/main" id="{C453C338-FDAF-4BC0-4F1C-7D0E3F16FDDA}"/>
              </a:ext>
            </a:extLst>
          </p:cNvPr>
          <p:cNvGrpSpPr/>
          <p:nvPr/>
        </p:nvGrpSpPr>
        <p:grpSpPr>
          <a:xfrm>
            <a:off x="8682468" y="873402"/>
            <a:ext cx="3146541" cy="2357926"/>
            <a:chOff x="8889541" y="950339"/>
            <a:chExt cx="3146541" cy="2357926"/>
          </a:xfrm>
        </p:grpSpPr>
        <p:pic>
          <p:nvPicPr>
            <p:cNvPr id="1028" name="Picture 4" descr="Galeria Concesionario">
              <a:extLst>
                <a:ext uri="{FF2B5EF4-FFF2-40B4-BE49-F238E27FC236}">
                  <a16:creationId xmlns:a16="http://schemas.microsoft.com/office/drawing/2014/main" id="{B32291B1-9F84-4767-C130-81A84C30398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397153" y="1858560"/>
              <a:ext cx="2136257" cy="144970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3" name="CuadroTexto 22">
              <a:extLst>
                <a:ext uri="{FF2B5EF4-FFF2-40B4-BE49-F238E27FC236}">
                  <a16:creationId xmlns:a16="http://schemas.microsoft.com/office/drawing/2014/main" id="{4980F8A4-22E3-4199-887F-48F686394360}"/>
                </a:ext>
              </a:extLst>
            </p:cNvPr>
            <p:cNvSpPr txBox="1"/>
            <p:nvPr/>
          </p:nvSpPr>
          <p:spPr>
            <a:xfrm>
              <a:off x="8889541" y="950339"/>
              <a:ext cx="3146541" cy="769441"/>
            </a:xfrm>
            <a:prstGeom prst="rect">
              <a:avLst/>
            </a:prstGeom>
            <a:noFill/>
          </p:spPr>
          <p:txBody>
            <a:bodyPr wrap="square">
              <a:spAutoFit/>
            </a:bodyPr>
            <a:lstStyle/>
            <a:p>
              <a:pPr algn="ctr">
                <a:spcBef>
                  <a:spcPts val="1000"/>
                </a:spcBef>
                <a:spcAft>
                  <a:spcPts val="1200"/>
                </a:spcAft>
                <a:buClr>
                  <a:schemeClr val="tx1"/>
                </a:buClr>
              </a:pPr>
              <a:r>
                <a:rPr lang="es-PE" sz="2200" b="1" dirty="0">
                  <a:solidFill>
                    <a:schemeClr val="bg2">
                      <a:lumMod val="50000"/>
                    </a:schemeClr>
                  </a:solidFill>
                  <a:ea typeface="Open Sans Light" panose="020B0306030504020204" pitchFamily="34" charset="0"/>
                  <a:cs typeface="Open Sans Light" panose="020B0306030504020204" pitchFamily="34" charset="0"/>
                </a:rPr>
                <a:t>Concesionario de alimentos / Comedores</a:t>
              </a:r>
            </a:p>
          </p:txBody>
        </p:sp>
      </p:grpSp>
      <p:grpSp>
        <p:nvGrpSpPr>
          <p:cNvPr id="14" name="Grupo 13">
            <a:extLst>
              <a:ext uri="{FF2B5EF4-FFF2-40B4-BE49-F238E27FC236}">
                <a16:creationId xmlns:a16="http://schemas.microsoft.com/office/drawing/2014/main" id="{99F0083A-4592-E8F8-9155-1B53EF65EDDC}"/>
              </a:ext>
            </a:extLst>
          </p:cNvPr>
          <p:cNvGrpSpPr/>
          <p:nvPr/>
        </p:nvGrpSpPr>
        <p:grpSpPr>
          <a:xfrm>
            <a:off x="6341610" y="2667401"/>
            <a:ext cx="2149199" cy="1910783"/>
            <a:chOff x="6535740" y="3731501"/>
            <a:chExt cx="2149199" cy="1910783"/>
          </a:xfrm>
        </p:grpSpPr>
        <p:sp>
          <p:nvSpPr>
            <p:cNvPr id="5" name="Rectángulo 4">
              <a:extLst>
                <a:ext uri="{FF2B5EF4-FFF2-40B4-BE49-F238E27FC236}">
                  <a16:creationId xmlns:a16="http://schemas.microsoft.com/office/drawing/2014/main" id="{CCD05964-3506-BE34-9155-5DBF1621DDE6}"/>
                </a:ext>
              </a:extLst>
            </p:cNvPr>
            <p:cNvSpPr/>
            <p:nvPr/>
          </p:nvSpPr>
          <p:spPr>
            <a:xfrm>
              <a:off x="6535740" y="3731501"/>
              <a:ext cx="2149199" cy="430887"/>
            </a:xfrm>
            <a:prstGeom prst="rect">
              <a:avLst/>
            </a:prstGeom>
          </p:spPr>
          <p:txBody>
            <a:bodyPr wrap="square">
              <a:spAutoFit/>
            </a:bodyPr>
            <a:lstStyle/>
            <a:p>
              <a:pPr algn="ctr">
                <a:spcBef>
                  <a:spcPts val="1000"/>
                </a:spcBef>
                <a:spcAft>
                  <a:spcPts val="1200"/>
                </a:spcAft>
                <a:buClr>
                  <a:schemeClr val="tx1"/>
                </a:buClr>
              </a:pPr>
              <a:r>
                <a:rPr lang="es-PE" sz="2200" b="1" dirty="0">
                  <a:solidFill>
                    <a:schemeClr val="bg2">
                      <a:lumMod val="50000"/>
                    </a:schemeClr>
                  </a:solidFill>
                  <a:ea typeface="Open Sans Light" panose="020B0306030504020204" pitchFamily="34" charset="0"/>
                  <a:cs typeface="Open Sans Light" panose="020B0306030504020204" pitchFamily="34" charset="0"/>
                </a:rPr>
                <a:t>Activaciones</a:t>
              </a:r>
            </a:p>
          </p:txBody>
        </p:sp>
        <p:pic>
          <p:nvPicPr>
            <p:cNvPr id="10" name="Imagen 9">
              <a:extLst>
                <a:ext uri="{FF2B5EF4-FFF2-40B4-BE49-F238E27FC236}">
                  <a16:creationId xmlns:a16="http://schemas.microsoft.com/office/drawing/2014/main" id="{41A32488-D99B-B5D5-3621-97C22E08D63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35740" y="4201598"/>
              <a:ext cx="2149199" cy="1440686"/>
            </a:xfrm>
            <a:prstGeom prst="rect">
              <a:avLst/>
            </a:prstGeom>
            <a:ln>
              <a:noFill/>
            </a:ln>
            <a:effectLst>
              <a:outerShdw blurRad="190500" algn="tl" rotWithShape="0">
                <a:srgbClr val="000000">
                  <a:alpha val="70000"/>
                </a:srgbClr>
              </a:outerShdw>
            </a:effectLst>
          </p:spPr>
        </p:pic>
      </p:grpSp>
      <p:grpSp>
        <p:nvGrpSpPr>
          <p:cNvPr id="28" name="Grupo 27">
            <a:extLst>
              <a:ext uri="{FF2B5EF4-FFF2-40B4-BE49-F238E27FC236}">
                <a16:creationId xmlns:a16="http://schemas.microsoft.com/office/drawing/2014/main" id="{2418E522-4CAA-C219-75DA-D4A120DFE07C}"/>
              </a:ext>
            </a:extLst>
          </p:cNvPr>
          <p:cNvGrpSpPr/>
          <p:nvPr/>
        </p:nvGrpSpPr>
        <p:grpSpPr>
          <a:xfrm>
            <a:off x="6343991" y="4774092"/>
            <a:ext cx="2146818" cy="1905676"/>
            <a:chOff x="6343991" y="4774092"/>
            <a:chExt cx="2146818" cy="1905676"/>
          </a:xfrm>
        </p:grpSpPr>
        <p:sp>
          <p:nvSpPr>
            <p:cNvPr id="12" name="CuadroTexto 11">
              <a:extLst>
                <a:ext uri="{FF2B5EF4-FFF2-40B4-BE49-F238E27FC236}">
                  <a16:creationId xmlns:a16="http://schemas.microsoft.com/office/drawing/2014/main" id="{956EF740-80A8-F3B9-DB10-89CF4BBED7CB}"/>
                </a:ext>
              </a:extLst>
            </p:cNvPr>
            <p:cNvSpPr txBox="1"/>
            <p:nvPr/>
          </p:nvSpPr>
          <p:spPr>
            <a:xfrm>
              <a:off x="6685266" y="4774092"/>
              <a:ext cx="1580197" cy="430887"/>
            </a:xfrm>
            <a:prstGeom prst="rect">
              <a:avLst/>
            </a:prstGeom>
            <a:noFill/>
          </p:spPr>
          <p:txBody>
            <a:bodyPr wrap="square">
              <a:spAutoFit/>
            </a:bodyPr>
            <a:lstStyle/>
            <a:p>
              <a:r>
                <a:rPr lang="es-PE" sz="2200" b="1" dirty="0">
                  <a:solidFill>
                    <a:schemeClr val="bg2">
                      <a:lumMod val="50000"/>
                    </a:schemeClr>
                  </a:solidFill>
                  <a:ea typeface="Open Sans Light" panose="020B0306030504020204" pitchFamily="34" charset="0"/>
                  <a:cs typeface="Open Sans Light" panose="020B0306030504020204" pitchFamily="34" charset="0"/>
                </a:rPr>
                <a:t>Concursos</a:t>
              </a:r>
            </a:p>
          </p:txBody>
        </p:sp>
        <p:grpSp>
          <p:nvGrpSpPr>
            <p:cNvPr id="21" name="Grupo 20">
              <a:extLst>
                <a:ext uri="{FF2B5EF4-FFF2-40B4-BE49-F238E27FC236}">
                  <a16:creationId xmlns:a16="http://schemas.microsoft.com/office/drawing/2014/main" id="{982BCE88-0A65-1473-2257-65A5D2E76AAF}"/>
                </a:ext>
              </a:extLst>
            </p:cNvPr>
            <p:cNvGrpSpPr/>
            <p:nvPr/>
          </p:nvGrpSpPr>
          <p:grpSpPr>
            <a:xfrm>
              <a:off x="6343991" y="5234318"/>
              <a:ext cx="2146818" cy="1445450"/>
              <a:chOff x="1794510" y="1521673"/>
              <a:chExt cx="4683492" cy="3812326"/>
            </a:xfrm>
          </p:grpSpPr>
          <p:pic>
            <p:nvPicPr>
              <p:cNvPr id="18" name="Imagen 17">
                <a:extLst>
                  <a:ext uri="{FF2B5EF4-FFF2-40B4-BE49-F238E27FC236}">
                    <a16:creationId xmlns:a16="http://schemas.microsoft.com/office/drawing/2014/main" id="{EC1FC817-70A3-EBA3-E66A-D319D20ECBA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35872" y="1521673"/>
                <a:ext cx="2342130" cy="3810000"/>
              </a:xfrm>
              <a:prstGeom prst="rect">
                <a:avLst/>
              </a:prstGeom>
              <a:ln>
                <a:noFill/>
              </a:ln>
              <a:effectLst>
                <a:outerShdw blurRad="292100" dist="139700" dir="2700000" algn="tl" rotWithShape="0">
                  <a:srgbClr val="333333">
                    <a:alpha val="65000"/>
                  </a:srgbClr>
                </a:outerShdw>
              </a:effectLst>
            </p:spPr>
          </p:pic>
          <p:pic>
            <p:nvPicPr>
              <p:cNvPr id="20" name="Imagen 19">
                <a:extLst>
                  <a:ext uri="{FF2B5EF4-FFF2-40B4-BE49-F238E27FC236}">
                    <a16:creationId xmlns:a16="http://schemas.microsoft.com/office/drawing/2014/main" id="{DBF12030-F749-852C-9224-6D71DEE6860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94510" y="1523999"/>
                <a:ext cx="2342130" cy="3810000"/>
              </a:xfrm>
              <a:prstGeom prst="rect">
                <a:avLst/>
              </a:prstGeom>
              <a:ln>
                <a:noFill/>
              </a:ln>
              <a:effectLst>
                <a:outerShdw blurRad="292100" dist="139700" dir="2700000" algn="tl" rotWithShape="0">
                  <a:srgbClr val="333333">
                    <a:alpha val="65000"/>
                  </a:srgbClr>
                </a:outerShdw>
              </a:effectLst>
            </p:spPr>
          </p:pic>
        </p:grpSp>
      </p:grpSp>
      <p:grpSp>
        <p:nvGrpSpPr>
          <p:cNvPr id="27" name="Grupo 26">
            <a:extLst>
              <a:ext uri="{FF2B5EF4-FFF2-40B4-BE49-F238E27FC236}">
                <a16:creationId xmlns:a16="http://schemas.microsoft.com/office/drawing/2014/main" id="{39971B62-8FA3-7DD5-8F60-C05BB4B4C1E3}"/>
              </a:ext>
            </a:extLst>
          </p:cNvPr>
          <p:cNvGrpSpPr/>
          <p:nvPr/>
        </p:nvGrpSpPr>
        <p:grpSpPr>
          <a:xfrm>
            <a:off x="9185142" y="4092741"/>
            <a:ext cx="2141195" cy="2011415"/>
            <a:chOff x="9185142" y="3916828"/>
            <a:chExt cx="2141195" cy="2011415"/>
          </a:xfrm>
        </p:grpSpPr>
        <p:sp>
          <p:nvSpPr>
            <p:cNvPr id="6" name="Rectángulo 5">
              <a:extLst>
                <a:ext uri="{FF2B5EF4-FFF2-40B4-BE49-F238E27FC236}">
                  <a16:creationId xmlns:a16="http://schemas.microsoft.com/office/drawing/2014/main" id="{0F7CC369-23C1-C5DC-B2E2-C423761F4E3E}"/>
                </a:ext>
              </a:extLst>
            </p:cNvPr>
            <p:cNvSpPr/>
            <p:nvPr/>
          </p:nvSpPr>
          <p:spPr>
            <a:xfrm>
              <a:off x="9185142" y="3916828"/>
              <a:ext cx="2141195" cy="430887"/>
            </a:xfrm>
            <a:prstGeom prst="rect">
              <a:avLst/>
            </a:prstGeom>
          </p:spPr>
          <p:txBody>
            <a:bodyPr wrap="square">
              <a:spAutoFit/>
            </a:bodyPr>
            <a:lstStyle/>
            <a:p>
              <a:pPr algn="ctr">
                <a:spcBef>
                  <a:spcPts val="1000"/>
                </a:spcBef>
                <a:spcAft>
                  <a:spcPts val="1200"/>
                </a:spcAft>
                <a:buClr>
                  <a:schemeClr val="tx1"/>
                </a:buClr>
              </a:pPr>
              <a:r>
                <a:rPr lang="es-PE" sz="2200" b="1" dirty="0">
                  <a:solidFill>
                    <a:schemeClr val="bg2">
                      <a:lumMod val="50000"/>
                    </a:schemeClr>
                  </a:solidFill>
                  <a:ea typeface="Open Sans Light" panose="020B0306030504020204" pitchFamily="34" charset="0"/>
                  <a:cs typeface="Open Sans Light" panose="020B0306030504020204" pitchFamily="34" charset="0"/>
                </a:rPr>
                <a:t>Eventos</a:t>
              </a:r>
            </a:p>
          </p:txBody>
        </p:sp>
        <p:pic>
          <p:nvPicPr>
            <p:cNvPr id="26" name="Imagen 25">
              <a:extLst>
                <a:ext uri="{FF2B5EF4-FFF2-40B4-BE49-F238E27FC236}">
                  <a16:creationId xmlns:a16="http://schemas.microsoft.com/office/drawing/2014/main" id="{34A9F4E1-48F9-8F5A-C1BE-DD39754B981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190080" y="4425270"/>
              <a:ext cx="2136257" cy="1502973"/>
            </a:xfrm>
            <a:prstGeom prst="rect">
              <a:avLst/>
            </a:prstGeom>
            <a:ln>
              <a:noFill/>
            </a:ln>
            <a:effectLst>
              <a:outerShdw blurRad="190500" algn="tl" rotWithShape="0">
                <a:srgbClr val="000000">
                  <a:alpha val="70000"/>
                </a:srgbClr>
              </a:outerShdw>
            </a:effectLst>
          </p:spPr>
        </p:pic>
      </p:grpSp>
    </p:spTree>
    <p:extLst>
      <p:ext uri="{BB962C8B-B14F-4D97-AF65-F5344CB8AC3E}">
        <p14:creationId xmlns:p14="http://schemas.microsoft.com/office/powerpoint/2010/main" val="12494014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07C70A-FA0D-872C-C6F5-C45A840C30C1}"/>
              </a:ext>
            </a:extLst>
          </p:cNvPr>
          <p:cNvSpPr>
            <a:spLocks noGrp="1"/>
          </p:cNvSpPr>
          <p:nvPr>
            <p:ph type="title"/>
          </p:nvPr>
        </p:nvSpPr>
        <p:spPr>
          <a:xfrm>
            <a:off x="1" y="2941171"/>
            <a:ext cx="6095999" cy="975657"/>
          </a:xfrm>
        </p:spPr>
        <p:txBody>
          <a:bodyPr/>
          <a:lstStyle/>
          <a:p>
            <a:pPr algn="ctr"/>
            <a:r>
              <a:rPr lang="es-ES" b="1" dirty="0"/>
              <a:t>Beneficios Empresariales</a:t>
            </a:r>
            <a:endParaRPr lang="es-PE" b="1" dirty="0"/>
          </a:p>
        </p:txBody>
      </p:sp>
      <p:sp>
        <p:nvSpPr>
          <p:cNvPr id="8" name="Marcador de contenido 2">
            <a:extLst>
              <a:ext uri="{FF2B5EF4-FFF2-40B4-BE49-F238E27FC236}">
                <a16:creationId xmlns:a16="http://schemas.microsoft.com/office/drawing/2014/main" id="{ECB61BEC-1F1C-BB2A-D2BD-2F6354C327B3}"/>
              </a:ext>
            </a:extLst>
          </p:cNvPr>
          <p:cNvSpPr>
            <a:spLocks noGrp="1"/>
          </p:cNvSpPr>
          <p:nvPr>
            <p:ph idx="1"/>
          </p:nvPr>
        </p:nvSpPr>
        <p:spPr>
          <a:xfrm>
            <a:off x="6539492" y="4100930"/>
            <a:ext cx="2149200" cy="655926"/>
          </a:xfrm>
        </p:spPr>
        <p:txBody>
          <a:bodyPr>
            <a:noAutofit/>
          </a:bodyPr>
          <a:lstStyle/>
          <a:p>
            <a:pPr algn="ctr"/>
            <a:r>
              <a:rPr lang="es-PE" sz="2000" b="1" dirty="0">
                <a:solidFill>
                  <a:schemeClr val="bg2">
                    <a:lumMod val="50000"/>
                  </a:schemeClr>
                </a:solidFill>
                <a:latin typeface="+mn-lt"/>
              </a:rPr>
              <a:t>Servicio de salud ocupacional</a:t>
            </a:r>
          </a:p>
        </p:txBody>
      </p:sp>
      <p:grpSp>
        <p:nvGrpSpPr>
          <p:cNvPr id="31" name="Grupo 30">
            <a:extLst>
              <a:ext uri="{FF2B5EF4-FFF2-40B4-BE49-F238E27FC236}">
                <a16:creationId xmlns:a16="http://schemas.microsoft.com/office/drawing/2014/main" id="{0E92B402-6C3F-EFA2-ADC3-DA0BE37A9915}"/>
              </a:ext>
            </a:extLst>
          </p:cNvPr>
          <p:cNvGrpSpPr/>
          <p:nvPr/>
        </p:nvGrpSpPr>
        <p:grpSpPr>
          <a:xfrm>
            <a:off x="9216971" y="2401996"/>
            <a:ext cx="2149199" cy="1880592"/>
            <a:chOff x="6568814" y="2273259"/>
            <a:chExt cx="2149199" cy="1880592"/>
          </a:xfrm>
        </p:grpSpPr>
        <p:sp>
          <p:nvSpPr>
            <p:cNvPr id="29" name="CuadroTexto 28">
              <a:extLst>
                <a:ext uri="{FF2B5EF4-FFF2-40B4-BE49-F238E27FC236}">
                  <a16:creationId xmlns:a16="http://schemas.microsoft.com/office/drawing/2014/main" id="{14D4C31C-B100-04AB-CD1E-5E5C3CC21940}"/>
                </a:ext>
              </a:extLst>
            </p:cNvPr>
            <p:cNvSpPr txBox="1"/>
            <p:nvPr/>
          </p:nvSpPr>
          <p:spPr>
            <a:xfrm>
              <a:off x="6860875" y="2273259"/>
              <a:ext cx="1435789" cy="430887"/>
            </a:xfrm>
            <a:prstGeom prst="rect">
              <a:avLst/>
            </a:prstGeom>
            <a:noFill/>
          </p:spPr>
          <p:txBody>
            <a:bodyPr wrap="square">
              <a:spAutoFit/>
            </a:bodyPr>
            <a:lstStyle/>
            <a:p>
              <a:pPr algn="ctr">
                <a:spcAft>
                  <a:spcPts val="1200"/>
                </a:spcAft>
                <a:buClr>
                  <a:schemeClr val="tx1"/>
                </a:buClr>
              </a:pPr>
              <a:r>
                <a:rPr lang="es-PE" sz="2200" b="1" dirty="0">
                  <a:solidFill>
                    <a:schemeClr val="bg2">
                      <a:lumMod val="50000"/>
                    </a:schemeClr>
                  </a:solidFill>
                  <a:ea typeface="Open Sans Light" panose="020B0306030504020204" pitchFamily="34" charset="0"/>
                  <a:cs typeface="Open Sans Light" panose="020B0306030504020204" pitchFamily="34" charset="0"/>
                </a:rPr>
                <a:t>SCTR</a:t>
              </a:r>
            </a:p>
          </p:txBody>
        </p:sp>
        <p:pic>
          <p:nvPicPr>
            <p:cNvPr id="30" name="Picture 10" descr="SCTR Seguro Complementario De Trabajo De Riesgo Ley 26790 Decreto Supremo  No 003-98-SA - Augusto Fort">
              <a:extLst>
                <a:ext uri="{FF2B5EF4-FFF2-40B4-BE49-F238E27FC236}">
                  <a16:creationId xmlns:a16="http://schemas.microsoft.com/office/drawing/2014/main" id="{10008DF6-64D4-68EF-7BDE-3A83A6A4F1D3}"/>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20189" r="19195" b="5081"/>
            <a:stretch/>
          </p:blipFill>
          <p:spPr bwMode="auto">
            <a:xfrm>
              <a:off x="6568814" y="2704146"/>
              <a:ext cx="2149199" cy="14497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pic>
        <p:nvPicPr>
          <p:cNvPr id="1036" name="Picture 12" descr="Enfermería Laboral: ¿en qué consiste? - Blog UNEA">
            <a:extLst>
              <a:ext uri="{FF2B5EF4-FFF2-40B4-BE49-F238E27FC236}">
                <a16:creationId xmlns:a16="http://schemas.microsoft.com/office/drawing/2014/main" id="{71DEAC97-1AE6-FB1C-4DED-615E468D3DE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95039" y="4771948"/>
            <a:ext cx="2038106" cy="14497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36" name="Grupo 35">
            <a:extLst>
              <a:ext uri="{FF2B5EF4-FFF2-40B4-BE49-F238E27FC236}">
                <a16:creationId xmlns:a16="http://schemas.microsoft.com/office/drawing/2014/main" id="{6A3BB943-65F7-1F23-6E63-AF5A543EFF5A}"/>
              </a:ext>
            </a:extLst>
          </p:cNvPr>
          <p:cNvGrpSpPr/>
          <p:nvPr/>
        </p:nvGrpSpPr>
        <p:grpSpPr>
          <a:xfrm>
            <a:off x="6364709" y="1158261"/>
            <a:ext cx="2498766" cy="1093418"/>
            <a:chOff x="6394032" y="615146"/>
            <a:chExt cx="2498766" cy="1093418"/>
          </a:xfrm>
        </p:grpSpPr>
        <p:grpSp>
          <p:nvGrpSpPr>
            <p:cNvPr id="35" name="Grupo 34">
              <a:extLst>
                <a:ext uri="{FF2B5EF4-FFF2-40B4-BE49-F238E27FC236}">
                  <a16:creationId xmlns:a16="http://schemas.microsoft.com/office/drawing/2014/main" id="{ED088E32-8776-6C00-38EB-2ED7D0995276}"/>
                </a:ext>
              </a:extLst>
            </p:cNvPr>
            <p:cNvGrpSpPr/>
            <p:nvPr/>
          </p:nvGrpSpPr>
          <p:grpSpPr>
            <a:xfrm>
              <a:off x="6394032" y="615146"/>
              <a:ext cx="2498766" cy="1093418"/>
              <a:chOff x="6394032" y="615146"/>
              <a:chExt cx="2498766" cy="1093418"/>
            </a:xfrm>
          </p:grpSpPr>
          <p:sp>
            <p:nvSpPr>
              <p:cNvPr id="7" name="Rectángulo 6">
                <a:extLst>
                  <a:ext uri="{FF2B5EF4-FFF2-40B4-BE49-F238E27FC236}">
                    <a16:creationId xmlns:a16="http://schemas.microsoft.com/office/drawing/2014/main" id="{F837BC56-B4E4-F8F5-9E44-6B2E01E2939B}"/>
                  </a:ext>
                </a:extLst>
              </p:cNvPr>
              <p:cNvSpPr/>
              <p:nvPr/>
            </p:nvSpPr>
            <p:spPr>
              <a:xfrm>
                <a:off x="7333157" y="617148"/>
                <a:ext cx="1467943" cy="523220"/>
              </a:xfrm>
              <a:prstGeom prst="rect">
                <a:avLst/>
              </a:prstGeom>
            </p:spPr>
            <p:txBody>
              <a:bodyPr wrap="square">
                <a:spAutoFit/>
              </a:bodyPr>
              <a:lstStyle/>
              <a:p>
                <a:pPr>
                  <a:spcBef>
                    <a:spcPts val="1000"/>
                  </a:spcBef>
                  <a:spcAft>
                    <a:spcPts val="1200"/>
                  </a:spcAft>
                  <a:buClr>
                    <a:schemeClr val="tx1"/>
                  </a:buClr>
                </a:pPr>
                <a:r>
                  <a:rPr lang="es-PE" sz="2800" b="1" dirty="0">
                    <a:solidFill>
                      <a:schemeClr val="bg2">
                        <a:lumMod val="50000"/>
                      </a:schemeClr>
                    </a:solidFill>
                    <a:ea typeface="Open Sans Light" panose="020B0306030504020204" pitchFamily="34" charset="0"/>
                    <a:cs typeface="Open Sans Light" panose="020B0306030504020204" pitchFamily="34" charset="0"/>
                  </a:rPr>
                  <a:t>Vida Ley</a:t>
                </a:r>
              </a:p>
            </p:txBody>
          </p:sp>
          <p:grpSp>
            <p:nvGrpSpPr>
              <p:cNvPr id="27" name="Grupo 26">
                <a:extLst>
                  <a:ext uri="{FF2B5EF4-FFF2-40B4-BE49-F238E27FC236}">
                    <a16:creationId xmlns:a16="http://schemas.microsoft.com/office/drawing/2014/main" id="{EE260169-8A85-A124-605B-D07BE961A67F}"/>
                  </a:ext>
                </a:extLst>
              </p:cNvPr>
              <p:cNvGrpSpPr/>
              <p:nvPr/>
            </p:nvGrpSpPr>
            <p:grpSpPr>
              <a:xfrm>
                <a:off x="6394032" y="615146"/>
                <a:ext cx="2498766" cy="1093418"/>
                <a:chOff x="6186696" y="733899"/>
                <a:chExt cx="2498766" cy="1093418"/>
              </a:xfrm>
            </p:grpSpPr>
            <p:pic>
              <p:nvPicPr>
                <p:cNvPr id="1032" name="Picture 8" descr="RED PREFERENTE">
                  <a:extLst>
                    <a:ext uri="{FF2B5EF4-FFF2-40B4-BE49-F238E27FC236}">
                      <a16:creationId xmlns:a16="http://schemas.microsoft.com/office/drawing/2014/main" id="{32DD47C6-6836-72BD-40D5-3E5F918BAE2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186696" y="1171391"/>
                  <a:ext cx="2498766" cy="655926"/>
                </a:xfrm>
                <a:prstGeom prst="rect">
                  <a:avLst/>
                </a:prstGeom>
                <a:noFill/>
                <a:extLst>
                  <a:ext uri="{909E8E84-426E-40DD-AFC4-6F175D3DCCD1}">
                    <a14:hiddenFill xmlns:a14="http://schemas.microsoft.com/office/drawing/2010/main">
                      <a:solidFill>
                        <a:srgbClr val="FFFFFF"/>
                      </a:solidFill>
                    </a14:hiddenFill>
                  </a:ext>
                </a:extLst>
              </p:spPr>
            </p:pic>
            <p:sp>
              <p:nvSpPr>
                <p:cNvPr id="26" name="CuadroTexto 25">
                  <a:extLst>
                    <a:ext uri="{FF2B5EF4-FFF2-40B4-BE49-F238E27FC236}">
                      <a16:creationId xmlns:a16="http://schemas.microsoft.com/office/drawing/2014/main" id="{FA1D4016-7E29-1A3B-2624-208E06C341BD}"/>
                    </a:ext>
                  </a:extLst>
                </p:cNvPr>
                <p:cNvSpPr txBox="1"/>
                <p:nvPr/>
              </p:nvSpPr>
              <p:spPr>
                <a:xfrm>
                  <a:off x="6332156" y="733899"/>
                  <a:ext cx="793665" cy="523220"/>
                </a:xfrm>
                <a:prstGeom prst="rect">
                  <a:avLst/>
                </a:prstGeom>
                <a:noFill/>
              </p:spPr>
              <p:txBody>
                <a:bodyPr wrap="square">
                  <a:spAutoFit/>
                </a:bodyPr>
                <a:lstStyle/>
                <a:p>
                  <a:r>
                    <a:rPr lang="es-PE" sz="2800" b="1" dirty="0">
                      <a:solidFill>
                        <a:schemeClr val="bg2">
                          <a:lumMod val="50000"/>
                        </a:schemeClr>
                      </a:solidFill>
                      <a:ea typeface="Open Sans Light" panose="020B0306030504020204" pitchFamily="34" charset="0"/>
                      <a:cs typeface="Open Sans Light" panose="020B0306030504020204" pitchFamily="34" charset="0"/>
                    </a:rPr>
                    <a:t>EPS</a:t>
                  </a:r>
                </a:p>
              </p:txBody>
            </p:sp>
          </p:grpSp>
        </p:grpSp>
        <p:cxnSp>
          <p:nvCxnSpPr>
            <p:cNvPr id="33" name="Conector recto 32">
              <a:extLst>
                <a:ext uri="{FF2B5EF4-FFF2-40B4-BE49-F238E27FC236}">
                  <a16:creationId xmlns:a16="http://schemas.microsoft.com/office/drawing/2014/main" id="{08F19FDD-A569-903A-4CD0-C62EA91A6453}"/>
                </a:ext>
              </a:extLst>
            </p:cNvPr>
            <p:cNvCxnSpPr>
              <a:cxnSpLocks/>
            </p:cNvCxnSpPr>
            <p:nvPr/>
          </p:nvCxnSpPr>
          <p:spPr>
            <a:xfrm>
              <a:off x="7333157" y="708660"/>
              <a:ext cx="0" cy="343978"/>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116495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CAA118-DBF9-096C-3CF5-0C80C620B0D5}"/>
              </a:ext>
            </a:extLst>
          </p:cNvPr>
          <p:cNvSpPr>
            <a:spLocks noGrp="1"/>
          </p:cNvSpPr>
          <p:nvPr>
            <p:ph type="ctrTitle"/>
          </p:nvPr>
        </p:nvSpPr>
        <p:spPr/>
        <p:txBody>
          <a:bodyPr/>
          <a:lstStyle/>
          <a:p>
            <a:r>
              <a:rPr lang="es-PE" dirty="0"/>
              <a:t>Agenda</a:t>
            </a:r>
          </a:p>
        </p:txBody>
      </p:sp>
      <p:sp>
        <p:nvSpPr>
          <p:cNvPr id="3" name="Subtítulo 2">
            <a:extLst>
              <a:ext uri="{FF2B5EF4-FFF2-40B4-BE49-F238E27FC236}">
                <a16:creationId xmlns:a16="http://schemas.microsoft.com/office/drawing/2014/main" id="{BEEA62AB-67AD-597F-015C-D53E28ED1D4C}"/>
              </a:ext>
            </a:extLst>
          </p:cNvPr>
          <p:cNvSpPr>
            <a:spLocks noGrp="1"/>
          </p:cNvSpPr>
          <p:nvPr>
            <p:ph type="subTitle" idx="1"/>
          </p:nvPr>
        </p:nvSpPr>
        <p:spPr>
          <a:xfrm>
            <a:off x="5287108" y="1931670"/>
            <a:ext cx="6462932" cy="4206240"/>
          </a:xfrm>
        </p:spPr>
        <p:txBody>
          <a:bodyPr>
            <a:normAutofit/>
          </a:bodyPr>
          <a:lstStyle/>
          <a:p>
            <a:r>
              <a:rPr lang="es-ES" sz="2400" b="1" dirty="0"/>
              <a:t>Presentación</a:t>
            </a:r>
          </a:p>
          <a:p>
            <a:r>
              <a:rPr lang="es-ES" sz="2400" b="1" dirty="0"/>
              <a:t>Historia</a:t>
            </a:r>
          </a:p>
          <a:p>
            <a:r>
              <a:rPr lang="es-ES" sz="2400" b="1" dirty="0"/>
              <a:t>Misión / Visión / Valores</a:t>
            </a:r>
          </a:p>
          <a:p>
            <a:r>
              <a:rPr lang="es-ES" sz="2400" b="1" dirty="0"/>
              <a:t>Presencia</a:t>
            </a:r>
          </a:p>
          <a:p>
            <a:r>
              <a:rPr lang="es-ES" sz="2400" b="1" dirty="0"/>
              <a:t>Certificaciones</a:t>
            </a:r>
          </a:p>
          <a:p>
            <a:r>
              <a:rPr lang="es-ES" sz="2400" b="1" dirty="0"/>
              <a:t>Organigrama</a:t>
            </a:r>
          </a:p>
          <a:p>
            <a:r>
              <a:rPr lang="es-ES" sz="2400" b="1" dirty="0"/>
              <a:t>Beneficios</a:t>
            </a:r>
          </a:p>
          <a:p>
            <a:r>
              <a:rPr lang="es-ES" sz="2400" b="1" dirty="0"/>
              <a:t>Políticas Generales</a:t>
            </a:r>
          </a:p>
          <a:p>
            <a:endParaRPr lang="es-PE" sz="2400" b="1" dirty="0"/>
          </a:p>
        </p:txBody>
      </p:sp>
      <p:grpSp>
        <p:nvGrpSpPr>
          <p:cNvPr id="5" name="Grupo 4">
            <a:extLst>
              <a:ext uri="{FF2B5EF4-FFF2-40B4-BE49-F238E27FC236}">
                <a16:creationId xmlns:a16="http://schemas.microsoft.com/office/drawing/2014/main" id="{9B1F45ED-E083-21E9-C1D9-7EFA75D3FC41}"/>
              </a:ext>
            </a:extLst>
          </p:cNvPr>
          <p:cNvGrpSpPr/>
          <p:nvPr/>
        </p:nvGrpSpPr>
        <p:grpSpPr>
          <a:xfrm>
            <a:off x="228598" y="456618"/>
            <a:ext cx="852492" cy="5944764"/>
            <a:chOff x="228598" y="456618"/>
            <a:chExt cx="852492" cy="5944764"/>
          </a:xfrm>
        </p:grpSpPr>
        <p:pic>
          <p:nvPicPr>
            <p:cNvPr id="6" name="Imagen 5" descr="Logotipo, nombre de la empresa&#10;&#10;Descripción generada automáticamente">
              <a:extLst>
                <a:ext uri="{FF2B5EF4-FFF2-40B4-BE49-F238E27FC236}">
                  <a16:creationId xmlns:a16="http://schemas.microsoft.com/office/drawing/2014/main" id="{183209EE-8190-8E94-1BE5-03E405D56EE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598" y="456618"/>
              <a:ext cx="852492" cy="852492"/>
            </a:xfrm>
            <a:prstGeom prst="rect">
              <a:avLst/>
            </a:prstGeom>
          </p:spPr>
        </p:pic>
        <p:sp>
          <p:nvSpPr>
            <p:cNvPr id="7" name="Marcador de pie de página 3">
              <a:extLst>
                <a:ext uri="{FF2B5EF4-FFF2-40B4-BE49-F238E27FC236}">
                  <a16:creationId xmlns:a16="http://schemas.microsoft.com/office/drawing/2014/main" id="{5A008F5A-5C8C-F9AF-9D2C-1CDFF6E44CB5}"/>
                </a:ext>
              </a:extLst>
            </p:cNvPr>
            <p:cNvSpPr txBox="1">
              <a:spLocks/>
            </p:cNvSpPr>
            <p:nvPr/>
          </p:nvSpPr>
          <p:spPr>
            <a:xfrm rot="16200000">
              <a:off x="-158127" y="5396804"/>
              <a:ext cx="1644030" cy="365125"/>
            </a:xfrm>
            <a:prstGeom prst="rect">
              <a:avLst/>
            </a:prstGeom>
          </p:spPr>
          <p:txBody>
            <a:bodyPr rtlCol="0"/>
            <a:lstStyle>
              <a:defPPr rtl="0">
                <a:defRPr lang="es-ES"/>
              </a:defPPr>
              <a:lvl1pPr marL="0" algn="l" defTabSz="914400" rtl="0" eaLnBrk="1" latinLnBrk="0" hangingPunct="1">
                <a:defRPr sz="1200" kern="1200">
                  <a:solidFill>
                    <a:srgbClr val="77777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dirty="0"/>
                <a:t>www.</a:t>
              </a:r>
              <a:r>
                <a:rPr lang="es-ES" dirty="0">
                  <a:latin typeface="Open Sans bold" panose="020B0806030504020204" pitchFamily="34" charset="0"/>
                  <a:ea typeface="Open Sans bold" panose="020B0806030504020204" pitchFamily="34" charset="0"/>
                  <a:cs typeface="Open Sans bold" panose="020B0806030504020204" pitchFamily="34" charset="0"/>
                </a:rPr>
                <a:t>acfarma</a:t>
              </a:r>
              <a:r>
                <a:rPr lang="es-ES" dirty="0"/>
                <a:t>.com</a:t>
              </a:r>
            </a:p>
          </p:txBody>
        </p:sp>
      </p:grpSp>
    </p:spTree>
    <p:extLst>
      <p:ext uri="{BB962C8B-B14F-4D97-AF65-F5344CB8AC3E}">
        <p14:creationId xmlns:p14="http://schemas.microsoft.com/office/powerpoint/2010/main" val="22683606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07C70A-FA0D-872C-C6F5-C45A840C30C1}"/>
              </a:ext>
            </a:extLst>
          </p:cNvPr>
          <p:cNvSpPr>
            <a:spLocks noGrp="1"/>
          </p:cNvSpPr>
          <p:nvPr>
            <p:ph type="title"/>
          </p:nvPr>
        </p:nvSpPr>
        <p:spPr>
          <a:xfrm>
            <a:off x="1" y="2941171"/>
            <a:ext cx="6095999" cy="975657"/>
          </a:xfrm>
        </p:spPr>
        <p:txBody>
          <a:bodyPr/>
          <a:lstStyle/>
          <a:p>
            <a:pPr algn="ctr"/>
            <a:r>
              <a:rPr lang="es-ES" b="1" dirty="0"/>
              <a:t>Beneficios Empresariales</a:t>
            </a:r>
            <a:endParaRPr lang="es-PE" b="1" dirty="0"/>
          </a:p>
        </p:txBody>
      </p:sp>
      <p:grpSp>
        <p:nvGrpSpPr>
          <p:cNvPr id="20" name="Grupo 19">
            <a:extLst>
              <a:ext uri="{FF2B5EF4-FFF2-40B4-BE49-F238E27FC236}">
                <a16:creationId xmlns:a16="http://schemas.microsoft.com/office/drawing/2014/main" id="{D3E97A83-C94D-E31D-C6CC-33AAC622B1D7}"/>
              </a:ext>
            </a:extLst>
          </p:cNvPr>
          <p:cNvGrpSpPr/>
          <p:nvPr/>
        </p:nvGrpSpPr>
        <p:grpSpPr>
          <a:xfrm>
            <a:off x="6096000" y="3834436"/>
            <a:ext cx="3225855" cy="2595990"/>
            <a:chOff x="6406494" y="2231745"/>
            <a:chExt cx="2510650" cy="2067712"/>
          </a:xfrm>
        </p:grpSpPr>
        <p:sp>
          <p:nvSpPr>
            <p:cNvPr id="10" name="CuadroTexto 9">
              <a:extLst>
                <a:ext uri="{FF2B5EF4-FFF2-40B4-BE49-F238E27FC236}">
                  <a16:creationId xmlns:a16="http://schemas.microsoft.com/office/drawing/2014/main" id="{2E1F359A-DF4B-868E-90DF-7A12941381CB}"/>
                </a:ext>
              </a:extLst>
            </p:cNvPr>
            <p:cNvSpPr txBox="1"/>
            <p:nvPr/>
          </p:nvSpPr>
          <p:spPr>
            <a:xfrm>
              <a:off x="6406494" y="2231745"/>
              <a:ext cx="2510650" cy="769441"/>
            </a:xfrm>
            <a:prstGeom prst="rect">
              <a:avLst/>
            </a:prstGeom>
            <a:noFill/>
          </p:spPr>
          <p:txBody>
            <a:bodyPr wrap="square">
              <a:spAutoFit/>
            </a:bodyPr>
            <a:lstStyle/>
            <a:p>
              <a:pPr algn="ctr">
                <a:spcBef>
                  <a:spcPts val="1000"/>
                </a:spcBef>
                <a:spcAft>
                  <a:spcPts val="1200"/>
                </a:spcAft>
                <a:buClr>
                  <a:schemeClr val="tx1"/>
                </a:buClr>
              </a:pPr>
              <a:r>
                <a:rPr lang="es-PE" sz="2200" b="1" dirty="0">
                  <a:solidFill>
                    <a:schemeClr val="bg2">
                      <a:lumMod val="50000"/>
                    </a:schemeClr>
                  </a:solidFill>
                  <a:ea typeface="Open Sans Light" panose="020B0306030504020204" pitchFamily="34" charset="0"/>
                  <a:cs typeface="Open Sans Light" panose="020B0306030504020204" pitchFamily="34" charset="0"/>
                </a:rPr>
                <a:t>Capacitaciones </a:t>
              </a:r>
              <a:r>
                <a:rPr lang="es-PE" sz="2200" b="1" dirty="0" err="1">
                  <a:solidFill>
                    <a:schemeClr val="bg2">
                      <a:lumMod val="50000"/>
                    </a:schemeClr>
                  </a:solidFill>
                  <a:ea typeface="Open Sans Light" panose="020B0306030504020204" pitchFamily="34" charset="0"/>
                  <a:cs typeface="Open Sans Light" panose="020B0306030504020204" pitchFamily="34" charset="0"/>
                </a:rPr>
                <a:t>Inhouse</a:t>
              </a:r>
              <a:r>
                <a:rPr lang="es-PE" sz="2200" b="1" dirty="0">
                  <a:solidFill>
                    <a:schemeClr val="bg2">
                      <a:lumMod val="50000"/>
                    </a:schemeClr>
                  </a:solidFill>
                  <a:ea typeface="Open Sans Light" panose="020B0306030504020204" pitchFamily="34" charset="0"/>
                  <a:cs typeface="Open Sans Light" panose="020B0306030504020204" pitchFamily="34" charset="0"/>
                </a:rPr>
                <a:t> y Externas</a:t>
              </a:r>
            </a:p>
          </p:txBody>
        </p:sp>
        <p:pic>
          <p:nvPicPr>
            <p:cNvPr id="19" name="Imagen 18">
              <a:extLst>
                <a:ext uri="{FF2B5EF4-FFF2-40B4-BE49-F238E27FC236}">
                  <a16:creationId xmlns:a16="http://schemas.microsoft.com/office/drawing/2014/main" id="{EF089B80-E571-ED2E-3961-0BB6F0F5D70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87220" y="2849752"/>
              <a:ext cx="2149199" cy="1449705"/>
            </a:xfrm>
            <a:prstGeom prst="rect">
              <a:avLst/>
            </a:prstGeom>
            <a:ln>
              <a:noFill/>
            </a:ln>
            <a:effectLst>
              <a:outerShdw blurRad="292100" dist="139700" dir="2700000" algn="tl" rotWithShape="0">
                <a:srgbClr val="333333">
                  <a:alpha val="65000"/>
                </a:srgbClr>
              </a:outerShdw>
            </a:effectLst>
          </p:spPr>
        </p:pic>
      </p:grpSp>
      <p:grpSp>
        <p:nvGrpSpPr>
          <p:cNvPr id="21" name="Grupo 20">
            <a:extLst>
              <a:ext uri="{FF2B5EF4-FFF2-40B4-BE49-F238E27FC236}">
                <a16:creationId xmlns:a16="http://schemas.microsoft.com/office/drawing/2014/main" id="{D03BDD62-D46B-CF8F-85C6-4AF269AAA7A6}"/>
              </a:ext>
            </a:extLst>
          </p:cNvPr>
          <p:cNvGrpSpPr/>
          <p:nvPr/>
        </p:nvGrpSpPr>
        <p:grpSpPr>
          <a:xfrm>
            <a:off x="9542634" y="1725410"/>
            <a:ext cx="1982711" cy="3233664"/>
            <a:chOff x="6396168" y="298206"/>
            <a:chExt cx="1982711" cy="3233664"/>
          </a:xfrm>
        </p:grpSpPr>
        <p:grpSp>
          <p:nvGrpSpPr>
            <p:cNvPr id="11" name="Grupo 10">
              <a:extLst>
                <a:ext uri="{FF2B5EF4-FFF2-40B4-BE49-F238E27FC236}">
                  <a16:creationId xmlns:a16="http://schemas.microsoft.com/office/drawing/2014/main" id="{B1FA2A6F-36D0-0053-DA83-692E44021F8E}"/>
                </a:ext>
              </a:extLst>
            </p:cNvPr>
            <p:cNvGrpSpPr/>
            <p:nvPr/>
          </p:nvGrpSpPr>
          <p:grpSpPr>
            <a:xfrm>
              <a:off x="6396168" y="298206"/>
              <a:ext cx="1926104" cy="912846"/>
              <a:chOff x="6165592" y="260367"/>
              <a:chExt cx="1926104" cy="912846"/>
            </a:xfrm>
          </p:grpSpPr>
          <p:sp>
            <p:nvSpPr>
              <p:cNvPr id="4" name="Rectángulo 3">
                <a:extLst>
                  <a:ext uri="{FF2B5EF4-FFF2-40B4-BE49-F238E27FC236}">
                    <a16:creationId xmlns:a16="http://schemas.microsoft.com/office/drawing/2014/main" id="{963DDFB0-FCA2-BE2C-403B-50ABE2FE5685}"/>
                  </a:ext>
                </a:extLst>
              </p:cNvPr>
              <p:cNvSpPr/>
              <p:nvPr/>
            </p:nvSpPr>
            <p:spPr>
              <a:xfrm>
                <a:off x="6467448" y="260367"/>
                <a:ext cx="1550670" cy="677108"/>
              </a:xfrm>
              <a:prstGeom prst="rect">
                <a:avLst/>
              </a:prstGeom>
            </p:spPr>
            <p:txBody>
              <a:bodyPr wrap="square">
                <a:spAutoFit/>
              </a:bodyPr>
              <a:lstStyle/>
              <a:p>
                <a:pPr algn="ctr">
                  <a:spcBef>
                    <a:spcPts val="1000"/>
                  </a:spcBef>
                  <a:spcAft>
                    <a:spcPts val="1200"/>
                  </a:spcAft>
                  <a:buClr>
                    <a:schemeClr val="tx1"/>
                  </a:buClr>
                </a:pPr>
                <a:r>
                  <a:rPr lang="es-PE" sz="2200" b="1" dirty="0">
                    <a:solidFill>
                      <a:schemeClr val="bg2">
                        <a:lumMod val="50000"/>
                      </a:schemeClr>
                    </a:solidFill>
                    <a:ea typeface="Open Sans Light" panose="020B0306030504020204" pitchFamily="34" charset="0"/>
                    <a:cs typeface="Open Sans Light" panose="020B0306030504020204" pitchFamily="34" charset="0"/>
                  </a:rPr>
                  <a:t>Programa </a:t>
                </a:r>
                <a:r>
                  <a:rPr lang="es-PE" sz="1600" dirty="0">
                    <a:solidFill>
                      <a:srgbClr val="000000"/>
                    </a:solidFill>
                    <a:latin typeface="Montserrat Classic" panose="020B0604020202020204" charset="0"/>
                  </a:rPr>
                  <a:t>	</a:t>
                </a:r>
              </a:p>
            </p:txBody>
          </p:sp>
          <p:pic>
            <p:nvPicPr>
              <p:cNvPr id="3" name="Picture 10" descr="Archivo:Senati Perú logo.svg - Wikipedia, la enciclopedia libre">
                <a:extLst>
                  <a:ext uri="{FF2B5EF4-FFF2-40B4-BE49-F238E27FC236}">
                    <a16:creationId xmlns:a16="http://schemas.microsoft.com/office/drawing/2014/main" id="{D6A54F36-5C7F-5393-F2C6-28CF264F982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65592" y="653165"/>
                <a:ext cx="1926104" cy="520048"/>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descr="Programa de Proyección Profesional desde el colegio: 5 beneficios que  podrás obtener - Conexión SenatiConexión Senati">
              <a:extLst>
                <a:ext uri="{FF2B5EF4-FFF2-40B4-BE49-F238E27FC236}">
                  <a16:creationId xmlns:a16="http://schemas.microsoft.com/office/drawing/2014/main" id="{2C8F4225-6173-370F-9957-7B943E2FAF06}"/>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452775" y="1271265"/>
              <a:ext cx="1926104" cy="22606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grpSp>
        <p:nvGrpSpPr>
          <p:cNvPr id="22" name="Grupo 21">
            <a:extLst>
              <a:ext uri="{FF2B5EF4-FFF2-40B4-BE49-F238E27FC236}">
                <a16:creationId xmlns:a16="http://schemas.microsoft.com/office/drawing/2014/main" id="{4B63157D-EB81-ECC4-4125-ECE55E4A79CF}"/>
              </a:ext>
            </a:extLst>
          </p:cNvPr>
          <p:cNvGrpSpPr/>
          <p:nvPr/>
        </p:nvGrpSpPr>
        <p:grpSpPr>
          <a:xfrm>
            <a:off x="6135637" y="657107"/>
            <a:ext cx="3225855" cy="2251123"/>
            <a:chOff x="6152607" y="957330"/>
            <a:chExt cx="3225855" cy="2251123"/>
          </a:xfrm>
        </p:grpSpPr>
        <p:pic>
          <p:nvPicPr>
            <p:cNvPr id="17" name="Imagen 16">
              <a:extLst>
                <a:ext uri="{FF2B5EF4-FFF2-40B4-BE49-F238E27FC236}">
                  <a16:creationId xmlns:a16="http://schemas.microsoft.com/office/drawing/2014/main" id="{AB447880-0F02-3895-EA2B-40ADC48EAE3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84816" y="1416800"/>
              <a:ext cx="2761438" cy="1791653"/>
            </a:xfrm>
            <a:prstGeom prst="rect">
              <a:avLst/>
            </a:prstGeom>
            <a:ln>
              <a:noFill/>
            </a:ln>
            <a:effectLst>
              <a:outerShdw blurRad="292100" dist="139700" dir="2700000" algn="tl" rotWithShape="0">
                <a:srgbClr val="333333">
                  <a:alpha val="65000"/>
                </a:srgbClr>
              </a:outerShdw>
            </a:effectLst>
          </p:spPr>
        </p:pic>
        <p:sp>
          <p:nvSpPr>
            <p:cNvPr id="18" name="CuadroTexto 17">
              <a:extLst>
                <a:ext uri="{FF2B5EF4-FFF2-40B4-BE49-F238E27FC236}">
                  <a16:creationId xmlns:a16="http://schemas.microsoft.com/office/drawing/2014/main" id="{0A4EE2AD-5F60-461C-13AC-30E704C389C8}"/>
                </a:ext>
              </a:extLst>
            </p:cNvPr>
            <p:cNvSpPr txBox="1"/>
            <p:nvPr/>
          </p:nvSpPr>
          <p:spPr>
            <a:xfrm>
              <a:off x="6152607" y="957330"/>
              <a:ext cx="3225855" cy="430887"/>
            </a:xfrm>
            <a:prstGeom prst="rect">
              <a:avLst/>
            </a:prstGeom>
            <a:noFill/>
          </p:spPr>
          <p:txBody>
            <a:bodyPr wrap="square">
              <a:spAutoFit/>
            </a:bodyPr>
            <a:lstStyle/>
            <a:p>
              <a:pPr algn="ctr">
                <a:spcBef>
                  <a:spcPts val="1000"/>
                </a:spcBef>
                <a:spcAft>
                  <a:spcPts val="1200"/>
                </a:spcAft>
                <a:buClr>
                  <a:schemeClr val="tx1"/>
                </a:buClr>
              </a:pPr>
              <a:r>
                <a:rPr lang="es-PE" sz="2200" b="1" dirty="0">
                  <a:solidFill>
                    <a:schemeClr val="bg2">
                      <a:lumMod val="50000"/>
                    </a:schemeClr>
                  </a:solidFill>
                  <a:ea typeface="Open Sans Light" panose="020B0306030504020204" pitchFamily="34" charset="0"/>
                  <a:cs typeface="Open Sans Light" panose="020B0306030504020204" pitchFamily="34" charset="0"/>
                </a:rPr>
                <a:t>Descuentos educativos</a:t>
              </a:r>
            </a:p>
          </p:txBody>
        </p:sp>
      </p:grpSp>
    </p:spTree>
    <p:extLst>
      <p:ext uri="{BB962C8B-B14F-4D97-AF65-F5344CB8AC3E}">
        <p14:creationId xmlns:p14="http://schemas.microsoft.com/office/powerpoint/2010/main" val="19876931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06120215-518F-BE6B-2E79-00F453643CB5}"/>
              </a:ext>
            </a:extLst>
          </p:cNvPr>
          <p:cNvSpPr>
            <a:spLocks noGrp="1"/>
          </p:cNvSpPr>
          <p:nvPr>
            <p:ph type="title"/>
          </p:nvPr>
        </p:nvSpPr>
        <p:spPr>
          <a:xfrm>
            <a:off x="1" y="2535047"/>
            <a:ext cx="11475720" cy="975657"/>
          </a:xfrm>
        </p:spPr>
        <p:txBody>
          <a:bodyPr/>
          <a:lstStyle/>
          <a:p>
            <a:pPr algn="ctr"/>
            <a:r>
              <a:rPr lang="es-PE" b="1" dirty="0"/>
              <a:t>FOTOCHECK</a:t>
            </a:r>
          </a:p>
        </p:txBody>
      </p:sp>
      <p:pic>
        <p:nvPicPr>
          <p:cNvPr id="7" name="Imagen 6" descr="Icono&#10;&#10;Descripción generada automáticamente">
            <a:extLst>
              <a:ext uri="{FF2B5EF4-FFF2-40B4-BE49-F238E27FC236}">
                <a16:creationId xmlns:a16="http://schemas.microsoft.com/office/drawing/2014/main" id="{9C22B2C6-85FB-38E2-36FA-B92A644523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37116" y="4394561"/>
            <a:ext cx="863600" cy="863600"/>
          </a:xfrm>
          <a:prstGeom prst="rect">
            <a:avLst/>
          </a:prstGeom>
          <a:effectLst>
            <a:reflection blurRad="6350" stA="45000" endPos="26000" dist="50800" dir="5400000" sy="-100000" algn="bl" rotWithShape="0"/>
          </a:effectLst>
        </p:spPr>
      </p:pic>
      <p:pic>
        <p:nvPicPr>
          <p:cNvPr id="8" name="Imagen 7" descr="Forma, Icono&#10;&#10;Descripción generada automáticamente">
            <a:extLst>
              <a:ext uri="{FF2B5EF4-FFF2-40B4-BE49-F238E27FC236}">
                <a16:creationId xmlns:a16="http://schemas.microsoft.com/office/drawing/2014/main" id="{FF2CE067-330C-7218-E5C0-1D4E0079A0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0227" y="4394561"/>
            <a:ext cx="863600" cy="863600"/>
          </a:xfrm>
          <a:prstGeom prst="rect">
            <a:avLst/>
          </a:prstGeom>
          <a:effectLst>
            <a:reflection blurRad="6350" stA="45000" endPos="26000" dist="50800" dir="5400000" sy="-100000" algn="bl" rotWithShape="0"/>
          </a:effectLst>
        </p:spPr>
      </p:pic>
      <p:pic>
        <p:nvPicPr>
          <p:cNvPr id="9" name="Imagen 8" descr="Icono&#10;&#10;Descripción generada automáticamente">
            <a:extLst>
              <a:ext uri="{FF2B5EF4-FFF2-40B4-BE49-F238E27FC236}">
                <a16:creationId xmlns:a16="http://schemas.microsoft.com/office/drawing/2014/main" id="{AC22FA68-8C45-04DD-D9B7-E102191125A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42428" y="4394561"/>
            <a:ext cx="863600" cy="863600"/>
          </a:xfrm>
          <a:prstGeom prst="rect">
            <a:avLst/>
          </a:prstGeom>
          <a:effectLst>
            <a:reflection blurRad="6350" stA="45000" endPos="26000" dist="50800" dir="5400000" sy="-100000" algn="bl" rotWithShape="0"/>
          </a:effectLst>
        </p:spPr>
      </p:pic>
      <p:pic>
        <p:nvPicPr>
          <p:cNvPr id="10" name="Imagen 9" descr="Icono&#10;&#10;Descripción generada automáticamente">
            <a:extLst>
              <a:ext uri="{FF2B5EF4-FFF2-40B4-BE49-F238E27FC236}">
                <a16:creationId xmlns:a16="http://schemas.microsoft.com/office/drawing/2014/main" id="{5391DFCE-F22D-144F-9447-BD0DD12026E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07238" y="4394561"/>
            <a:ext cx="863600" cy="863600"/>
          </a:xfrm>
          <a:prstGeom prst="rect">
            <a:avLst/>
          </a:prstGeom>
          <a:effectLst>
            <a:reflection blurRad="6350" stA="45000" endPos="26000" dist="50800" dir="5400000" sy="-100000" algn="bl" rotWithShape="0"/>
          </a:effectLst>
        </p:spPr>
      </p:pic>
      <p:sp>
        <p:nvSpPr>
          <p:cNvPr id="11" name="Marcador de contenido 2">
            <a:extLst>
              <a:ext uri="{FF2B5EF4-FFF2-40B4-BE49-F238E27FC236}">
                <a16:creationId xmlns:a16="http://schemas.microsoft.com/office/drawing/2014/main" id="{0143E0C9-A48A-C4BC-630F-68736661703C}"/>
              </a:ext>
            </a:extLst>
          </p:cNvPr>
          <p:cNvSpPr txBox="1">
            <a:spLocks/>
          </p:cNvSpPr>
          <p:nvPr/>
        </p:nvSpPr>
        <p:spPr>
          <a:xfrm>
            <a:off x="9145107" y="5431081"/>
            <a:ext cx="1495795" cy="316384"/>
          </a:xfrm>
          <a:prstGeom prst="rect">
            <a:avLst/>
          </a:prstGeom>
        </p:spPr>
        <p:txBody>
          <a:bodyPr vert="horz" lIns="91440" tIns="45720" rIns="91440" bIns="45720" rtlCol="0">
            <a:noAutofit/>
          </a:bodyPr>
          <a:lstStyle>
            <a:lvl1pPr marL="0" indent="0" algn="l" defTabSz="914400" rtl="0" eaLnBrk="1" latinLnBrk="0" hangingPunct="1">
              <a:lnSpc>
                <a:spcPts val="2200"/>
              </a:lnSpc>
              <a:spcBef>
                <a:spcPts val="1000"/>
              </a:spcBef>
              <a:buFont typeface="Arial" panose="020B0604020202020204" pitchFamily="34" charset="0"/>
              <a:buNone/>
              <a:defRPr sz="1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b="1" dirty="0"/>
              <a:t>Integridad</a:t>
            </a:r>
            <a:endParaRPr lang="es-PE" b="1" dirty="0"/>
          </a:p>
        </p:txBody>
      </p:sp>
      <p:sp>
        <p:nvSpPr>
          <p:cNvPr id="12" name="Marcador de contenido 3">
            <a:extLst>
              <a:ext uri="{FF2B5EF4-FFF2-40B4-BE49-F238E27FC236}">
                <a16:creationId xmlns:a16="http://schemas.microsoft.com/office/drawing/2014/main" id="{D8FF1C57-F998-D2E2-51F2-52C47C1454C1}"/>
              </a:ext>
            </a:extLst>
          </p:cNvPr>
          <p:cNvSpPr txBox="1">
            <a:spLocks/>
          </p:cNvSpPr>
          <p:nvPr/>
        </p:nvSpPr>
        <p:spPr>
          <a:xfrm>
            <a:off x="2826330" y="5431079"/>
            <a:ext cx="1495795" cy="662027"/>
          </a:xfrm>
          <a:prstGeom prst="rect">
            <a:avLst/>
          </a:prstGeom>
        </p:spPr>
        <p:txBody>
          <a:bodyPr vert="horz" lIns="91440" tIns="45720" rIns="91440" bIns="45720" rtlCol="0">
            <a:noAutofit/>
          </a:bodyPr>
          <a:lstStyle>
            <a:lvl1pPr marL="0" indent="0" algn="l" defTabSz="914400" rtl="0" eaLnBrk="1" latinLnBrk="0" hangingPunct="1">
              <a:lnSpc>
                <a:spcPts val="2200"/>
              </a:lnSpc>
              <a:spcBef>
                <a:spcPts val="1000"/>
              </a:spcBef>
              <a:buFont typeface="Arial" panose="020B0604020202020204" pitchFamily="34" charset="0"/>
              <a:buNone/>
              <a:defRPr sz="1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ES" b="1" dirty="0"/>
              <a:t>Trabajo en Equipo</a:t>
            </a:r>
            <a:endParaRPr lang="es-PE" b="1" dirty="0"/>
          </a:p>
        </p:txBody>
      </p:sp>
      <p:sp>
        <p:nvSpPr>
          <p:cNvPr id="13" name="Marcador de contenido 4">
            <a:extLst>
              <a:ext uri="{FF2B5EF4-FFF2-40B4-BE49-F238E27FC236}">
                <a16:creationId xmlns:a16="http://schemas.microsoft.com/office/drawing/2014/main" id="{6296E664-2CD1-AAA9-B916-5AB558923B62}"/>
              </a:ext>
            </a:extLst>
          </p:cNvPr>
          <p:cNvSpPr txBox="1">
            <a:spLocks/>
          </p:cNvSpPr>
          <p:nvPr/>
        </p:nvSpPr>
        <p:spPr>
          <a:xfrm>
            <a:off x="6096000" y="5431080"/>
            <a:ext cx="1495795" cy="316385"/>
          </a:xfrm>
          <a:prstGeom prst="rect">
            <a:avLst/>
          </a:prstGeom>
        </p:spPr>
        <p:txBody>
          <a:bodyPr vert="horz" lIns="91440" tIns="45720" rIns="91440" bIns="45720" rtlCol="0">
            <a:noAutofit/>
          </a:bodyPr>
          <a:lstStyle>
            <a:lvl1pPr marL="0" indent="0" algn="l" defTabSz="914400" rtl="0" eaLnBrk="1" latinLnBrk="0" hangingPunct="1">
              <a:lnSpc>
                <a:spcPts val="2200"/>
              </a:lnSpc>
              <a:spcBef>
                <a:spcPts val="1000"/>
              </a:spcBef>
              <a:buFont typeface="Arial" panose="020B0604020202020204" pitchFamily="34" charset="0"/>
              <a:buNone/>
              <a:defRPr sz="1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b="1" dirty="0"/>
              <a:t>Excelencia</a:t>
            </a:r>
            <a:endParaRPr lang="es-PE" b="1" dirty="0"/>
          </a:p>
        </p:txBody>
      </p:sp>
      <p:sp>
        <p:nvSpPr>
          <p:cNvPr id="14" name="Marcador de contenido 5">
            <a:extLst>
              <a:ext uri="{FF2B5EF4-FFF2-40B4-BE49-F238E27FC236}">
                <a16:creationId xmlns:a16="http://schemas.microsoft.com/office/drawing/2014/main" id="{0D71B550-CF99-0D7E-F9F1-8BFCF2F3A820}"/>
              </a:ext>
            </a:extLst>
          </p:cNvPr>
          <p:cNvSpPr txBox="1">
            <a:spLocks/>
          </p:cNvSpPr>
          <p:nvPr/>
        </p:nvSpPr>
        <p:spPr>
          <a:xfrm>
            <a:off x="695920" y="5431080"/>
            <a:ext cx="1040036" cy="407825"/>
          </a:xfrm>
          <a:prstGeom prst="rect">
            <a:avLst/>
          </a:prstGeom>
        </p:spPr>
        <p:txBody>
          <a:bodyPr vert="horz" lIns="91440" tIns="45720" rIns="91440" bIns="45720" rtlCol="0">
            <a:noAutofit/>
          </a:bodyPr>
          <a:lstStyle>
            <a:lvl1pPr marL="0" indent="0" algn="l" defTabSz="914400" rtl="0" eaLnBrk="1" latinLnBrk="0" hangingPunct="1">
              <a:lnSpc>
                <a:spcPts val="2200"/>
              </a:lnSpc>
              <a:spcBef>
                <a:spcPts val="1000"/>
              </a:spcBef>
              <a:buFont typeface="Arial" panose="020B0604020202020204" pitchFamily="34" charset="0"/>
              <a:buNone/>
              <a:defRPr sz="1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b="1" dirty="0"/>
              <a:t>Respeto</a:t>
            </a:r>
            <a:endParaRPr lang="es-PE" b="1" dirty="0"/>
          </a:p>
        </p:txBody>
      </p:sp>
    </p:spTree>
    <p:extLst>
      <p:ext uri="{BB962C8B-B14F-4D97-AF65-F5344CB8AC3E}">
        <p14:creationId xmlns:p14="http://schemas.microsoft.com/office/powerpoint/2010/main" val="3346419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3B68E862-D60E-3D0F-F18B-4D7919683F65}"/>
              </a:ext>
            </a:extLst>
          </p:cNvPr>
          <p:cNvGrpSpPr/>
          <p:nvPr/>
        </p:nvGrpSpPr>
        <p:grpSpPr>
          <a:xfrm>
            <a:off x="1869232" y="400294"/>
            <a:ext cx="2568415" cy="4081371"/>
            <a:chOff x="1869232" y="400294"/>
            <a:chExt cx="2568415" cy="4081371"/>
          </a:xfrm>
        </p:grpSpPr>
        <p:pic>
          <p:nvPicPr>
            <p:cNvPr id="4" name="Imagen 3">
              <a:extLst>
                <a:ext uri="{FF2B5EF4-FFF2-40B4-BE49-F238E27FC236}">
                  <a16:creationId xmlns:a16="http://schemas.microsoft.com/office/drawing/2014/main" id="{35D8F986-4E09-7A22-893D-DC2F5F782F82}"/>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869232" y="400294"/>
              <a:ext cx="2568415" cy="4081371"/>
            </a:xfrm>
            <a:prstGeom prst="rect">
              <a:avLst/>
            </a:prstGeom>
            <a:ln>
              <a:noFill/>
            </a:ln>
            <a:effectLst>
              <a:outerShdw blurRad="292100" dist="139700" dir="2700000" algn="tl" rotWithShape="0">
                <a:srgbClr val="333333">
                  <a:alpha val="65000"/>
                </a:srgbClr>
              </a:outerShdw>
            </a:effectLst>
          </p:spPr>
        </p:pic>
        <p:sp>
          <p:nvSpPr>
            <p:cNvPr id="8" name="CuadroTexto 7">
              <a:extLst>
                <a:ext uri="{FF2B5EF4-FFF2-40B4-BE49-F238E27FC236}">
                  <a16:creationId xmlns:a16="http://schemas.microsoft.com/office/drawing/2014/main" id="{4905E7B2-A708-5389-347A-6B4547690C7C}"/>
                </a:ext>
              </a:extLst>
            </p:cNvPr>
            <p:cNvSpPr txBox="1"/>
            <p:nvPr/>
          </p:nvSpPr>
          <p:spPr>
            <a:xfrm>
              <a:off x="1977390" y="2640330"/>
              <a:ext cx="2331720" cy="646331"/>
            </a:xfrm>
            <a:prstGeom prst="rect">
              <a:avLst/>
            </a:prstGeom>
            <a:solidFill>
              <a:schemeClr val="bg1"/>
            </a:solidFill>
          </p:spPr>
          <p:txBody>
            <a:bodyPr wrap="square" rtlCol="0">
              <a:spAutoFit/>
            </a:bodyPr>
            <a:lstStyle/>
            <a:p>
              <a:pPr algn="ctr"/>
              <a:r>
                <a:rPr lang="es-ES" b="1" dirty="0">
                  <a:solidFill>
                    <a:srgbClr val="000000"/>
                  </a:solidFill>
                </a:rPr>
                <a:t>PEPITO</a:t>
              </a:r>
            </a:p>
            <a:p>
              <a:pPr algn="ctr"/>
              <a:r>
                <a:rPr lang="es-ES" b="1" dirty="0"/>
                <a:t>FLORES GONZALES</a:t>
              </a:r>
              <a:endParaRPr lang="es-PE" b="1" dirty="0"/>
            </a:p>
          </p:txBody>
        </p:sp>
        <p:sp>
          <p:nvSpPr>
            <p:cNvPr id="9" name="CuadroTexto 8">
              <a:extLst>
                <a:ext uri="{FF2B5EF4-FFF2-40B4-BE49-F238E27FC236}">
                  <a16:creationId xmlns:a16="http://schemas.microsoft.com/office/drawing/2014/main" id="{AAE25DD2-4A72-2792-C786-89F11CC92BAC}"/>
                </a:ext>
              </a:extLst>
            </p:cNvPr>
            <p:cNvSpPr txBox="1"/>
            <p:nvPr/>
          </p:nvSpPr>
          <p:spPr>
            <a:xfrm>
              <a:off x="2525511" y="3518844"/>
              <a:ext cx="1154949" cy="307777"/>
            </a:xfrm>
            <a:prstGeom prst="rect">
              <a:avLst/>
            </a:prstGeom>
            <a:solidFill>
              <a:schemeClr val="bg1"/>
            </a:solidFill>
          </p:spPr>
          <p:txBody>
            <a:bodyPr wrap="square" rtlCol="0">
              <a:spAutoFit/>
            </a:bodyPr>
            <a:lstStyle/>
            <a:p>
              <a:pPr algn="ctr"/>
              <a:r>
                <a:rPr lang="es-ES" sz="1400" dirty="0"/>
                <a:t>00123456</a:t>
              </a:r>
            </a:p>
          </p:txBody>
        </p:sp>
      </p:grpSp>
      <p:sp>
        <p:nvSpPr>
          <p:cNvPr id="11" name="Marcador de contenido 2">
            <a:extLst>
              <a:ext uri="{FF2B5EF4-FFF2-40B4-BE49-F238E27FC236}">
                <a16:creationId xmlns:a16="http://schemas.microsoft.com/office/drawing/2014/main" id="{9FCEF207-084D-A41B-FCCD-FF1612495C74}"/>
              </a:ext>
            </a:extLst>
          </p:cNvPr>
          <p:cNvSpPr>
            <a:spLocks noGrp="1"/>
          </p:cNvSpPr>
          <p:nvPr>
            <p:ph idx="1"/>
          </p:nvPr>
        </p:nvSpPr>
        <p:spPr>
          <a:xfrm>
            <a:off x="6338822" y="2064222"/>
            <a:ext cx="5194048" cy="3217019"/>
          </a:xfrm>
        </p:spPr>
        <p:txBody>
          <a:bodyPr>
            <a:normAutofit/>
          </a:bodyPr>
          <a:lstStyle/>
          <a:p>
            <a:pPr algn="just"/>
            <a:r>
              <a:rPr lang="es-ES" sz="2400" b="0" i="0" dirty="0">
                <a:solidFill>
                  <a:srgbClr val="000000"/>
                </a:solidFill>
                <a:effectLst/>
                <a:latin typeface="Raleway" pitchFamily="2" charset="0"/>
              </a:rPr>
              <a:t>El </a:t>
            </a:r>
            <a:r>
              <a:rPr lang="es-ES" sz="2400" b="1" i="0" dirty="0" err="1">
                <a:solidFill>
                  <a:srgbClr val="000000"/>
                </a:solidFill>
                <a:effectLst/>
                <a:latin typeface="Raleway" pitchFamily="2" charset="0"/>
              </a:rPr>
              <a:t>fotocheck</a:t>
            </a:r>
            <a:r>
              <a:rPr lang="es-ES" sz="2400" b="0" i="0" dirty="0">
                <a:solidFill>
                  <a:srgbClr val="000000"/>
                </a:solidFill>
                <a:effectLst/>
                <a:latin typeface="Raleway" pitchFamily="2" charset="0"/>
              </a:rPr>
              <a:t>  permite nuestra identificación como colaboradores  de la empresa. </a:t>
            </a:r>
          </a:p>
          <a:p>
            <a:pPr algn="just"/>
            <a:r>
              <a:rPr lang="es-ES" sz="2400" b="0" i="0" dirty="0">
                <a:solidFill>
                  <a:srgbClr val="000000"/>
                </a:solidFill>
                <a:effectLst/>
                <a:latin typeface="Raleway" pitchFamily="2" charset="0"/>
              </a:rPr>
              <a:t>Es responsabilidad de todo colaborador portar el </a:t>
            </a:r>
            <a:r>
              <a:rPr lang="es-ES" sz="2400" b="1" i="0" dirty="0" err="1">
                <a:solidFill>
                  <a:srgbClr val="000000"/>
                </a:solidFill>
                <a:effectLst/>
                <a:latin typeface="Raleway" pitchFamily="2" charset="0"/>
              </a:rPr>
              <a:t>fotocheck</a:t>
            </a:r>
            <a:r>
              <a:rPr lang="es-ES" sz="2400" b="0" i="0" dirty="0">
                <a:solidFill>
                  <a:srgbClr val="000000"/>
                </a:solidFill>
                <a:effectLst/>
                <a:latin typeface="Raleway" pitchFamily="2" charset="0"/>
              </a:rPr>
              <a:t> y cinta distintiva en todo momento, durante su permanencia en cualquiera de los locales de Laboratorios AC Farma.</a:t>
            </a:r>
          </a:p>
        </p:txBody>
      </p:sp>
      <p:grpSp>
        <p:nvGrpSpPr>
          <p:cNvPr id="2" name="Grupo 1">
            <a:extLst>
              <a:ext uri="{FF2B5EF4-FFF2-40B4-BE49-F238E27FC236}">
                <a16:creationId xmlns:a16="http://schemas.microsoft.com/office/drawing/2014/main" id="{5831FA3C-9112-D704-8E7B-65EB1D557D11}"/>
              </a:ext>
            </a:extLst>
          </p:cNvPr>
          <p:cNvGrpSpPr/>
          <p:nvPr/>
        </p:nvGrpSpPr>
        <p:grpSpPr>
          <a:xfrm>
            <a:off x="1680213" y="4870533"/>
            <a:ext cx="2762926" cy="1312327"/>
            <a:chOff x="8226748" y="1490279"/>
            <a:chExt cx="2749124" cy="2108126"/>
          </a:xfrm>
        </p:grpSpPr>
        <p:pic>
          <p:nvPicPr>
            <p:cNvPr id="3" name="Imagen 2">
              <a:extLst>
                <a:ext uri="{FF2B5EF4-FFF2-40B4-BE49-F238E27FC236}">
                  <a16:creationId xmlns:a16="http://schemas.microsoft.com/office/drawing/2014/main" id="{BD366F96-7A8D-1914-47ED-40787F40C55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7775"/>
            <a:stretch/>
          </p:blipFill>
          <p:spPr>
            <a:xfrm>
              <a:off x="8226748" y="1514735"/>
              <a:ext cx="1415667" cy="2083670"/>
            </a:xfrm>
            <a:prstGeom prst="rect">
              <a:avLst/>
            </a:prstGeom>
            <a:ln>
              <a:noFill/>
            </a:ln>
            <a:effectLst>
              <a:outerShdw blurRad="292100" dist="139700" dir="2700000" algn="tl" rotWithShape="0">
                <a:srgbClr val="333333">
                  <a:alpha val="65000"/>
                </a:srgbClr>
              </a:outerShdw>
            </a:effectLst>
          </p:spPr>
        </p:pic>
        <p:pic>
          <p:nvPicPr>
            <p:cNvPr id="12" name="Imagen 11">
              <a:extLst>
                <a:ext uri="{FF2B5EF4-FFF2-40B4-BE49-F238E27FC236}">
                  <a16:creationId xmlns:a16="http://schemas.microsoft.com/office/drawing/2014/main" id="{054602E2-F238-CE28-DFCC-2E7E0D24904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692616" y="1490279"/>
              <a:ext cx="1283256" cy="2108126"/>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9708795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06120215-518F-BE6B-2E79-00F453643CB5}"/>
              </a:ext>
            </a:extLst>
          </p:cNvPr>
          <p:cNvSpPr>
            <a:spLocks noGrp="1"/>
          </p:cNvSpPr>
          <p:nvPr>
            <p:ph type="title"/>
          </p:nvPr>
        </p:nvSpPr>
        <p:spPr>
          <a:xfrm>
            <a:off x="1" y="2535047"/>
            <a:ext cx="11475720" cy="975657"/>
          </a:xfrm>
        </p:spPr>
        <p:txBody>
          <a:bodyPr/>
          <a:lstStyle/>
          <a:p>
            <a:pPr algn="ctr"/>
            <a:r>
              <a:rPr lang="es-ES" b="1" dirty="0"/>
              <a:t>COMUNICACIÓN INTERNA</a:t>
            </a:r>
            <a:endParaRPr lang="es-PE" b="1" dirty="0"/>
          </a:p>
        </p:txBody>
      </p:sp>
      <p:pic>
        <p:nvPicPr>
          <p:cNvPr id="7" name="Imagen 6" descr="Icono&#10;&#10;Descripción generada automáticamente">
            <a:extLst>
              <a:ext uri="{FF2B5EF4-FFF2-40B4-BE49-F238E27FC236}">
                <a16:creationId xmlns:a16="http://schemas.microsoft.com/office/drawing/2014/main" id="{9C22B2C6-85FB-38E2-36FA-B92A644523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37116" y="4394561"/>
            <a:ext cx="863600" cy="863600"/>
          </a:xfrm>
          <a:prstGeom prst="rect">
            <a:avLst/>
          </a:prstGeom>
          <a:effectLst>
            <a:reflection blurRad="6350" stA="45000" endPos="26000" dist="50800" dir="5400000" sy="-100000" algn="bl" rotWithShape="0"/>
          </a:effectLst>
        </p:spPr>
      </p:pic>
      <p:pic>
        <p:nvPicPr>
          <p:cNvPr id="8" name="Imagen 7" descr="Forma, Icono&#10;&#10;Descripción generada automáticamente">
            <a:extLst>
              <a:ext uri="{FF2B5EF4-FFF2-40B4-BE49-F238E27FC236}">
                <a16:creationId xmlns:a16="http://schemas.microsoft.com/office/drawing/2014/main" id="{FF2CE067-330C-7218-E5C0-1D4E0079A0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0227" y="4394561"/>
            <a:ext cx="863600" cy="863600"/>
          </a:xfrm>
          <a:prstGeom prst="rect">
            <a:avLst/>
          </a:prstGeom>
          <a:effectLst>
            <a:reflection blurRad="6350" stA="45000" endPos="26000" dist="50800" dir="5400000" sy="-100000" algn="bl" rotWithShape="0"/>
          </a:effectLst>
        </p:spPr>
      </p:pic>
      <p:pic>
        <p:nvPicPr>
          <p:cNvPr id="9" name="Imagen 8" descr="Icono&#10;&#10;Descripción generada automáticamente">
            <a:extLst>
              <a:ext uri="{FF2B5EF4-FFF2-40B4-BE49-F238E27FC236}">
                <a16:creationId xmlns:a16="http://schemas.microsoft.com/office/drawing/2014/main" id="{AC22FA68-8C45-04DD-D9B7-E102191125A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42428" y="4394561"/>
            <a:ext cx="863600" cy="863600"/>
          </a:xfrm>
          <a:prstGeom prst="rect">
            <a:avLst/>
          </a:prstGeom>
          <a:effectLst>
            <a:reflection blurRad="6350" stA="45000" endPos="26000" dist="50800" dir="5400000" sy="-100000" algn="bl" rotWithShape="0"/>
          </a:effectLst>
        </p:spPr>
      </p:pic>
      <p:pic>
        <p:nvPicPr>
          <p:cNvPr id="10" name="Imagen 9" descr="Icono&#10;&#10;Descripción generada automáticamente">
            <a:extLst>
              <a:ext uri="{FF2B5EF4-FFF2-40B4-BE49-F238E27FC236}">
                <a16:creationId xmlns:a16="http://schemas.microsoft.com/office/drawing/2014/main" id="{5391DFCE-F22D-144F-9447-BD0DD12026E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07238" y="4394561"/>
            <a:ext cx="863600" cy="863600"/>
          </a:xfrm>
          <a:prstGeom prst="rect">
            <a:avLst/>
          </a:prstGeom>
          <a:effectLst>
            <a:reflection blurRad="6350" stA="45000" endPos="26000" dist="50800" dir="5400000" sy="-100000" algn="bl" rotWithShape="0"/>
          </a:effectLst>
        </p:spPr>
      </p:pic>
      <p:sp>
        <p:nvSpPr>
          <p:cNvPr id="11" name="Marcador de contenido 2">
            <a:extLst>
              <a:ext uri="{FF2B5EF4-FFF2-40B4-BE49-F238E27FC236}">
                <a16:creationId xmlns:a16="http://schemas.microsoft.com/office/drawing/2014/main" id="{0143E0C9-A48A-C4BC-630F-68736661703C}"/>
              </a:ext>
            </a:extLst>
          </p:cNvPr>
          <p:cNvSpPr txBox="1">
            <a:spLocks/>
          </p:cNvSpPr>
          <p:nvPr/>
        </p:nvSpPr>
        <p:spPr>
          <a:xfrm>
            <a:off x="9145107" y="5431081"/>
            <a:ext cx="1495795" cy="316384"/>
          </a:xfrm>
          <a:prstGeom prst="rect">
            <a:avLst/>
          </a:prstGeom>
        </p:spPr>
        <p:txBody>
          <a:bodyPr vert="horz" lIns="91440" tIns="45720" rIns="91440" bIns="45720" rtlCol="0">
            <a:noAutofit/>
          </a:bodyPr>
          <a:lstStyle>
            <a:lvl1pPr marL="0" indent="0" algn="l" defTabSz="914400" rtl="0" eaLnBrk="1" latinLnBrk="0" hangingPunct="1">
              <a:lnSpc>
                <a:spcPts val="2200"/>
              </a:lnSpc>
              <a:spcBef>
                <a:spcPts val="1000"/>
              </a:spcBef>
              <a:buFont typeface="Arial" panose="020B0604020202020204" pitchFamily="34" charset="0"/>
              <a:buNone/>
              <a:defRPr sz="1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b="1" dirty="0"/>
              <a:t>Integridad</a:t>
            </a:r>
            <a:endParaRPr lang="es-PE" b="1" dirty="0"/>
          </a:p>
        </p:txBody>
      </p:sp>
      <p:sp>
        <p:nvSpPr>
          <p:cNvPr id="12" name="Marcador de contenido 3">
            <a:extLst>
              <a:ext uri="{FF2B5EF4-FFF2-40B4-BE49-F238E27FC236}">
                <a16:creationId xmlns:a16="http://schemas.microsoft.com/office/drawing/2014/main" id="{D8FF1C57-F998-D2E2-51F2-52C47C1454C1}"/>
              </a:ext>
            </a:extLst>
          </p:cNvPr>
          <p:cNvSpPr txBox="1">
            <a:spLocks/>
          </p:cNvSpPr>
          <p:nvPr/>
        </p:nvSpPr>
        <p:spPr>
          <a:xfrm>
            <a:off x="2826330" y="5431079"/>
            <a:ext cx="1495795" cy="662027"/>
          </a:xfrm>
          <a:prstGeom prst="rect">
            <a:avLst/>
          </a:prstGeom>
        </p:spPr>
        <p:txBody>
          <a:bodyPr vert="horz" lIns="91440" tIns="45720" rIns="91440" bIns="45720" rtlCol="0">
            <a:noAutofit/>
          </a:bodyPr>
          <a:lstStyle>
            <a:lvl1pPr marL="0" indent="0" algn="l" defTabSz="914400" rtl="0" eaLnBrk="1" latinLnBrk="0" hangingPunct="1">
              <a:lnSpc>
                <a:spcPts val="2200"/>
              </a:lnSpc>
              <a:spcBef>
                <a:spcPts val="1000"/>
              </a:spcBef>
              <a:buFont typeface="Arial" panose="020B0604020202020204" pitchFamily="34" charset="0"/>
              <a:buNone/>
              <a:defRPr sz="1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ES" b="1" dirty="0"/>
              <a:t>Trabajo en Equipo</a:t>
            </a:r>
            <a:endParaRPr lang="es-PE" b="1" dirty="0"/>
          </a:p>
        </p:txBody>
      </p:sp>
      <p:sp>
        <p:nvSpPr>
          <p:cNvPr id="13" name="Marcador de contenido 4">
            <a:extLst>
              <a:ext uri="{FF2B5EF4-FFF2-40B4-BE49-F238E27FC236}">
                <a16:creationId xmlns:a16="http://schemas.microsoft.com/office/drawing/2014/main" id="{6296E664-2CD1-AAA9-B916-5AB558923B62}"/>
              </a:ext>
            </a:extLst>
          </p:cNvPr>
          <p:cNvSpPr txBox="1">
            <a:spLocks/>
          </p:cNvSpPr>
          <p:nvPr/>
        </p:nvSpPr>
        <p:spPr>
          <a:xfrm>
            <a:off x="6096000" y="5431080"/>
            <a:ext cx="1495795" cy="316385"/>
          </a:xfrm>
          <a:prstGeom prst="rect">
            <a:avLst/>
          </a:prstGeom>
        </p:spPr>
        <p:txBody>
          <a:bodyPr vert="horz" lIns="91440" tIns="45720" rIns="91440" bIns="45720" rtlCol="0">
            <a:noAutofit/>
          </a:bodyPr>
          <a:lstStyle>
            <a:lvl1pPr marL="0" indent="0" algn="l" defTabSz="914400" rtl="0" eaLnBrk="1" latinLnBrk="0" hangingPunct="1">
              <a:lnSpc>
                <a:spcPts val="2200"/>
              </a:lnSpc>
              <a:spcBef>
                <a:spcPts val="1000"/>
              </a:spcBef>
              <a:buFont typeface="Arial" panose="020B0604020202020204" pitchFamily="34" charset="0"/>
              <a:buNone/>
              <a:defRPr sz="1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b="1" dirty="0"/>
              <a:t>Excelencia</a:t>
            </a:r>
            <a:endParaRPr lang="es-PE" b="1" dirty="0"/>
          </a:p>
        </p:txBody>
      </p:sp>
      <p:sp>
        <p:nvSpPr>
          <p:cNvPr id="14" name="Marcador de contenido 5">
            <a:extLst>
              <a:ext uri="{FF2B5EF4-FFF2-40B4-BE49-F238E27FC236}">
                <a16:creationId xmlns:a16="http://schemas.microsoft.com/office/drawing/2014/main" id="{0D71B550-CF99-0D7E-F9F1-8BFCF2F3A820}"/>
              </a:ext>
            </a:extLst>
          </p:cNvPr>
          <p:cNvSpPr txBox="1">
            <a:spLocks/>
          </p:cNvSpPr>
          <p:nvPr/>
        </p:nvSpPr>
        <p:spPr>
          <a:xfrm>
            <a:off x="695920" y="5431080"/>
            <a:ext cx="1040036" cy="407825"/>
          </a:xfrm>
          <a:prstGeom prst="rect">
            <a:avLst/>
          </a:prstGeom>
        </p:spPr>
        <p:txBody>
          <a:bodyPr vert="horz" lIns="91440" tIns="45720" rIns="91440" bIns="45720" rtlCol="0">
            <a:noAutofit/>
          </a:bodyPr>
          <a:lstStyle>
            <a:lvl1pPr marL="0" indent="0" algn="l" defTabSz="914400" rtl="0" eaLnBrk="1" latinLnBrk="0" hangingPunct="1">
              <a:lnSpc>
                <a:spcPts val="2200"/>
              </a:lnSpc>
              <a:spcBef>
                <a:spcPts val="1000"/>
              </a:spcBef>
              <a:buFont typeface="Arial" panose="020B0604020202020204" pitchFamily="34" charset="0"/>
              <a:buNone/>
              <a:defRPr sz="1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b="1" dirty="0"/>
              <a:t>Respeto</a:t>
            </a:r>
            <a:endParaRPr lang="es-PE" b="1" dirty="0"/>
          </a:p>
        </p:txBody>
      </p:sp>
    </p:spTree>
    <p:extLst>
      <p:ext uri="{BB962C8B-B14F-4D97-AF65-F5344CB8AC3E}">
        <p14:creationId xmlns:p14="http://schemas.microsoft.com/office/powerpoint/2010/main" val="17699058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536A1324-3A77-6A91-DB3F-B70EB1FBBF7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7909" y="4040898"/>
            <a:ext cx="3892158" cy="2456651"/>
          </a:xfrm>
          <a:prstGeom prst="rect">
            <a:avLst/>
          </a:prstGeom>
          <a:ln>
            <a:noFill/>
          </a:ln>
          <a:effectLst>
            <a:outerShdw blurRad="190500" algn="tl" rotWithShape="0">
              <a:srgbClr val="000000">
                <a:alpha val="70000"/>
              </a:srgbClr>
            </a:outerShdw>
          </a:effectLst>
        </p:spPr>
      </p:pic>
      <p:grpSp>
        <p:nvGrpSpPr>
          <p:cNvPr id="24" name="Grupo 23">
            <a:extLst>
              <a:ext uri="{FF2B5EF4-FFF2-40B4-BE49-F238E27FC236}">
                <a16:creationId xmlns:a16="http://schemas.microsoft.com/office/drawing/2014/main" id="{93E40784-DA00-2620-7D51-81C384C3B400}"/>
              </a:ext>
            </a:extLst>
          </p:cNvPr>
          <p:cNvGrpSpPr/>
          <p:nvPr/>
        </p:nvGrpSpPr>
        <p:grpSpPr>
          <a:xfrm>
            <a:off x="4789795" y="376668"/>
            <a:ext cx="2309879" cy="803375"/>
            <a:chOff x="5016750" y="485525"/>
            <a:chExt cx="2024743" cy="1547141"/>
          </a:xfrm>
          <a:solidFill>
            <a:srgbClr val="A5272B"/>
          </a:solidFill>
        </p:grpSpPr>
        <p:sp>
          <p:nvSpPr>
            <p:cNvPr id="10" name="AutoShape 3">
              <a:extLst>
                <a:ext uri="{FF2B5EF4-FFF2-40B4-BE49-F238E27FC236}">
                  <a16:creationId xmlns:a16="http://schemas.microsoft.com/office/drawing/2014/main" id="{93572A40-CC0C-3358-4430-91D3FB5E5B9D}"/>
                </a:ext>
              </a:extLst>
            </p:cNvPr>
            <p:cNvSpPr/>
            <p:nvPr/>
          </p:nvSpPr>
          <p:spPr>
            <a:xfrm>
              <a:off x="5016750" y="485525"/>
              <a:ext cx="2024743" cy="1547141"/>
            </a:xfrm>
            <a:prstGeom prst="rect">
              <a:avLst/>
            </a:prstGeom>
            <a:grpFill/>
          </p:spPr>
          <p:txBody>
            <a:bodyPr/>
            <a:lstStyle/>
            <a:p>
              <a:endParaRPr lang="es-PE"/>
            </a:p>
          </p:txBody>
        </p:sp>
        <p:sp>
          <p:nvSpPr>
            <p:cNvPr id="13" name="CuadroTexto 12">
              <a:extLst>
                <a:ext uri="{FF2B5EF4-FFF2-40B4-BE49-F238E27FC236}">
                  <a16:creationId xmlns:a16="http://schemas.microsoft.com/office/drawing/2014/main" id="{D969B3EE-F75C-7D67-5855-63B18A1A9D7E}"/>
                </a:ext>
              </a:extLst>
            </p:cNvPr>
            <p:cNvSpPr txBox="1"/>
            <p:nvPr/>
          </p:nvSpPr>
          <p:spPr>
            <a:xfrm>
              <a:off x="5016750" y="613281"/>
              <a:ext cx="2024743" cy="1244705"/>
            </a:xfrm>
            <a:prstGeom prst="rect">
              <a:avLst/>
            </a:prstGeom>
            <a:grpFill/>
          </p:spPr>
          <p:txBody>
            <a:bodyPr wrap="square" rtlCol="0">
              <a:spAutoFit/>
            </a:bodyPr>
            <a:lstStyle/>
            <a:p>
              <a:pPr algn="ctr"/>
              <a:r>
                <a:rPr lang="es-ES" b="1" dirty="0">
                  <a:solidFill>
                    <a:schemeClr val="bg1"/>
                  </a:solidFill>
                  <a:latin typeface="Montserrat Classic" panose="020B0604020202020204" charset="0"/>
                </a:rPr>
                <a:t>WhatsApp</a:t>
              </a:r>
            </a:p>
            <a:p>
              <a:pPr algn="ctr"/>
              <a:r>
                <a:rPr lang="es-ES" b="1" dirty="0">
                  <a:solidFill>
                    <a:schemeClr val="bg1"/>
                  </a:solidFill>
                  <a:latin typeface="Montserrat Classic" panose="020B0604020202020204" charset="0"/>
                </a:rPr>
                <a:t>(Listas de Difusión)</a:t>
              </a:r>
            </a:p>
          </p:txBody>
        </p:sp>
      </p:grpSp>
      <p:sp>
        <p:nvSpPr>
          <p:cNvPr id="14" name="AutoShape 3">
            <a:extLst>
              <a:ext uri="{FF2B5EF4-FFF2-40B4-BE49-F238E27FC236}">
                <a16:creationId xmlns:a16="http://schemas.microsoft.com/office/drawing/2014/main" id="{77EF0791-40E4-4591-F552-99AB1D26E607}"/>
              </a:ext>
            </a:extLst>
          </p:cNvPr>
          <p:cNvSpPr/>
          <p:nvPr/>
        </p:nvSpPr>
        <p:spPr>
          <a:xfrm>
            <a:off x="8319889" y="2951470"/>
            <a:ext cx="2024744" cy="803375"/>
          </a:xfrm>
          <a:prstGeom prst="rect">
            <a:avLst/>
          </a:prstGeom>
          <a:solidFill>
            <a:srgbClr val="A5272B"/>
          </a:solidFill>
        </p:spPr>
        <p:txBody>
          <a:bodyPr/>
          <a:lstStyle/>
          <a:p>
            <a:pPr algn="ctr"/>
            <a:r>
              <a:rPr lang="es-ES" b="1" dirty="0">
                <a:solidFill>
                  <a:schemeClr val="bg1"/>
                </a:solidFill>
                <a:latin typeface="Montserrat Classic" panose="020B0604020202020204" charset="0"/>
              </a:rPr>
              <a:t>Intranet /</a:t>
            </a:r>
          </a:p>
          <a:p>
            <a:pPr algn="ctr"/>
            <a:r>
              <a:rPr lang="es-ES" b="1" dirty="0">
                <a:solidFill>
                  <a:schemeClr val="bg1"/>
                </a:solidFill>
                <a:latin typeface="Montserrat Classic" panose="020B0604020202020204" charset="0"/>
              </a:rPr>
              <a:t>Extranet</a:t>
            </a:r>
            <a:endParaRPr lang="es-PE" dirty="0"/>
          </a:p>
        </p:txBody>
      </p:sp>
      <p:grpSp>
        <p:nvGrpSpPr>
          <p:cNvPr id="23" name="Grupo 22">
            <a:extLst>
              <a:ext uri="{FF2B5EF4-FFF2-40B4-BE49-F238E27FC236}">
                <a16:creationId xmlns:a16="http://schemas.microsoft.com/office/drawing/2014/main" id="{0D9C5936-0CCF-A052-86E6-05970859D8B2}"/>
              </a:ext>
            </a:extLst>
          </p:cNvPr>
          <p:cNvGrpSpPr/>
          <p:nvPr/>
        </p:nvGrpSpPr>
        <p:grpSpPr>
          <a:xfrm>
            <a:off x="1199059" y="2900788"/>
            <a:ext cx="2195565" cy="803375"/>
            <a:chOff x="1587117" y="3594834"/>
            <a:chExt cx="2024744" cy="1234042"/>
          </a:xfrm>
          <a:solidFill>
            <a:srgbClr val="A5272B"/>
          </a:solidFill>
        </p:grpSpPr>
        <p:sp>
          <p:nvSpPr>
            <p:cNvPr id="18" name="AutoShape 3">
              <a:extLst>
                <a:ext uri="{FF2B5EF4-FFF2-40B4-BE49-F238E27FC236}">
                  <a16:creationId xmlns:a16="http://schemas.microsoft.com/office/drawing/2014/main" id="{0BC361D7-86C1-A7B0-679C-EE46FE08D683}"/>
                </a:ext>
              </a:extLst>
            </p:cNvPr>
            <p:cNvSpPr/>
            <p:nvPr/>
          </p:nvSpPr>
          <p:spPr>
            <a:xfrm>
              <a:off x="1587117" y="3594834"/>
              <a:ext cx="2024744" cy="938244"/>
            </a:xfrm>
            <a:prstGeom prst="rect">
              <a:avLst/>
            </a:prstGeom>
            <a:grpFill/>
          </p:spPr>
          <p:txBody>
            <a:bodyPr/>
            <a:lstStyle/>
            <a:p>
              <a:endParaRPr lang="es-PE"/>
            </a:p>
          </p:txBody>
        </p:sp>
        <p:sp>
          <p:nvSpPr>
            <p:cNvPr id="21" name="CuadroTexto 20">
              <a:extLst>
                <a:ext uri="{FF2B5EF4-FFF2-40B4-BE49-F238E27FC236}">
                  <a16:creationId xmlns:a16="http://schemas.microsoft.com/office/drawing/2014/main" id="{BE6C7190-2E84-A47A-7C1E-62264CF06333}"/>
                </a:ext>
              </a:extLst>
            </p:cNvPr>
            <p:cNvSpPr txBox="1"/>
            <p:nvPr/>
          </p:nvSpPr>
          <p:spPr>
            <a:xfrm>
              <a:off x="1587118" y="3750539"/>
              <a:ext cx="2024743" cy="1078337"/>
            </a:xfrm>
            <a:prstGeom prst="rect">
              <a:avLst/>
            </a:prstGeom>
            <a:grpFill/>
          </p:spPr>
          <p:txBody>
            <a:bodyPr wrap="square" rtlCol="0">
              <a:spAutoFit/>
            </a:bodyPr>
            <a:lstStyle/>
            <a:p>
              <a:pPr algn="ctr"/>
              <a:r>
                <a:rPr lang="es-ES" b="1" dirty="0">
                  <a:solidFill>
                    <a:schemeClr val="bg1"/>
                  </a:solidFill>
                  <a:latin typeface="Montserrat Classic" panose="020B0604020202020204" charset="0"/>
                </a:rPr>
                <a:t>Murales Virtuales</a:t>
              </a:r>
            </a:p>
            <a:p>
              <a:pPr algn="ctr"/>
              <a:r>
                <a:rPr lang="es-ES" b="1" dirty="0">
                  <a:solidFill>
                    <a:schemeClr val="bg1"/>
                  </a:solidFill>
                  <a:latin typeface="Montserrat Classic" panose="020B0604020202020204" charset="0"/>
                </a:rPr>
                <a:t>(Pantallas)</a:t>
              </a:r>
            </a:p>
          </p:txBody>
        </p:sp>
      </p:grpSp>
      <p:pic>
        <p:nvPicPr>
          <p:cNvPr id="8" name="Imagen 7">
            <a:extLst>
              <a:ext uri="{FF2B5EF4-FFF2-40B4-BE49-F238E27FC236}">
                <a16:creationId xmlns:a16="http://schemas.microsoft.com/office/drawing/2014/main" id="{D56A8868-F74B-E84C-5528-C591212140B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17595" y="1139459"/>
            <a:ext cx="2654281" cy="5714836"/>
          </a:xfrm>
          <a:prstGeom prst="rect">
            <a:avLst/>
          </a:prstGeom>
          <a:ln>
            <a:noFill/>
          </a:ln>
          <a:effectLst>
            <a:outerShdw blurRad="292100" dist="139700" dir="2700000" algn="tl" rotWithShape="0">
              <a:srgbClr val="333333">
                <a:alpha val="65000"/>
              </a:srgbClr>
            </a:outerShdw>
          </a:effectLst>
        </p:spPr>
      </p:pic>
      <p:pic>
        <p:nvPicPr>
          <p:cNvPr id="12" name="Imagen 11">
            <a:extLst>
              <a:ext uri="{FF2B5EF4-FFF2-40B4-BE49-F238E27FC236}">
                <a16:creationId xmlns:a16="http://schemas.microsoft.com/office/drawing/2014/main" id="{95D26F95-12C4-3FC2-F2CF-C08557638D88}"/>
              </a:ext>
            </a:extLst>
          </p:cNvPr>
          <p:cNvPicPr>
            <a:picLocks noChangeAspect="1"/>
          </p:cNvPicPr>
          <p:nvPr/>
        </p:nvPicPr>
        <p:blipFill>
          <a:blip r:embed="rId4"/>
          <a:stretch>
            <a:fillRect/>
          </a:stretch>
        </p:blipFill>
        <p:spPr>
          <a:xfrm>
            <a:off x="4896954" y="2095500"/>
            <a:ext cx="2048344" cy="3809999"/>
          </a:xfrm>
          <a:prstGeom prst="rect">
            <a:avLst/>
          </a:prstGeom>
        </p:spPr>
      </p:pic>
      <p:pic>
        <p:nvPicPr>
          <p:cNvPr id="16" name="Imagen 15">
            <a:extLst>
              <a:ext uri="{FF2B5EF4-FFF2-40B4-BE49-F238E27FC236}">
                <a16:creationId xmlns:a16="http://schemas.microsoft.com/office/drawing/2014/main" id="{E92AF455-D64C-03C7-08A3-48389EF58A51}"/>
              </a:ext>
            </a:extLst>
          </p:cNvPr>
          <p:cNvPicPr>
            <a:picLocks noChangeAspect="1"/>
          </p:cNvPicPr>
          <p:nvPr/>
        </p:nvPicPr>
        <p:blipFill>
          <a:blip r:embed="rId5"/>
          <a:stretch>
            <a:fillRect/>
          </a:stretch>
        </p:blipFill>
        <p:spPr>
          <a:xfrm>
            <a:off x="7386182" y="4040898"/>
            <a:ext cx="3892158" cy="2456651"/>
          </a:xfrm>
          <a:prstGeom prst="rect">
            <a:avLst/>
          </a:prstGeom>
        </p:spPr>
      </p:pic>
    </p:spTree>
    <p:extLst>
      <p:ext uri="{BB962C8B-B14F-4D97-AF65-F5344CB8AC3E}">
        <p14:creationId xmlns:p14="http://schemas.microsoft.com/office/powerpoint/2010/main" val="34007887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4D70A15D-DA5E-1193-E9F9-9982DE2CCDD4}"/>
              </a:ext>
            </a:extLst>
          </p:cNvPr>
          <p:cNvSpPr txBox="1"/>
          <p:nvPr/>
        </p:nvSpPr>
        <p:spPr>
          <a:xfrm>
            <a:off x="3455164" y="5950803"/>
            <a:ext cx="4986279" cy="830997"/>
          </a:xfrm>
          <a:prstGeom prst="rect">
            <a:avLst/>
          </a:prstGeom>
          <a:noFill/>
        </p:spPr>
        <p:txBody>
          <a:bodyPr wrap="square" rtlCol="0">
            <a:spAutoFit/>
          </a:bodyPr>
          <a:lstStyle/>
          <a:p>
            <a:r>
              <a:rPr lang="es-ES" sz="4800" b="1" dirty="0"/>
              <a:t>RPC: 962 232 633</a:t>
            </a:r>
            <a:endParaRPr lang="es-PE" sz="4800" b="1" dirty="0"/>
          </a:p>
        </p:txBody>
      </p:sp>
      <p:sp>
        <p:nvSpPr>
          <p:cNvPr id="6" name="CuadroTexto 5">
            <a:extLst>
              <a:ext uri="{FF2B5EF4-FFF2-40B4-BE49-F238E27FC236}">
                <a16:creationId xmlns:a16="http://schemas.microsoft.com/office/drawing/2014/main" id="{E8018B41-CE15-201B-4040-737368C8F378}"/>
              </a:ext>
            </a:extLst>
          </p:cNvPr>
          <p:cNvSpPr txBox="1"/>
          <p:nvPr/>
        </p:nvSpPr>
        <p:spPr>
          <a:xfrm>
            <a:off x="3455164" y="272539"/>
            <a:ext cx="4986279" cy="923330"/>
          </a:xfrm>
          <a:prstGeom prst="rect">
            <a:avLst/>
          </a:prstGeom>
          <a:noFill/>
        </p:spPr>
        <p:txBody>
          <a:bodyPr wrap="square" rtlCol="0">
            <a:spAutoFit/>
          </a:bodyPr>
          <a:lstStyle/>
          <a:p>
            <a:pPr algn="ctr"/>
            <a:r>
              <a:rPr lang="es-ES" sz="5400" b="1" dirty="0"/>
              <a:t>AGRÉGAME</a:t>
            </a:r>
            <a:endParaRPr lang="es-PE" sz="4800" b="1" dirty="0"/>
          </a:p>
        </p:txBody>
      </p:sp>
      <p:pic>
        <p:nvPicPr>
          <p:cNvPr id="9" name="Imagen 8">
            <a:extLst>
              <a:ext uri="{FF2B5EF4-FFF2-40B4-BE49-F238E27FC236}">
                <a16:creationId xmlns:a16="http://schemas.microsoft.com/office/drawing/2014/main" id="{771E62B0-1112-D25D-300A-C7768764536B}"/>
              </a:ext>
            </a:extLst>
          </p:cNvPr>
          <p:cNvPicPr>
            <a:picLocks noChangeAspect="1"/>
          </p:cNvPicPr>
          <p:nvPr/>
        </p:nvPicPr>
        <p:blipFill>
          <a:blip r:embed="rId2"/>
          <a:stretch>
            <a:fillRect/>
          </a:stretch>
        </p:blipFill>
        <p:spPr>
          <a:xfrm>
            <a:off x="3846235" y="1240113"/>
            <a:ext cx="3886863" cy="4566229"/>
          </a:xfrm>
          <a:prstGeom prst="rect">
            <a:avLst/>
          </a:prstGeom>
        </p:spPr>
      </p:pic>
    </p:spTree>
    <p:extLst>
      <p:ext uri="{BB962C8B-B14F-4D97-AF65-F5344CB8AC3E}">
        <p14:creationId xmlns:p14="http://schemas.microsoft.com/office/powerpoint/2010/main" val="32494340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06120215-518F-BE6B-2E79-00F453643CB5}"/>
              </a:ext>
            </a:extLst>
          </p:cNvPr>
          <p:cNvSpPr>
            <a:spLocks noGrp="1"/>
          </p:cNvSpPr>
          <p:nvPr>
            <p:ph type="title"/>
          </p:nvPr>
        </p:nvSpPr>
        <p:spPr>
          <a:xfrm>
            <a:off x="1" y="2535047"/>
            <a:ext cx="11475720" cy="975657"/>
          </a:xfrm>
        </p:spPr>
        <p:txBody>
          <a:bodyPr/>
          <a:lstStyle/>
          <a:p>
            <a:pPr algn="ctr"/>
            <a:r>
              <a:rPr lang="es-ES" b="1" dirty="0"/>
              <a:t>EVENTOS</a:t>
            </a:r>
            <a:endParaRPr lang="es-PE" b="1" dirty="0"/>
          </a:p>
        </p:txBody>
      </p:sp>
      <p:pic>
        <p:nvPicPr>
          <p:cNvPr id="7" name="Imagen 6" descr="Icono&#10;&#10;Descripción generada automáticamente">
            <a:extLst>
              <a:ext uri="{FF2B5EF4-FFF2-40B4-BE49-F238E27FC236}">
                <a16:creationId xmlns:a16="http://schemas.microsoft.com/office/drawing/2014/main" id="{9C22B2C6-85FB-38E2-36FA-B92A644523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37116" y="4394561"/>
            <a:ext cx="863600" cy="863600"/>
          </a:xfrm>
          <a:prstGeom prst="rect">
            <a:avLst/>
          </a:prstGeom>
          <a:effectLst>
            <a:reflection blurRad="6350" stA="45000" endPos="26000" dist="50800" dir="5400000" sy="-100000" algn="bl" rotWithShape="0"/>
          </a:effectLst>
        </p:spPr>
      </p:pic>
      <p:pic>
        <p:nvPicPr>
          <p:cNvPr id="8" name="Imagen 7" descr="Forma, Icono&#10;&#10;Descripción generada automáticamente">
            <a:extLst>
              <a:ext uri="{FF2B5EF4-FFF2-40B4-BE49-F238E27FC236}">
                <a16:creationId xmlns:a16="http://schemas.microsoft.com/office/drawing/2014/main" id="{FF2CE067-330C-7218-E5C0-1D4E0079A0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0227" y="4394561"/>
            <a:ext cx="863600" cy="863600"/>
          </a:xfrm>
          <a:prstGeom prst="rect">
            <a:avLst/>
          </a:prstGeom>
          <a:effectLst>
            <a:reflection blurRad="6350" stA="45000" endPos="26000" dist="50800" dir="5400000" sy="-100000" algn="bl" rotWithShape="0"/>
          </a:effectLst>
        </p:spPr>
      </p:pic>
      <p:pic>
        <p:nvPicPr>
          <p:cNvPr id="9" name="Imagen 8" descr="Icono&#10;&#10;Descripción generada automáticamente">
            <a:extLst>
              <a:ext uri="{FF2B5EF4-FFF2-40B4-BE49-F238E27FC236}">
                <a16:creationId xmlns:a16="http://schemas.microsoft.com/office/drawing/2014/main" id="{AC22FA68-8C45-04DD-D9B7-E102191125A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42428" y="4394561"/>
            <a:ext cx="863600" cy="863600"/>
          </a:xfrm>
          <a:prstGeom prst="rect">
            <a:avLst/>
          </a:prstGeom>
          <a:effectLst>
            <a:reflection blurRad="6350" stA="45000" endPos="26000" dist="50800" dir="5400000" sy="-100000" algn="bl" rotWithShape="0"/>
          </a:effectLst>
        </p:spPr>
      </p:pic>
      <p:pic>
        <p:nvPicPr>
          <p:cNvPr id="10" name="Imagen 9" descr="Icono&#10;&#10;Descripción generada automáticamente">
            <a:extLst>
              <a:ext uri="{FF2B5EF4-FFF2-40B4-BE49-F238E27FC236}">
                <a16:creationId xmlns:a16="http://schemas.microsoft.com/office/drawing/2014/main" id="{5391DFCE-F22D-144F-9447-BD0DD12026E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07238" y="4394561"/>
            <a:ext cx="863600" cy="863600"/>
          </a:xfrm>
          <a:prstGeom prst="rect">
            <a:avLst/>
          </a:prstGeom>
          <a:effectLst>
            <a:reflection blurRad="6350" stA="45000" endPos="26000" dist="50800" dir="5400000" sy="-100000" algn="bl" rotWithShape="0"/>
          </a:effectLst>
        </p:spPr>
      </p:pic>
      <p:sp>
        <p:nvSpPr>
          <p:cNvPr id="11" name="Marcador de contenido 2">
            <a:extLst>
              <a:ext uri="{FF2B5EF4-FFF2-40B4-BE49-F238E27FC236}">
                <a16:creationId xmlns:a16="http://schemas.microsoft.com/office/drawing/2014/main" id="{0143E0C9-A48A-C4BC-630F-68736661703C}"/>
              </a:ext>
            </a:extLst>
          </p:cNvPr>
          <p:cNvSpPr txBox="1">
            <a:spLocks/>
          </p:cNvSpPr>
          <p:nvPr/>
        </p:nvSpPr>
        <p:spPr>
          <a:xfrm>
            <a:off x="9145107" y="5431081"/>
            <a:ext cx="1495795" cy="316384"/>
          </a:xfrm>
          <a:prstGeom prst="rect">
            <a:avLst/>
          </a:prstGeom>
        </p:spPr>
        <p:txBody>
          <a:bodyPr vert="horz" lIns="91440" tIns="45720" rIns="91440" bIns="45720" rtlCol="0">
            <a:noAutofit/>
          </a:bodyPr>
          <a:lstStyle>
            <a:lvl1pPr marL="0" indent="0" algn="l" defTabSz="914400" rtl="0" eaLnBrk="1" latinLnBrk="0" hangingPunct="1">
              <a:lnSpc>
                <a:spcPts val="2200"/>
              </a:lnSpc>
              <a:spcBef>
                <a:spcPts val="1000"/>
              </a:spcBef>
              <a:buFont typeface="Arial" panose="020B0604020202020204" pitchFamily="34" charset="0"/>
              <a:buNone/>
              <a:defRPr sz="1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b="1" dirty="0"/>
              <a:t>Integridad</a:t>
            </a:r>
            <a:endParaRPr lang="es-PE" b="1" dirty="0"/>
          </a:p>
        </p:txBody>
      </p:sp>
      <p:sp>
        <p:nvSpPr>
          <p:cNvPr id="12" name="Marcador de contenido 3">
            <a:extLst>
              <a:ext uri="{FF2B5EF4-FFF2-40B4-BE49-F238E27FC236}">
                <a16:creationId xmlns:a16="http://schemas.microsoft.com/office/drawing/2014/main" id="{D8FF1C57-F998-D2E2-51F2-52C47C1454C1}"/>
              </a:ext>
            </a:extLst>
          </p:cNvPr>
          <p:cNvSpPr txBox="1">
            <a:spLocks/>
          </p:cNvSpPr>
          <p:nvPr/>
        </p:nvSpPr>
        <p:spPr>
          <a:xfrm>
            <a:off x="2826330" y="5431079"/>
            <a:ext cx="1495795" cy="662027"/>
          </a:xfrm>
          <a:prstGeom prst="rect">
            <a:avLst/>
          </a:prstGeom>
        </p:spPr>
        <p:txBody>
          <a:bodyPr vert="horz" lIns="91440" tIns="45720" rIns="91440" bIns="45720" rtlCol="0">
            <a:noAutofit/>
          </a:bodyPr>
          <a:lstStyle>
            <a:lvl1pPr marL="0" indent="0" algn="l" defTabSz="914400" rtl="0" eaLnBrk="1" latinLnBrk="0" hangingPunct="1">
              <a:lnSpc>
                <a:spcPts val="2200"/>
              </a:lnSpc>
              <a:spcBef>
                <a:spcPts val="1000"/>
              </a:spcBef>
              <a:buFont typeface="Arial" panose="020B0604020202020204" pitchFamily="34" charset="0"/>
              <a:buNone/>
              <a:defRPr sz="1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ES" b="1" dirty="0"/>
              <a:t>Trabajo en Equipo</a:t>
            </a:r>
            <a:endParaRPr lang="es-PE" b="1" dirty="0"/>
          </a:p>
        </p:txBody>
      </p:sp>
      <p:sp>
        <p:nvSpPr>
          <p:cNvPr id="13" name="Marcador de contenido 4">
            <a:extLst>
              <a:ext uri="{FF2B5EF4-FFF2-40B4-BE49-F238E27FC236}">
                <a16:creationId xmlns:a16="http://schemas.microsoft.com/office/drawing/2014/main" id="{6296E664-2CD1-AAA9-B916-5AB558923B62}"/>
              </a:ext>
            </a:extLst>
          </p:cNvPr>
          <p:cNvSpPr txBox="1">
            <a:spLocks/>
          </p:cNvSpPr>
          <p:nvPr/>
        </p:nvSpPr>
        <p:spPr>
          <a:xfrm>
            <a:off x="6096000" y="5431080"/>
            <a:ext cx="1495795" cy="316385"/>
          </a:xfrm>
          <a:prstGeom prst="rect">
            <a:avLst/>
          </a:prstGeom>
        </p:spPr>
        <p:txBody>
          <a:bodyPr vert="horz" lIns="91440" tIns="45720" rIns="91440" bIns="45720" rtlCol="0">
            <a:noAutofit/>
          </a:bodyPr>
          <a:lstStyle>
            <a:lvl1pPr marL="0" indent="0" algn="l" defTabSz="914400" rtl="0" eaLnBrk="1" latinLnBrk="0" hangingPunct="1">
              <a:lnSpc>
                <a:spcPts val="2200"/>
              </a:lnSpc>
              <a:spcBef>
                <a:spcPts val="1000"/>
              </a:spcBef>
              <a:buFont typeface="Arial" panose="020B0604020202020204" pitchFamily="34" charset="0"/>
              <a:buNone/>
              <a:defRPr sz="1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b="1" dirty="0"/>
              <a:t>Excelencia</a:t>
            </a:r>
            <a:endParaRPr lang="es-PE" b="1" dirty="0"/>
          </a:p>
        </p:txBody>
      </p:sp>
      <p:sp>
        <p:nvSpPr>
          <p:cNvPr id="14" name="Marcador de contenido 5">
            <a:extLst>
              <a:ext uri="{FF2B5EF4-FFF2-40B4-BE49-F238E27FC236}">
                <a16:creationId xmlns:a16="http://schemas.microsoft.com/office/drawing/2014/main" id="{0D71B550-CF99-0D7E-F9F1-8BFCF2F3A820}"/>
              </a:ext>
            </a:extLst>
          </p:cNvPr>
          <p:cNvSpPr txBox="1">
            <a:spLocks/>
          </p:cNvSpPr>
          <p:nvPr/>
        </p:nvSpPr>
        <p:spPr>
          <a:xfrm>
            <a:off x="695920" y="5431080"/>
            <a:ext cx="1040036" cy="407825"/>
          </a:xfrm>
          <a:prstGeom prst="rect">
            <a:avLst/>
          </a:prstGeom>
        </p:spPr>
        <p:txBody>
          <a:bodyPr vert="horz" lIns="91440" tIns="45720" rIns="91440" bIns="45720" rtlCol="0">
            <a:noAutofit/>
          </a:bodyPr>
          <a:lstStyle>
            <a:lvl1pPr marL="0" indent="0" algn="l" defTabSz="914400" rtl="0" eaLnBrk="1" latinLnBrk="0" hangingPunct="1">
              <a:lnSpc>
                <a:spcPts val="2200"/>
              </a:lnSpc>
              <a:spcBef>
                <a:spcPts val="1000"/>
              </a:spcBef>
              <a:buFont typeface="Arial" panose="020B0604020202020204" pitchFamily="34" charset="0"/>
              <a:buNone/>
              <a:defRPr sz="1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b="1" dirty="0"/>
              <a:t>Respeto</a:t>
            </a:r>
            <a:endParaRPr lang="es-PE" b="1" dirty="0"/>
          </a:p>
        </p:txBody>
      </p:sp>
    </p:spTree>
    <p:extLst>
      <p:ext uri="{BB962C8B-B14F-4D97-AF65-F5344CB8AC3E}">
        <p14:creationId xmlns:p14="http://schemas.microsoft.com/office/powerpoint/2010/main" val="13820972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5F25CCD8-1839-B2E9-BE92-43DED8456286}"/>
              </a:ext>
            </a:extLst>
          </p:cNvPr>
          <p:cNvSpPr txBox="1">
            <a:spLocks/>
          </p:cNvSpPr>
          <p:nvPr/>
        </p:nvSpPr>
        <p:spPr>
          <a:xfrm>
            <a:off x="663344" y="189647"/>
            <a:ext cx="3514731" cy="63223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4000" b="1" dirty="0">
                <a:latin typeface="Open Sans" panose="020B0606030504020204" pitchFamily="34" charset="0"/>
                <a:ea typeface="Open Sans" panose="020B0606030504020204" pitchFamily="34" charset="0"/>
                <a:cs typeface="Open Sans" panose="020B0606030504020204" pitchFamily="34" charset="0"/>
              </a:rPr>
              <a:t>Bailetón</a:t>
            </a:r>
            <a:endParaRPr lang="es-PE" sz="40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8" name="Imagen 7">
            <a:extLst>
              <a:ext uri="{FF2B5EF4-FFF2-40B4-BE49-F238E27FC236}">
                <a16:creationId xmlns:a16="http://schemas.microsoft.com/office/drawing/2014/main" id="{31C90413-D29B-A9A1-BC15-887E6AA9476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70094" y="821882"/>
            <a:ext cx="3514731" cy="2446137"/>
          </a:xfrm>
          <a:prstGeom prst="rect">
            <a:avLst/>
          </a:prstGeom>
          <a:ln>
            <a:noFill/>
          </a:ln>
          <a:effectLst>
            <a:outerShdw blurRad="292100" dist="139700" dir="2700000" algn="tl" rotWithShape="0">
              <a:srgbClr val="333333">
                <a:alpha val="65000"/>
              </a:srgbClr>
            </a:outerShdw>
          </a:effectLst>
        </p:spPr>
      </p:pic>
      <p:sp>
        <p:nvSpPr>
          <p:cNvPr id="9" name="Título 1">
            <a:extLst>
              <a:ext uri="{FF2B5EF4-FFF2-40B4-BE49-F238E27FC236}">
                <a16:creationId xmlns:a16="http://schemas.microsoft.com/office/drawing/2014/main" id="{3BA343C3-0574-A81F-100C-009FFCEF5C71}"/>
              </a:ext>
            </a:extLst>
          </p:cNvPr>
          <p:cNvSpPr txBox="1">
            <a:spLocks/>
          </p:cNvSpPr>
          <p:nvPr/>
        </p:nvSpPr>
        <p:spPr>
          <a:xfrm>
            <a:off x="6570094" y="189647"/>
            <a:ext cx="3514731" cy="63223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4000" b="1" dirty="0">
                <a:latin typeface="Open Sans" panose="020B0606030504020204" pitchFamily="34" charset="0"/>
                <a:ea typeface="Open Sans" panose="020B0606030504020204" pitchFamily="34" charset="0"/>
                <a:cs typeface="Open Sans" panose="020B0606030504020204" pitchFamily="34" charset="0"/>
              </a:rPr>
              <a:t>Aniversario</a:t>
            </a:r>
            <a:endParaRPr lang="es-PE" sz="40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Título 1">
            <a:extLst>
              <a:ext uri="{FF2B5EF4-FFF2-40B4-BE49-F238E27FC236}">
                <a16:creationId xmlns:a16="http://schemas.microsoft.com/office/drawing/2014/main" id="{458C5296-C627-8323-A12B-B6C3F2388B8B}"/>
              </a:ext>
            </a:extLst>
          </p:cNvPr>
          <p:cNvSpPr txBox="1">
            <a:spLocks/>
          </p:cNvSpPr>
          <p:nvPr/>
        </p:nvSpPr>
        <p:spPr>
          <a:xfrm>
            <a:off x="663343" y="3615382"/>
            <a:ext cx="3514731" cy="63223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4000" b="1" dirty="0">
                <a:latin typeface="Open Sans" panose="020B0606030504020204" pitchFamily="34" charset="0"/>
                <a:ea typeface="Open Sans" panose="020B0606030504020204" pitchFamily="34" charset="0"/>
                <a:cs typeface="Open Sans" panose="020B0606030504020204" pitchFamily="34" charset="0"/>
              </a:rPr>
              <a:t>Campeonato</a:t>
            </a:r>
            <a:endParaRPr lang="es-PE" sz="40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5" name="Título 1">
            <a:extLst>
              <a:ext uri="{FF2B5EF4-FFF2-40B4-BE49-F238E27FC236}">
                <a16:creationId xmlns:a16="http://schemas.microsoft.com/office/drawing/2014/main" id="{82EA37D9-4A3A-B64B-AAD6-95748CADBA03}"/>
              </a:ext>
            </a:extLst>
          </p:cNvPr>
          <p:cNvSpPr txBox="1">
            <a:spLocks/>
          </p:cNvSpPr>
          <p:nvPr/>
        </p:nvSpPr>
        <p:spPr>
          <a:xfrm>
            <a:off x="6570094" y="3706340"/>
            <a:ext cx="3514731" cy="45031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2800" b="1" dirty="0">
                <a:latin typeface="Open Sans" panose="020B0606030504020204" pitchFamily="34" charset="0"/>
                <a:ea typeface="Open Sans" panose="020B0606030504020204" pitchFamily="34" charset="0"/>
                <a:cs typeface="Open Sans" panose="020B0606030504020204" pitchFamily="34" charset="0"/>
              </a:rPr>
              <a:t>Día de la amistad</a:t>
            </a:r>
            <a:endParaRPr lang="es-PE" sz="28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3" name="Imagen 2">
            <a:extLst>
              <a:ext uri="{FF2B5EF4-FFF2-40B4-BE49-F238E27FC236}">
                <a16:creationId xmlns:a16="http://schemas.microsoft.com/office/drawing/2014/main" id="{1DD3AA0E-B375-6298-E3D6-916AC82A34FF}"/>
              </a:ext>
            </a:extLst>
          </p:cNvPr>
          <p:cNvPicPr>
            <a:picLocks noChangeAspect="1"/>
          </p:cNvPicPr>
          <p:nvPr/>
        </p:nvPicPr>
        <p:blipFill>
          <a:blip r:embed="rId3"/>
          <a:stretch>
            <a:fillRect/>
          </a:stretch>
        </p:blipFill>
        <p:spPr>
          <a:xfrm>
            <a:off x="639260" y="4263758"/>
            <a:ext cx="3538814" cy="2404596"/>
          </a:xfrm>
          <a:prstGeom prst="rect">
            <a:avLst/>
          </a:prstGeom>
          <a:ln>
            <a:noFill/>
          </a:ln>
          <a:effectLst>
            <a:outerShdw blurRad="292100" dist="139700" dir="2700000" algn="tl" rotWithShape="0">
              <a:srgbClr val="333333">
                <a:alpha val="65000"/>
              </a:srgbClr>
            </a:outerShdw>
          </a:effectLst>
        </p:spPr>
      </p:pic>
      <p:pic>
        <p:nvPicPr>
          <p:cNvPr id="7" name="Imagen 6">
            <a:extLst>
              <a:ext uri="{FF2B5EF4-FFF2-40B4-BE49-F238E27FC236}">
                <a16:creationId xmlns:a16="http://schemas.microsoft.com/office/drawing/2014/main" id="{6DC633E2-99FE-590E-7D38-E95C68BEE3C3}"/>
              </a:ext>
            </a:extLst>
          </p:cNvPr>
          <p:cNvPicPr>
            <a:picLocks noChangeAspect="1"/>
          </p:cNvPicPr>
          <p:nvPr/>
        </p:nvPicPr>
        <p:blipFill rotWithShape="1">
          <a:blip r:embed="rId4"/>
          <a:srcRect t="15989" b="28982"/>
          <a:stretch/>
        </p:blipFill>
        <p:spPr>
          <a:xfrm>
            <a:off x="6570094" y="4247617"/>
            <a:ext cx="3514730" cy="2404595"/>
          </a:xfrm>
          <a:prstGeom prst="rect">
            <a:avLst/>
          </a:prstGeom>
          <a:ln>
            <a:noFill/>
          </a:ln>
          <a:effectLst>
            <a:outerShdw blurRad="292100" dist="139700" dir="2700000" algn="tl" rotWithShape="0">
              <a:srgbClr val="333333">
                <a:alpha val="65000"/>
              </a:srgbClr>
            </a:outerShdw>
          </a:effectLst>
        </p:spPr>
      </p:pic>
      <p:pic>
        <p:nvPicPr>
          <p:cNvPr id="13" name="Imagen 12">
            <a:extLst>
              <a:ext uri="{FF2B5EF4-FFF2-40B4-BE49-F238E27FC236}">
                <a16:creationId xmlns:a16="http://schemas.microsoft.com/office/drawing/2014/main" id="{E7D1C141-5B4F-E81E-6FE2-777CB1838FD0}"/>
              </a:ext>
            </a:extLst>
          </p:cNvPr>
          <p:cNvPicPr>
            <a:picLocks noChangeAspect="1"/>
          </p:cNvPicPr>
          <p:nvPr/>
        </p:nvPicPr>
        <p:blipFill>
          <a:blip r:embed="rId5"/>
          <a:stretch>
            <a:fillRect/>
          </a:stretch>
        </p:blipFill>
        <p:spPr>
          <a:xfrm>
            <a:off x="663343" y="838022"/>
            <a:ext cx="3514731" cy="24045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923162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5F25CCD8-1839-B2E9-BE92-43DED8456286}"/>
              </a:ext>
            </a:extLst>
          </p:cNvPr>
          <p:cNvSpPr txBox="1">
            <a:spLocks/>
          </p:cNvSpPr>
          <p:nvPr/>
        </p:nvSpPr>
        <p:spPr>
          <a:xfrm>
            <a:off x="6570094" y="3536696"/>
            <a:ext cx="3514731" cy="63223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4000" b="1" dirty="0">
                <a:latin typeface="Open Sans" panose="020B0606030504020204" pitchFamily="34" charset="0"/>
                <a:ea typeface="Open Sans" panose="020B0606030504020204" pitchFamily="34" charset="0"/>
                <a:cs typeface="Open Sans" panose="020B0606030504020204" pitchFamily="34" charset="0"/>
              </a:rPr>
              <a:t>Navidad</a:t>
            </a:r>
            <a:endParaRPr lang="es-PE" sz="40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Título 1">
            <a:extLst>
              <a:ext uri="{FF2B5EF4-FFF2-40B4-BE49-F238E27FC236}">
                <a16:creationId xmlns:a16="http://schemas.microsoft.com/office/drawing/2014/main" id="{3BA343C3-0574-A81F-100C-009FFCEF5C71}"/>
              </a:ext>
            </a:extLst>
          </p:cNvPr>
          <p:cNvSpPr txBox="1">
            <a:spLocks/>
          </p:cNvSpPr>
          <p:nvPr/>
        </p:nvSpPr>
        <p:spPr>
          <a:xfrm>
            <a:off x="663342" y="3615383"/>
            <a:ext cx="3514731" cy="52814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3600" b="1" dirty="0">
                <a:latin typeface="Open Sans" panose="020B0606030504020204" pitchFamily="34" charset="0"/>
                <a:ea typeface="Open Sans" panose="020B0606030504020204" pitchFamily="34" charset="0"/>
                <a:cs typeface="Open Sans" panose="020B0606030504020204" pitchFamily="34" charset="0"/>
              </a:rPr>
              <a:t>Navidad niños</a:t>
            </a:r>
            <a:endParaRPr lang="es-PE" sz="36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Título 1">
            <a:extLst>
              <a:ext uri="{FF2B5EF4-FFF2-40B4-BE49-F238E27FC236}">
                <a16:creationId xmlns:a16="http://schemas.microsoft.com/office/drawing/2014/main" id="{458C5296-C627-8323-A12B-B6C3F2388B8B}"/>
              </a:ext>
            </a:extLst>
          </p:cNvPr>
          <p:cNvSpPr txBox="1">
            <a:spLocks/>
          </p:cNvSpPr>
          <p:nvPr/>
        </p:nvSpPr>
        <p:spPr>
          <a:xfrm>
            <a:off x="663339" y="346165"/>
            <a:ext cx="3514731" cy="45031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3200" b="1" dirty="0">
                <a:latin typeface="Open Sans" panose="020B0606030504020204" pitchFamily="34" charset="0"/>
                <a:ea typeface="Open Sans" panose="020B0606030504020204" pitchFamily="34" charset="0"/>
                <a:cs typeface="Open Sans" panose="020B0606030504020204" pitchFamily="34" charset="0"/>
              </a:rPr>
              <a:t>Día de la mujer</a:t>
            </a:r>
            <a:endParaRPr lang="es-PE" sz="32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5" name="Título 1">
            <a:extLst>
              <a:ext uri="{FF2B5EF4-FFF2-40B4-BE49-F238E27FC236}">
                <a16:creationId xmlns:a16="http://schemas.microsoft.com/office/drawing/2014/main" id="{82EA37D9-4A3A-B64B-AAD6-95748CADBA03}"/>
              </a:ext>
            </a:extLst>
          </p:cNvPr>
          <p:cNvSpPr txBox="1">
            <a:spLocks/>
          </p:cNvSpPr>
          <p:nvPr/>
        </p:nvSpPr>
        <p:spPr>
          <a:xfrm>
            <a:off x="6570094" y="346165"/>
            <a:ext cx="3514731" cy="45031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2800" b="1" dirty="0">
                <a:latin typeface="Open Sans" panose="020B0606030504020204" pitchFamily="34" charset="0"/>
                <a:ea typeface="Open Sans" panose="020B0606030504020204" pitchFamily="34" charset="0"/>
                <a:cs typeface="Open Sans" panose="020B0606030504020204" pitchFamily="34" charset="0"/>
              </a:rPr>
              <a:t>Día de la Madre</a:t>
            </a:r>
            <a:endParaRPr lang="es-PE" sz="28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5" name="Imagen 4">
            <a:extLst>
              <a:ext uri="{FF2B5EF4-FFF2-40B4-BE49-F238E27FC236}">
                <a16:creationId xmlns:a16="http://schemas.microsoft.com/office/drawing/2014/main" id="{0BA5BE15-BC80-8A1C-A16B-A35D53B44FEE}"/>
              </a:ext>
            </a:extLst>
          </p:cNvPr>
          <p:cNvPicPr>
            <a:picLocks noChangeAspect="1"/>
          </p:cNvPicPr>
          <p:nvPr/>
        </p:nvPicPr>
        <p:blipFill>
          <a:blip r:embed="rId2"/>
          <a:stretch>
            <a:fillRect/>
          </a:stretch>
        </p:blipFill>
        <p:spPr>
          <a:xfrm>
            <a:off x="6570094" y="4194332"/>
            <a:ext cx="3514731" cy="2446136"/>
          </a:xfrm>
          <a:prstGeom prst="rect">
            <a:avLst/>
          </a:prstGeom>
          <a:ln>
            <a:noFill/>
          </a:ln>
          <a:effectLst>
            <a:outerShdw blurRad="292100" dist="139700" dir="2700000" algn="tl" rotWithShape="0">
              <a:srgbClr val="333333">
                <a:alpha val="65000"/>
              </a:srgbClr>
            </a:outerShdw>
          </a:effectLst>
        </p:spPr>
      </p:pic>
      <p:pic>
        <p:nvPicPr>
          <p:cNvPr id="10" name="Imagen 9">
            <a:extLst>
              <a:ext uri="{FF2B5EF4-FFF2-40B4-BE49-F238E27FC236}">
                <a16:creationId xmlns:a16="http://schemas.microsoft.com/office/drawing/2014/main" id="{42C2A355-182C-F2A8-95CB-0BFD4C5A1186}"/>
              </a:ext>
            </a:extLst>
          </p:cNvPr>
          <p:cNvPicPr>
            <a:picLocks noChangeAspect="1"/>
          </p:cNvPicPr>
          <p:nvPr/>
        </p:nvPicPr>
        <p:blipFill>
          <a:blip r:embed="rId3"/>
          <a:stretch>
            <a:fillRect/>
          </a:stretch>
        </p:blipFill>
        <p:spPr>
          <a:xfrm>
            <a:off x="663340" y="4194332"/>
            <a:ext cx="3514730" cy="2446136"/>
          </a:xfrm>
          <a:prstGeom prst="rect">
            <a:avLst/>
          </a:prstGeom>
          <a:ln>
            <a:noFill/>
          </a:ln>
          <a:effectLst>
            <a:outerShdw blurRad="292100" dist="139700" dir="2700000" algn="tl" rotWithShape="0">
              <a:srgbClr val="333333">
                <a:alpha val="65000"/>
              </a:srgbClr>
            </a:outerShdw>
          </a:effectLst>
        </p:spPr>
      </p:pic>
      <p:pic>
        <p:nvPicPr>
          <p:cNvPr id="4" name="Imagen 3">
            <a:extLst>
              <a:ext uri="{FF2B5EF4-FFF2-40B4-BE49-F238E27FC236}">
                <a16:creationId xmlns:a16="http://schemas.microsoft.com/office/drawing/2014/main" id="{3F72CCD6-E1FC-1811-2093-9D85043A4C63}"/>
              </a:ext>
            </a:extLst>
          </p:cNvPr>
          <p:cNvPicPr>
            <a:picLocks noChangeAspect="1"/>
          </p:cNvPicPr>
          <p:nvPr/>
        </p:nvPicPr>
        <p:blipFill>
          <a:blip r:embed="rId4"/>
          <a:stretch>
            <a:fillRect/>
          </a:stretch>
        </p:blipFill>
        <p:spPr>
          <a:xfrm>
            <a:off x="663339" y="937250"/>
            <a:ext cx="3514730" cy="2330769"/>
          </a:xfrm>
          <a:prstGeom prst="rect">
            <a:avLst/>
          </a:prstGeom>
          <a:ln>
            <a:noFill/>
          </a:ln>
          <a:effectLst>
            <a:outerShdw blurRad="292100" dist="139700" dir="2700000" algn="tl" rotWithShape="0">
              <a:srgbClr val="333333">
                <a:alpha val="65000"/>
              </a:srgbClr>
            </a:outerShdw>
          </a:effectLst>
        </p:spPr>
      </p:pic>
      <p:pic>
        <p:nvPicPr>
          <p:cNvPr id="8" name="Imagen 7">
            <a:extLst>
              <a:ext uri="{FF2B5EF4-FFF2-40B4-BE49-F238E27FC236}">
                <a16:creationId xmlns:a16="http://schemas.microsoft.com/office/drawing/2014/main" id="{F188542D-18B9-40DB-C199-FA7CFF590AC2}"/>
              </a:ext>
            </a:extLst>
          </p:cNvPr>
          <p:cNvPicPr>
            <a:picLocks noChangeAspect="1"/>
          </p:cNvPicPr>
          <p:nvPr/>
        </p:nvPicPr>
        <p:blipFill>
          <a:blip r:embed="rId5"/>
          <a:stretch>
            <a:fillRect/>
          </a:stretch>
        </p:blipFill>
        <p:spPr>
          <a:xfrm>
            <a:off x="6570090" y="937250"/>
            <a:ext cx="3514731" cy="23307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983885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2" name="Imagen 1081">
            <a:extLst>
              <a:ext uri="{FF2B5EF4-FFF2-40B4-BE49-F238E27FC236}">
                <a16:creationId xmlns:a16="http://schemas.microsoft.com/office/drawing/2014/main" id="{0EFA9C4C-E153-EDB3-8EAD-E01286975164}"/>
              </a:ext>
            </a:extLst>
          </p:cNvPr>
          <p:cNvPicPr>
            <a:picLocks noChangeAspect="1"/>
          </p:cNvPicPr>
          <p:nvPr/>
        </p:nvPicPr>
        <p:blipFill rotWithShape="1">
          <a:blip r:embed="rId2" cstate="screen">
            <a:grayscl/>
            <a:extLst>
              <a:ext uri="{BEBA8EAE-BF5A-486C-A8C5-ECC9F3942E4B}">
                <a14:imgProps xmlns:a14="http://schemas.microsoft.com/office/drawing/2010/main">
                  <a14:imgLayer r:embed="rId3">
                    <a14:imgEffect>
                      <a14:colorTemperature colorTemp="11200"/>
                    </a14:imgEffect>
                    <a14:imgEffect>
                      <a14:saturation sat="0"/>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7927" y="0"/>
            <a:ext cx="12184073" cy="6858000"/>
          </a:xfrm>
          <a:prstGeom prst="rect">
            <a:avLst/>
          </a:prstGeom>
        </p:spPr>
      </p:pic>
      <p:grpSp>
        <p:nvGrpSpPr>
          <p:cNvPr id="26" name="Grupo 25">
            <a:extLst>
              <a:ext uri="{FF2B5EF4-FFF2-40B4-BE49-F238E27FC236}">
                <a16:creationId xmlns:a16="http://schemas.microsoft.com/office/drawing/2014/main" id="{8DC3E73B-F023-D216-2CBB-B14A9A8CB248}"/>
              </a:ext>
            </a:extLst>
          </p:cNvPr>
          <p:cNvGrpSpPr/>
          <p:nvPr/>
        </p:nvGrpSpPr>
        <p:grpSpPr>
          <a:xfrm>
            <a:off x="867223" y="1148310"/>
            <a:ext cx="1580536" cy="2523535"/>
            <a:chOff x="922020" y="425460"/>
            <a:chExt cx="2042160" cy="3260581"/>
          </a:xfrm>
        </p:grpSpPr>
        <p:sp>
          <p:nvSpPr>
            <p:cNvPr id="15" name="Rectángulo 14">
              <a:extLst>
                <a:ext uri="{FF2B5EF4-FFF2-40B4-BE49-F238E27FC236}">
                  <a16:creationId xmlns:a16="http://schemas.microsoft.com/office/drawing/2014/main" id="{F9AED595-DC16-25BB-8DFF-11552BABF162}"/>
                </a:ext>
              </a:extLst>
            </p:cNvPr>
            <p:cNvSpPr/>
            <p:nvPr/>
          </p:nvSpPr>
          <p:spPr>
            <a:xfrm>
              <a:off x="922020" y="425460"/>
              <a:ext cx="2042160" cy="2762240"/>
            </a:xfrm>
            <a:prstGeom prst="rect">
              <a:avLst/>
            </a:prstGeom>
            <a:solidFill>
              <a:srgbClr val="45454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400" dirty="0"/>
            </a:p>
          </p:txBody>
        </p:sp>
        <p:pic>
          <p:nvPicPr>
            <p:cNvPr id="1026" name="Picture 2">
              <a:extLst>
                <a:ext uri="{FF2B5EF4-FFF2-40B4-BE49-F238E27FC236}">
                  <a16:creationId xmlns:a16="http://schemas.microsoft.com/office/drawing/2014/main" id="{61371F8E-56FC-ABC8-BA00-D7806F06396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04914" y="593409"/>
              <a:ext cx="1519116" cy="202406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9" name="Rectángulo: esquinas redondeadas 18">
              <a:extLst>
                <a:ext uri="{FF2B5EF4-FFF2-40B4-BE49-F238E27FC236}">
                  <a16:creationId xmlns:a16="http://schemas.microsoft.com/office/drawing/2014/main" id="{66DD3629-4E81-86EE-B7C5-885F660DD7E3}"/>
                </a:ext>
              </a:extLst>
            </p:cNvPr>
            <p:cNvSpPr/>
            <p:nvPr/>
          </p:nvSpPr>
          <p:spPr>
            <a:xfrm>
              <a:off x="1116014" y="2964182"/>
              <a:ext cx="1665287" cy="706121"/>
            </a:xfrm>
            <a:prstGeom prst="roundRect">
              <a:avLst/>
            </a:prstGeom>
            <a:solidFill>
              <a:srgbClr val="CCC7B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050" b="1" dirty="0"/>
            </a:p>
          </p:txBody>
        </p:sp>
        <p:sp>
          <p:nvSpPr>
            <p:cNvPr id="20" name="CuadroTexto 19">
              <a:extLst>
                <a:ext uri="{FF2B5EF4-FFF2-40B4-BE49-F238E27FC236}">
                  <a16:creationId xmlns:a16="http://schemas.microsoft.com/office/drawing/2014/main" id="{88A856F3-1AFE-0F80-885D-D3096580F20B}"/>
                </a:ext>
              </a:extLst>
            </p:cNvPr>
            <p:cNvSpPr txBox="1"/>
            <p:nvPr/>
          </p:nvSpPr>
          <p:spPr>
            <a:xfrm>
              <a:off x="922020" y="2617471"/>
              <a:ext cx="2042160" cy="397669"/>
            </a:xfrm>
            <a:prstGeom prst="rect">
              <a:avLst/>
            </a:prstGeom>
            <a:noFill/>
          </p:spPr>
          <p:txBody>
            <a:bodyPr wrap="square" rtlCol="0">
              <a:spAutoFit/>
            </a:bodyPr>
            <a:lstStyle/>
            <a:p>
              <a:pPr algn="ctr"/>
              <a:r>
                <a:rPr lang="es-ES" sz="1400" b="1" dirty="0">
                  <a:solidFill>
                    <a:schemeClr val="bg1"/>
                  </a:solidFill>
                </a:rPr>
                <a:t>William Villena</a:t>
              </a:r>
              <a:endParaRPr lang="es-PE" sz="1400" b="1" dirty="0">
                <a:solidFill>
                  <a:schemeClr val="bg1"/>
                </a:solidFill>
              </a:endParaRPr>
            </a:p>
          </p:txBody>
        </p:sp>
        <p:sp>
          <p:nvSpPr>
            <p:cNvPr id="24" name="CuadroTexto 23">
              <a:extLst>
                <a:ext uri="{FF2B5EF4-FFF2-40B4-BE49-F238E27FC236}">
                  <a16:creationId xmlns:a16="http://schemas.microsoft.com/office/drawing/2014/main" id="{40310903-E66C-6EF4-DA8B-3BF519DE87D9}"/>
                </a:ext>
              </a:extLst>
            </p:cNvPr>
            <p:cNvSpPr txBox="1"/>
            <p:nvPr/>
          </p:nvSpPr>
          <p:spPr>
            <a:xfrm>
              <a:off x="1023879" y="2932842"/>
              <a:ext cx="1848166" cy="556734"/>
            </a:xfrm>
            <a:prstGeom prst="rect">
              <a:avLst/>
            </a:prstGeom>
            <a:noFill/>
          </p:spPr>
          <p:txBody>
            <a:bodyPr wrap="square">
              <a:spAutoFit/>
            </a:bodyPr>
            <a:lstStyle/>
            <a:p>
              <a:pPr algn="ctr"/>
              <a:r>
                <a:rPr lang="es-ES" sz="1100" b="1" dirty="0">
                  <a:solidFill>
                    <a:srgbClr val="B22837"/>
                  </a:solidFill>
                </a:rPr>
                <a:t>A</a:t>
              </a:r>
              <a:r>
                <a:rPr lang="es-PE" sz="1100" b="1" dirty="0" err="1">
                  <a:solidFill>
                    <a:srgbClr val="B22837"/>
                  </a:solidFill>
                </a:rPr>
                <a:t>sesor</a:t>
              </a:r>
              <a:r>
                <a:rPr lang="es-PE" sz="1100" b="1" dirty="0">
                  <a:solidFill>
                    <a:srgbClr val="B22837"/>
                  </a:solidFill>
                </a:rPr>
                <a:t> de relaciones laborales</a:t>
              </a:r>
            </a:p>
          </p:txBody>
        </p:sp>
        <p:sp>
          <p:nvSpPr>
            <p:cNvPr id="25" name="CuadroTexto 24">
              <a:extLst>
                <a:ext uri="{FF2B5EF4-FFF2-40B4-BE49-F238E27FC236}">
                  <a16:creationId xmlns:a16="http://schemas.microsoft.com/office/drawing/2014/main" id="{9EBE1456-E935-209E-2094-5199DD18D787}"/>
                </a:ext>
              </a:extLst>
            </p:cNvPr>
            <p:cNvSpPr txBox="1"/>
            <p:nvPr/>
          </p:nvSpPr>
          <p:spPr>
            <a:xfrm>
              <a:off x="1120054" y="3348023"/>
              <a:ext cx="1665290" cy="338018"/>
            </a:xfrm>
            <a:prstGeom prst="rect">
              <a:avLst/>
            </a:prstGeom>
            <a:noFill/>
          </p:spPr>
          <p:txBody>
            <a:bodyPr wrap="square">
              <a:spAutoFit/>
            </a:bodyPr>
            <a:lstStyle/>
            <a:p>
              <a:pPr algn="ctr"/>
              <a:r>
                <a:rPr lang="es-PE" sz="1100" b="1" dirty="0">
                  <a:solidFill>
                    <a:srgbClr val="B22837"/>
                  </a:solidFill>
                </a:rPr>
                <a:t>Anexo: 336</a:t>
              </a:r>
            </a:p>
          </p:txBody>
        </p:sp>
      </p:grpSp>
      <p:grpSp>
        <p:nvGrpSpPr>
          <p:cNvPr id="27" name="Grupo 26">
            <a:extLst>
              <a:ext uri="{FF2B5EF4-FFF2-40B4-BE49-F238E27FC236}">
                <a16:creationId xmlns:a16="http://schemas.microsoft.com/office/drawing/2014/main" id="{9BABF19D-E095-6EA8-C00E-EFB09EF58F8E}"/>
              </a:ext>
            </a:extLst>
          </p:cNvPr>
          <p:cNvGrpSpPr/>
          <p:nvPr/>
        </p:nvGrpSpPr>
        <p:grpSpPr>
          <a:xfrm>
            <a:off x="843870" y="3967025"/>
            <a:ext cx="1757125" cy="2549764"/>
            <a:chOff x="850893" y="425460"/>
            <a:chExt cx="2270327" cy="3294470"/>
          </a:xfrm>
        </p:grpSpPr>
        <p:sp>
          <p:nvSpPr>
            <p:cNvPr id="28" name="Rectángulo 27">
              <a:extLst>
                <a:ext uri="{FF2B5EF4-FFF2-40B4-BE49-F238E27FC236}">
                  <a16:creationId xmlns:a16="http://schemas.microsoft.com/office/drawing/2014/main" id="{BE0B8DD3-FC08-26A1-86C4-D25310873A7D}"/>
                </a:ext>
              </a:extLst>
            </p:cNvPr>
            <p:cNvSpPr/>
            <p:nvPr/>
          </p:nvSpPr>
          <p:spPr>
            <a:xfrm>
              <a:off x="922020" y="425460"/>
              <a:ext cx="2042160" cy="2762240"/>
            </a:xfrm>
            <a:prstGeom prst="rect">
              <a:avLst/>
            </a:prstGeom>
            <a:solidFill>
              <a:srgbClr val="E9E1D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400" dirty="0"/>
            </a:p>
          </p:txBody>
        </p:sp>
        <p:sp>
          <p:nvSpPr>
            <p:cNvPr id="30" name="Rectángulo: esquinas redondeadas 29">
              <a:extLst>
                <a:ext uri="{FF2B5EF4-FFF2-40B4-BE49-F238E27FC236}">
                  <a16:creationId xmlns:a16="http://schemas.microsoft.com/office/drawing/2014/main" id="{FE587030-19A6-E1AF-F39B-A2244006C5D9}"/>
                </a:ext>
              </a:extLst>
            </p:cNvPr>
            <p:cNvSpPr/>
            <p:nvPr/>
          </p:nvSpPr>
          <p:spPr>
            <a:xfrm>
              <a:off x="1116014" y="2964180"/>
              <a:ext cx="1665286" cy="706121"/>
            </a:xfrm>
            <a:prstGeom prst="round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050" b="1" dirty="0"/>
            </a:p>
          </p:txBody>
        </p:sp>
        <p:sp>
          <p:nvSpPr>
            <p:cNvPr id="31" name="CuadroTexto 30">
              <a:extLst>
                <a:ext uri="{FF2B5EF4-FFF2-40B4-BE49-F238E27FC236}">
                  <a16:creationId xmlns:a16="http://schemas.microsoft.com/office/drawing/2014/main" id="{D4681676-7CF2-8C50-1EB4-FA132F7E5961}"/>
                </a:ext>
              </a:extLst>
            </p:cNvPr>
            <p:cNvSpPr txBox="1"/>
            <p:nvPr/>
          </p:nvSpPr>
          <p:spPr>
            <a:xfrm>
              <a:off x="922020" y="2617471"/>
              <a:ext cx="2042160" cy="397669"/>
            </a:xfrm>
            <a:prstGeom prst="rect">
              <a:avLst/>
            </a:prstGeom>
            <a:noFill/>
          </p:spPr>
          <p:txBody>
            <a:bodyPr wrap="square" rtlCol="0">
              <a:spAutoFit/>
            </a:bodyPr>
            <a:lstStyle/>
            <a:p>
              <a:pPr algn="ctr"/>
              <a:r>
                <a:rPr lang="es-ES" sz="1400" b="1" dirty="0"/>
                <a:t>Monica Olano</a:t>
              </a:r>
              <a:endParaRPr lang="es-PE" sz="1400" b="1" dirty="0"/>
            </a:p>
          </p:txBody>
        </p:sp>
        <p:sp>
          <p:nvSpPr>
            <p:cNvPr id="32" name="CuadroTexto 31">
              <a:extLst>
                <a:ext uri="{FF2B5EF4-FFF2-40B4-BE49-F238E27FC236}">
                  <a16:creationId xmlns:a16="http://schemas.microsoft.com/office/drawing/2014/main" id="{B0371C5E-B7AF-7584-10E9-92F7D2D92A91}"/>
                </a:ext>
              </a:extLst>
            </p:cNvPr>
            <p:cNvSpPr txBox="1"/>
            <p:nvPr/>
          </p:nvSpPr>
          <p:spPr>
            <a:xfrm>
              <a:off x="850893" y="2969517"/>
              <a:ext cx="2270327" cy="587555"/>
            </a:xfrm>
            <a:prstGeom prst="rect">
              <a:avLst/>
            </a:prstGeom>
            <a:noFill/>
          </p:spPr>
          <p:txBody>
            <a:bodyPr wrap="square">
              <a:spAutoFit/>
            </a:bodyPr>
            <a:lstStyle/>
            <a:p>
              <a:pPr algn="ctr">
                <a:lnSpc>
                  <a:spcPct val="70000"/>
                </a:lnSpc>
              </a:pPr>
              <a:r>
                <a:rPr lang="es-ES" sz="1100" b="1" dirty="0">
                  <a:solidFill>
                    <a:schemeClr val="bg1"/>
                  </a:solidFill>
                </a:rPr>
                <a:t>A</a:t>
              </a:r>
              <a:r>
                <a:rPr lang="es-PE" sz="1100" b="1" dirty="0" err="1">
                  <a:solidFill>
                    <a:schemeClr val="bg1"/>
                  </a:solidFill>
                </a:rPr>
                <a:t>nalista</a:t>
              </a:r>
              <a:r>
                <a:rPr lang="es-PE" sz="1100" b="1" dirty="0">
                  <a:solidFill>
                    <a:schemeClr val="bg1"/>
                  </a:solidFill>
                </a:rPr>
                <a:t> de </a:t>
              </a:r>
            </a:p>
            <a:p>
              <a:pPr algn="ctr">
                <a:lnSpc>
                  <a:spcPct val="70000"/>
                </a:lnSpc>
              </a:pPr>
              <a:r>
                <a:rPr lang="es-PE" sz="1100" b="1" dirty="0">
                  <a:solidFill>
                    <a:schemeClr val="bg1"/>
                  </a:solidFill>
                </a:rPr>
                <a:t>capacitación y</a:t>
              </a:r>
            </a:p>
            <a:p>
              <a:pPr algn="ctr">
                <a:lnSpc>
                  <a:spcPct val="70000"/>
                </a:lnSpc>
              </a:pPr>
              <a:r>
                <a:rPr lang="es-PE" sz="1100" b="1" dirty="0">
                  <a:solidFill>
                    <a:schemeClr val="bg1"/>
                  </a:solidFill>
                </a:rPr>
                <a:t>desarrollo </a:t>
              </a:r>
            </a:p>
          </p:txBody>
        </p:sp>
        <p:sp>
          <p:nvSpPr>
            <p:cNvPr id="33" name="CuadroTexto 32">
              <a:extLst>
                <a:ext uri="{FF2B5EF4-FFF2-40B4-BE49-F238E27FC236}">
                  <a16:creationId xmlns:a16="http://schemas.microsoft.com/office/drawing/2014/main" id="{91B9C23E-621C-2C0D-6884-DEF58876D529}"/>
                </a:ext>
              </a:extLst>
            </p:cNvPr>
            <p:cNvSpPr txBox="1"/>
            <p:nvPr/>
          </p:nvSpPr>
          <p:spPr>
            <a:xfrm>
              <a:off x="1116014" y="3381912"/>
              <a:ext cx="1665287" cy="338018"/>
            </a:xfrm>
            <a:prstGeom prst="rect">
              <a:avLst/>
            </a:prstGeom>
            <a:noFill/>
          </p:spPr>
          <p:txBody>
            <a:bodyPr wrap="square">
              <a:spAutoFit/>
            </a:bodyPr>
            <a:lstStyle/>
            <a:p>
              <a:pPr algn="ctr"/>
              <a:r>
                <a:rPr lang="es-PE" sz="1100" b="1" dirty="0">
                  <a:solidFill>
                    <a:schemeClr val="bg1"/>
                  </a:solidFill>
                </a:rPr>
                <a:t>Anexo: 338</a:t>
              </a:r>
            </a:p>
          </p:txBody>
        </p:sp>
      </p:grpSp>
      <p:grpSp>
        <p:nvGrpSpPr>
          <p:cNvPr id="48" name="Grupo 47">
            <a:extLst>
              <a:ext uri="{FF2B5EF4-FFF2-40B4-BE49-F238E27FC236}">
                <a16:creationId xmlns:a16="http://schemas.microsoft.com/office/drawing/2014/main" id="{D1746BD3-AA9B-BEC4-9E03-A2113AD0860C}"/>
              </a:ext>
            </a:extLst>
          </p:cNvPr>
          <p:cNvGrpSpPr/>
          <p:nvPr/>
        </p:nvGrpSpPr>
        <p:grpSpPr>
          <a:xfrm>
            <a:off x="5373056" y="1148310"/>
            <a:ext cx="1580535" cy="2523536"/>
            <a:chOff x="922020" y="425460"/>
            <a:chExt cx="2042160" cy="3260581"/>
          </a:xfrm>
        </p:grpSpPr>
        <p:sp>
          <p:nvSpPr>
            <p:cNvPr id="49" name="Rectángulo 48">
              <a:extLst>
                <a:ext uri="{FF2B5EF4-FFF2-40B4-BE49-F238E27FC236}">
                  <a16:creationId xmlns:a16="http://schemas.microsoft.com/office/drawing/2014/main" id="{CD7DDD65-0491-157D-6E12-2999D3A98DCD}"/>
                </a:ext>
              </a:extLst>
            </p:cNvPr>
            <p:cNvSpPr/>
            <p:nvPr/>
          </p:nvSpPr>
          <p:spPr>
            <a:xfrm>
              <a:off x="922020" y="425460"/>
              <a:ext cx="2042160" cy="2762240"/>
            </a:xfrm>
            <a:prstGeom prst="rect">
              <a:avLst/>
            </a:prstGeom>
            <a:solidFill>
              <a:srgbClr val="E9E1D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400" dirty="0"/>
            </a:p>
          </p:txBody>
        </p:sp>
        <p:sp>
          <p:nvSpPr>
            <p:cNvPr id="51" name="Rectángulo: esquinas redondeadas 50">
              <a:extLst>
                <a:ext uri="{FF2B5EF4-FFF2-40B4-BE49-F238E27FC236}">
                  <a16:creationId xmlns:a16="http://schemas.microsoft.com/office/drawing/2014/main" id="{DAFBDF23-DE31-BC06-76FD-221530AC76D1}"/>
                </a:ext>
              </a:extLst>
            </p:cNvPr>
            <p:cNvSpPr/>
            <p:nvPr/>
          </p:nvSpPr>
          <p:spPr>
            <a:xfrm>
              <a:off x="1116014" y="2964180"/>
              <a:ext cx="1665286" cy="706121"/>
            </a:xfrm>
            <a:prstGeom prst="round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050" b="1" dirty="0"/>
            </a:p>
          </p:txBody>
        </p:sp>
        <p:sp>
          <p:nvSpPr>
            <p:cNvPr id="52" name="CuadroTexto 51">
              <a:extLst>
                <a:ext uri="{FF2B5EF4-FFF2-40B4-BE49-F238E27FC236}">
                  <a16:creationId xmlns:a16="http://schemas.microsoft.com/office/drawing/2014/main" id="{43E984D0-AC21-2CEC-21A8-97474C4B4606}"/>
                </a:ext>
              </a:extLst>
            </p:cNvPr>
            <p:cNvSpPr txBox="1"/>
            <p:nvPr/>
          </p:nvSpPr>
          <p:spPr>
            <a:xfrm>
              <a:off x="922020" y="2617471"/>
              <a:ext cx="2042160" cy="397669"/>
            </a:xfrm>
            <a:prstGeom prst="rect">
              <a:avLst/>
            </a:prstGeom>
            <a:noFill/>
          </p:spPr>
          <p:txBody>
            <a:bodyPr wrap="square" rtlCol="0">
              <a:spAutoFit/>
            </a:bodyPr>
            <a:lstStyle/>
            <a:p>
              <a:pPr algn="ctr"/>
              <a:r>
                <a:rPr lang="es-ES" sz="1400" b="1" dirty="0"/>
                <a:t>Melixa Bejarano</a:t>
              </a:r>
              <a:endParaRPr lang="es-PE" sz="1400" b="1" dirty="0"/>
            </a:p>
          </p:txBody>
        </p:sp>
        <p:sp>
          <p:nvSpPr>
            <p:cNvPr id="53" name="CuadroTexto 52">
              <a:extLst>
                <a:ext uri="{FF2B5EF4-FFF2-40B4-BE49-F238E27FC236}">
                  <a16:creationId xmlns:a16="http://schemas.microsoft.com/office/drawing/2014/main" id="{9067D867-2A6E-6787-7424-3E1C9B66F6BF}"/>
                </a:ext>
              </a:extLst>
            </p:cNvPr>
            <p:cNvSpPr txBox="1"/>
            <p:nvPr/>
          </p:nvSpPr>
          <p:spPr>
            <a:xfrm>
              <a:off x="1116014" y="2932843"/>
              <a:ext cx="1665287" cy="556736"/>
            </a:xfrm>
            <a:prstGeom prst="rect">
              <a:avLst/>
            </a:prstGeom>
            <a:noFill/>
          </p:spPr>
          <p:txBody>
            <a:bodyPr wrap="square">
              <a:spAutoFit/>
            </a:bodyPr>
            <a:lstStyle/>
            <a:p>
              <a:pPr algn="ctr"/>
              <a:r>
                <a:rPr lang="es-PE" sz="1100" b="1" dirty="0">
                  <a:solidFill>
                    <a:schemeClr val="bg1"/>
                  </a:solidFill>
                </a:rPr>
                <a:t>Analista de nóminas</a:t>
              </a:r>
            </a:p>
          </p:txBody>
        </p:sp>
        <p:sp>
          <p:nvSpPr>
            <p:cNvPr id="54" name="CuadroTexto 53">
              <a:extLst>
                <a:ext uri="{FF2B5EF4-FFF2-40B4-BE49-F238E27FC236}">
                  <a16:creationId xmlns:a16="http://schemas.microsoft.com/office/drawing/2014/main" id="{E7F26223-69AB-0F13-725E-11868ED8D028}"/>
                </a:ext>
              </a:extLst>
            </p:cNvPr>
            <p:cNvSpPr txBox="1"/>
            <p:nvPr/>
          </p:nvSpPr>
          <p:spPr>
            <a:xfrm>
              <a:off x="1116014" y="3348023"/>
              <a:ext cx="1665287" cy="338018"/>
            </a:xfrm>
            <a:prstGeom prst="rect">
              <a:avLst/>
            </a:prstGeom>
            <a:noFill/>
          </p:spPr>
          <p:txBody>
            <a:bodyPr wrap="square">
              <a:spAutoFit/>
            </a:bodyPr>
            <a:lstStyle/>
            <a:p>
              <a:pPr algn="ctr"/>
              <a:r>
                <a:rPr lang="es-PE" sz="1100" b="1" dirty="0">
                  <a:solidFill>
                    <a:schemeClr val="bg1"/>
                  </a:solidFill>
                </a:rPr>
                <a:t>Anexo: 318</a:t>
              </a:r>
            </a:p>
          </p:txBody>
        </p:sp>
      </p:grpSp>
      <p:grpSp>
        <p:nvGrpSpPr>
          <p:cNvPr id="55" name="Grupo 54">
            <a:extLst>
              <a:ext uri="{FF2B5EF4-FFF2-40B4-BE49-F238E27FC236}">
                <a16:creationId xmlns:a16="http://schemas.microsoft.com/office/drawing/2014/main" id="{F5F4CB11-6AAF-276B-0DC0-C841CAC91BAF}"/>
              </a:ext>
            </a:extLst>
          </p:cNvPr>
          <p:cNvGrpSpPr/>
          <p:nvPr/>
        </p:nvGrpSpPr>
        <p:grpSpPr>
          <a:xfrm>
            <a:off x="3130375" y="3967025"/>
            <a:ext cx="1580535" cy="2511661"/>
            <a:chOff x="922020" y="425460"/>
            <a:chExt cx="2042160" cy="3245238"/>
          </a:xfrm>
        </p:grpSpPr>
        <p:sp>
          <p:nvSpPr>
            <p:cNvPr id="56" name="Rectángulo 55">
              <a:extLst>
                <a:ext uri="{FF2B5EF4-FFF2-40B4-BE49-F238E27FC236}">
                  <a16:creationId xmlns:a16="http://schemas.microsoft.com/office/drawing/2014/main" id="{085B3CDC-8072-4939-4FF3-B2BE7BC88F73}"/>
                </a:ext>
              </a:extLst>
            </p:cNvPr>
            <p:cNvSpPr/>
            <p:nvPr/>
          </p:nvSpPr>
          <p:spPr>
            <a:xfrm>
              <a:off x="922020" y="425460"/>
              <a:ext cx="2042160" cy="2762240"/>
            </a:xfrm>
            <a:prstGeom prst="rect">
              <a:avLst/>
            </a:prstGeom>
            <a:solidFill>
              <a:srgbClr val="E9E1D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400" dirty="0"/>
            </a:p>
          </p:txBody>
        </p:sp>
        <p:sp>
          <p:nvSpPr>
            <p:cNvPr id="58" name="Rectángulo: esquinas redondeadas 57">
              <a:extLst>
                <a:ext uri="{FF2B5EF4-FFF2-40B4-BE49-F238E27FC236}">
                  <a16:creationId xmlns:a16="http://schemas.microsoft.com/office/drawing/2014/main" id="{0E3E92AF-CE2E-07AD-2C18-5927CA4CABA5}"/>
                </a:ext>
              </a:extLst>
            </p:cNvPr>
            <p:cNvSpPr/>
            <p:nvPr/>
          </p:nvSpPr>
          <p:spPr>
            <a:xfrm>
              <a:off x="1116014" y="2964180"/>
              <a:ext cx="1665286" cy="706121"/>
            </a:xfrm>
            <a:prstGeom prst="round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050" b="1" dirty="0"/>
            </a:p>
          </p:txBody>
        </p:sp>
        <p:sp>
          <p:nvSpPr>
            <p:cNvPr id="59" name="CuadroTexto 58">
              <a:extLst>
                <a:ext uri="{FF2B5EF4-FFF2-40B4-BE49-F238E27FC236}">
                  <a16:creationId xmlns:a16="http://schemas.microsoft.com/office/drawing/2014/main" id="{BB07430B-8A3B-A8A2-ECEC-B0FED05FC898}"/>
                </a:ext>
              </a:extLst>
            </p:cNvPr>
            <p:cNvSpPr txBox="1"/>
            <p:nvPr/>
          </p:nvSpPr>
          <p:spPr>
            <a:xfrm>
              <a:off x="922020" y="2617471"/>
              <a:ext cx="2042160" cy="397669"/>
            </a:xfrm>
            <a:prstGeom prst="rect">
              <a:avLst/>
            </a:prstGeom>
            <a:noFill/>
          </p:spPr>
          <p:txBody>
            <a:bodyPr wrap="square" rtlCol="0">
              <a:spAutoFit/>
            </a:bodyPr>
            <a:lstStyle/>
            <a:p>
              <a:pPr algn="ctr"/>
              <a:r>
                <a:rPr lang="es-ES" sz="1400" b="1" dirty="0"/>
                <a:t>Diego Aybar</a:t>
              </a:r>
              <a:endParaRPr lang="es-PE" sz="1400" b="1" dirty="0"/>
            </a:p>
          </p:txBody>
        </p:sp>
        <p:sp>
          <p:nvSpPr>
            <p:cNvPr id="60" name="CuadroTexto 59">
              <a:extLst>
                <a:ext uri="{FF2B5EF4-FFF2-40B4-BE49-F238E27FC236}">
                  <a16:creationId xmlns:a16="http://schemas.microsoft.com/office/drawing/2014/main" id="{045F52CA-12DD-96BA-034A-2A39B286BFC5}"/>
                </a:ext>
              </a:extLst>
            </p:cNvPr>
            <p:cNvSpPr txBox="1"/>
            <p:nvPr/>
          </p:nvSpPr>
          <p:spPr>
            <a:xfrm>
              <a:off x="1116014" y="2918243"/>
              <a:ext cx="1665287" cy="556736"/>
            </a:xfrm>
            <a:prstGeom prst="rect">
              <a:avLst/>
            </a:prstGeom>
            <a:noFill/>
          </p:spPr>
          <p:txBody>
            <a:bodyPr wrap="square">
              <a:spAutoFit/>
            </a:bodyPr>
            <a:lstStyle/>
            <a:p>
              <a:pPr algn="ctr"/>
              <a:r>
                <a:rPr lang="es-PE" sz="1100" b="1" dirty="0">
                  <a:solidFill>
                    <a:schemeClr val="bg1"/>
                  </a:solidFill>
                </a:rPr>
                <a:t>Asistente de selección</a:t>
              </a:r>
            </a:p>
          </p:txBody>
        </p:sp>
        <p:sp>
          <p:nvSpPr>
            <p:cNvPr id="61" name="CuadroTexto 60">
              <a:extLst>
                <a:ext uri="{FF2B5EF4-FFF2-40B4-BE49-F238E27FC236}">
                  <a16:creationId xmlns:a16="http://schemas.microsoft.com/office/drawing/2014/main" id="{D245A1E1-28EF-354E-B7E9-DB0444E471FA}"/>
                </a:ext>
              </a:extLst>
            </p:cNvPr>
            <p:cNvSpPr txBox="1"/>
            <p:nvPr/>
          </p:nvSpPr>
          <p:spPr>
            <a:xfrm>
              <a:off x="1116014" y="3332680"/>
              <a:ext cx="1665287" cy="338018"/>
            </a:xfrm>
            <a:prstGeom prst="rect">
              <a:avLst/>
            </a:prstGeom>
            <a:noFill/>
          </p:spPr>
          <p:txBody>
            <a:bodyPr wrap="square">
              <a:spAutoFit/>
            </a:bodyPr>
            <a:lstStyle/>
            <a:p>
              <a:pPr algn="ctr"/>
              <a:r>
                <a:rPr lang="es-PE" sz="1100" b="1" dirty="0">
                  <a:solidFill>
                    <a:schemeClr val="bg1"/>
                  </a:solidFill>
                </a:rPr>
                <a:t>Anexo: 352</a:t>
              </a:r>
            </a:p>
          </p:txBody>
        </p:sp>
      </p:grpSp>
      <p:grpSp>
        <p:nvGrpSpPr>
          <p:cNvPr id="62" name="Grupo 61">
            <a:extLst>
              <a:ext uri="{FF2B5EF4-FFF2-40B4-BE49-F238E27FC236}">
                <a16:creationId xmlns:a16="http://schemas.microsoft.com/office/drawing/2014/main" id="{41C5EA5D-AAB3-5451-7969-D72C48731084}"/>
              </a:ext>
            </a:extLst>
          </p:cNvPr>
          <p:cNvGrpSpPr/>
          <p:nvPr/>
        </p:nvGrpSpPr>
        <p:grpSpPr>
          <a:xfrm>
            <a:off x="7437503" y="1148310"/>
            <a:ext cx="1874376" cy="2523536"/>
            <a:chOff x="732188" y="425460"/>
            <a:chExt cx="2421822" cy="3260581"/>
          </a:xfrm>
        </p:grpSpPr>
        <p:sp>
          <p:nvSpPr>
            <p:cNvPr id="63" name="Rectángulo 62">
              <a:extLst>
                <a:ext uri="{FF2B5EF4-FFF2-40B4-BE49-F238E27FC236}">
                  <a16:creationId xmlns:a16="http://schemas.microsoft.com/office/drawing/2014/main" id="{767DDA19-ECCC-BCFD-2B92-E091DA7F39EC}"/>
                </a:ext>
              </a:extLst>
            </p:cNvPr>
            <p:cNvSpPr/>
            <p:nvPr/>
          </p:nvSpPr>
          <p:spPr>
            <a:xfrm>
              <a:off x="922020" y="425460"/>
              <a:ext cx="2042160" cy="2762240"/>
            </a:xfrm>
            <a:prstGeom prst="rect">
              <a:avLst/>
            </a:prstGeom>
            <a:solidFill>
              <a:srgbClr val="E9E1D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400" dirty="0"/>
            </a:p>
          </p:txBody>
        </p:sp>
        <p:sp>
          <p:nvSpPr>
            <p:cNvPr id="1025" name="Rectángulo: esquinas redondeadas 1024">
              <a:extLst>
                <a:ext uri="{FF2B5EF4-FFF2-40B4-BE49-F238E27FC236}">
                  <a16:creationId xmlns:a16="http://schemas.microsoft.com/office/drawing/2014/main" id="{414C3A26-C871-D3CB-CCA9-E8D65C9C3C37}"/>
                </a:ext>
              </a:extLst>
            </p:cNvPr>
            <p:cNvSpPr/>
            <p:nvPr/>
          </p:nvSpPr>
          <p:spPr>
            <a:xfrm>
              <a:off x="1116014" y="2964180"/>
              <a:ext cx="1665286" cy="706121"/>
            </a:xfrm>
            <a:prstGeom prst="round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050" b="1" dirty="0"/>
            </a:p>
          </p:txBody>
        </p:sp>
        <p:sp>
          <p:nvSpPr>
            <p:cNvPr id="1027" name="CuadroTexto 1026">
              <a:extLst>
                <a:ext uri="{FF2B5EF4-FFF2-40B4-BE49-F238E27FC236}">
                  <a16:creationId xmlns:a16="http://schemas.microsoft.com/office/drawing/2014/main" id="{AA46B79F-03E8-3B0F-4457-0E76582EDFD2}"/>
                </a:ext>
              </a:extLst>
            </p:cNvPr>
            <p:cNvSpPr txBox="1"/>
            <p:nvPr/>
          </p:nvSpPr>
          <p:spPr>
            <a:xfrm>
              <a:off x="922020" y="2617471"/>
              <a:ext cx="2042160" cy="397669"/>
            </a:xfrm>
            <a:prstGeom prst="rect">
              <a:avLst/>
            </a:prstGeom>
            <a:noFill/>
          </p:spPr>
          <p:txBody>
            <a:bodyPr wrap="square" rtlCol="0">
              <a:spAutoFit/>
            </a:bodyPr>
            <a:lstStyle/>
            <a:p>
              <a:pPr algn="ctr"/>
              <a:r>
                <a:rPr lang="es-ES" sz="1400" b="1" dirty="0"/>
                <a:t>Ivan Romucho</a:t>
              </a:r>
              <a:endParaRPr lang="es-PE" sz="1400" b="1" dirty="0"/>
            </a:p>
          </p:txBody>
        </p:sp>
        <p:sp>
          <p:nvSpPr>
            <p:cNvPr id="1028" name="CuadroTexto 1027">
              <a:extLst>
                <a:ext uri="{FF2B5EF4-FFF2-40B4-BE49-F238E27FC236}">
                  <a16:creationId xmlns:a16="http://schemas.microsoft.com/office/drawing/2014/main" id="{C39FD572-D9FB-DFBE-2DFA-B52E3FE625C1}"/>
                </a:ext>
              </a:extLst>
            </p:cNvPr>
            <p:cNvSpPr txBox="1"/>
            <p:nvPr/>
          </p:nvSpPr>
          <p:spPr>
            <a:xfrm>
              <a:off x="732188" y="2952233"/>
              <a:ext cx="2421822" cy="544971"/>
            </a:xfrm>
            <a:prstGeom prst="rect">
              <a:avLst/>
            </a:prstGeom>
            <a:noFill/>
          </p:spPr>
          <p:txBody>
            <a:bodyPr wrap="square">
              <a:spAutoFit/>
            </a:bodyPr>
            <a:lstStyle/>
            <a:p>
              <a:pPr algn="ctr">
                <a:lnSpc>
                  <a:spcPct val="70000"/>
                </a:lnSpc>
              </a:pPr>
              <a:r>
                <a:rPr lang="es-PE" sz="1000" b="1" dirty="0">
                  <a:solidFill>
                    <a:schemeClr val="bg1"/>
                  </a:solidFill>
                </a:rPr>
                <a:t>Asistente de</a:t>
              </a:r>
            </a:p>
            <a:p>
              <a:pPr algn="ctr">
                <a:lnSpc>
                  <a:spcPct val="70000"/>
                </a:lnSpc>
              </a:pPr>
              <a:r>
                <a:rPr lang="es-PE" sz="1000" b="1" dirty="0">
                  <a:solidFill>
                    <a:schemeClr val="bg1"/>
                  </a:solidFill>
                </a:rPr>
                <a:t>administración</a:t>
              </a:r>
            </a:p>
            <a:p>
              <a:pPr algn="ctr">
                <a:lnSpc>
                  <a:spcPct val="70000"/>
                </a:lnSpc>
              </a:pPr>
              <a:r>
                <a:rPr lang="es-PE" sz="1000" b="1" dirty="0">
                  <a:solidFill>
                    <a:schemeClr val="bg1"/>
                  </a:solidFill>
                </a:rPr>
                <a:t>de personal</a:t>
              </a:r>
            </a:p>
          </p:txBody>
        </p:sp>
        <p:sp>
          <p:nvSpPr>
            <p:cNvPr id="1029" name="CuadroTexto 1028">
              <a:extLst>
                <a:ext uri="{FF2B5EF4-FFF2-40B4-BE49-F238E27FC236}">
                  <a16:creationId xmlns:a16="http://schemas.microsoft.com/office/drawing/2014/main" id="{212F1A27-C483-26C9-8167-F20AD0258E48}"/>
                </a:ext>
              </a:extLst>
            </p:cNvPr>
            <p:cNvSpPr txBox="1"/>
            <p:nvPr/>
          </p:nvSpPr>
          <p:spPr>
            <a:xfrm>
              <a:off x="1116014" y="3348023"/>
              <a:ext cx="1665287" cy="338018"/>
            </a:xfrm>
            <a:prstGeom prst="rect">
              <a:avLst/>
            </a:prstGeom>
            <a:noFill/>
          </p:spPr>
          <p:txBody>
            <a:bodyPr wrap="square">
              <a:spAutoFit/>
            </a:bodyPr>
            <a:lstStyle/>
            <a:p>
              <a:pPr algn="ctr"/>
              <a:r>
                <a:rPr lang="es-PE" sz="1100" b="1" dirty="0">
                  <a:solidFill>
                    <a:schemeClr val="bg1"/>
                  </a:solidFill>
                </a:rPr>
                <a:t>Anexo: 339</a:t>
              </a:r>
            </a:p>
          </p:txBody>
        </p:sp>
      </p:grpSp>
      <p:grpSp>
        <p:nvGrpSpPr>
          <p:cNvPr id="1037" name="Grupo 1036">
            <a:extLst>
              <a:ext uri="{FF2B5EF4-FFF2-40B4-BE49-F238E27FC236}">
                <a16:creationId xmlns:a16="http://schemas.microsoft.com/office/drawing/2014/main" id="{8C17FB06-E7AA-E246-BFB8-8F733205E127}"/>
              </a:ext>
            </a:extLst>
          </p:cNvPr>
          <p:cNvGrpSpPr/>
          <p:nvPr/>
        </p:nvGrpSpPr>
        <p:grpSpPr>
          <a:xfrm>
            <a:off x="9741583" y="1148310"/>
            <a:ext cx="1580535" cy="2511661"/>
            <a:chOff x="922020" y="425460"/>
            <a:chExt cx="2042160" cy="3245238"/>
          </a:xfrm>
        </p:grpSpPr>
        <p:sp>
          <p:nvSpPr>
            <p:cNvPr id="1038" name="Rectángulo 1037">
              <a:extLst>
                <a:ext uri="{FF2B5EF4-FFF2-40B4-BE49-F238E27FC236}">
                  <a16:creationId xmlns:a16="http://schemas.microsoft.com/office/drawing/2014/main" id="{A0D4F9E0-1093-67E0-408A-E174BBCF4BB7}"/>
                </a:ext>
              </a:extLst>
            </p:cNvPr>
            <p:cNvSpPr/>
            <p:nvPr/>
          </p:nvSpPr>
          <p:spPr>
            <a:xfrm>
              <a:off x="922020" y="425460"/>
              <a:ext cx="2042160" cy="2762240"/>
            </a:xfrm>
            <a:prstGeom prst="rect">
              <a:avLst/>
            </a:prstGeom>
            <a:solidFill>
              <a:srgbClr val="E9E1D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400" dirty="0"/>
            </a:p>
          </p:txBody>
        </p:sp>
        <p:sp>
          <p:nvSpPr>
            <p:cNvPr id="1040" name="Rectángulo: esquinas redondeadas 1039">
              <a:extLst>
                <a:ext uri="{FF2B5EF4-FFF2-40B4-BE49-F238E27FC236}">
                  <a16:creationId xmlns:a16="http://schemas.microsoft.com/office/drawing/2014/main" id="{272FF908-9DB4-052F-D674-D376ACC3F7F8}"/>
                </a:ext>
              </a:extLst>
            </p:cNvPr>
            <p:cNvSpPr/>
            <p:nvPr/>
          </p:nvSpPr>
          <p:spPr>
            <a:xfrm>
              <a:off x="1116014" y="2964180"/>
              <a:ext cx="1665286" cy="706121"/>
            </a:xfrm>
            <a:prstGeom prst="round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050" b="1" dirty="0"/>
            </a:p>
          </p:txBody>
        </p:sp>
        <p:sp>
          <p:nvSpPr>
            <p:cNvPr id="1041" name="CuadroTexto 1040">
              <a:extLst>
                <a:ext uri="{FF2B5EF4-FFF2-40B4-BE49-F238E27FC236}">
                  <a16:creationId xmlns:a16="http://schemas.microsoft.com/office/drawing/2014/main" id="{6A66FEDE-5A58-B8A7-F3C2-42CF4E539527}"/>
                </a:ext>
              </a:extLst>
            </p:cNvPr>
            <p:cNvSpPr txBox="1"/>
            <p:nvPr/>
          </p:nvSpPr>
          <p:spPr>
            <a:xfrm>
              <a:off x="922020" y="2617471"/>
              <a:ext cx="2042160" cy="397669"/>
            </a:xfrm>
            <a:prstGeom prst="rect">
              <a:avLst/>
            </a:prstGeom>
            <a:noFill/>
          </p:spPr>
          <p:txBody>
            <a:bodyPr wrap="square" rtlCol="0">
              <a:spAutoFit/>
            </a:bodyPr>
            <a:lstStyle/>
            <a:p>
              <a:pPr algn="ctr"/>
              <a:r>
                <a:rPr lang="es-ES" sz="1400" b="1" dirty="0"/>
                <a:t>Gloria Mendoza</a:t>
              </a:r>
              <a:endParaRPr lang="es-PE" sz="1400" b="1" dirty="0"/>
            </a:p>
          </p:txBody>
        </p:sp>
        <p:sp>
          <p:nvSpPr>
            <p:cNvPr id="1042" name="CuadroTexto 1041">
              <a:extLst>
                <a:ext uri="{FF2B5EF4-FFF2-40B4-BE49-F238E27FC236}">
                  <a16:creationId xmlns:a16="http://schemas.microsoft.com/office/drawing/2014/main" id="{0F2740B2-0EA3-0C15-5AAF-21DD61D8EF55}"/>
                </a:ext>
              </a:extLst>
            </p:cNvPr>
            <p:cNvSpPr txBox="1"/>
            <p:nvPr/>
          </p:nvSpPr>
          <p:spPr>
            <a:xfrm>
              <a:off x="1116014" y="2901833"/>
              <a:ext cx="1665287" cy="596503"/>
            </a:xfrm>
            <a:prstGeom prst="rect">
              <a:avLst/>
            </a:prstGeom>
            <a:noFill/>
          </p:spPr>
          <p:txBody>
            <a:bodyPr wrap="square">
              <a:spAutoFit/>
            </a:bodyPr>
            <a:lstStyle/>
            <a:p>
              <a:pPr algn="ctr"/>
              <a:r>
                <a:rPr lang="es-PE" sz="1200" b="1" dirty="0">
                  <a:solidFill>
                    <a:schemeClr val="bg1"/>
                  </a:solidFill>
                </a:rPr>
                <a:t>Trabajadora</a:t>
              </a:r>
            </a:p>
            <a:p>
              <a:pPr algn="ctr"/>
              <a:r>
                <a:rPr lang="es-PE" sz="1200" b="1" dirty="0">
                  <a:solidFill>
                    <a:schemeClr val="bg1"/>
                  </a:solidFill>
                </a:rPr>
                <a:t>social</a:t>
              </a:r>
            </a:p>
          </p:txBody>
        </p:sp>
        <p:sp>
          <p:nvSpPr>
            <p:cNvPr id="1043" name="CuadroTexto 1042">
              <a:extLst>
                <a:ext uri="{FF2B5EF4-FFF2-40B4-BE49-F238E27FC236}">
                  <a16:creationId xmlns:a16="http://schemas.microsoft.com/office/drawing/2014/main" id="{B060CE33-D2F6-1A58-FE60-E05B646ED08D}"/>
                </a:ext>
              </a:extLst>
            </p:cNvPr>
            <p:cNvSpPr txBox="1"/>
            <p:nvPr/>
          </p:nvSpPr>
          <p:spPr>
            <a:xfrm>
              <a:off x="1116014" y="3332680"/>
              <a:ext cx="1665287" cy="338018"/>
            </a:xfrm>
            <a:prstGeom prst="rect">
              <a:avLst/>
            </a:prstGeom>
            <a:noFill/>
          </p:spPr>
          <p:txBody>
            <a:bodyPr wrap="square">
              <a:spAutoFit/>
            </a:bodyPr>
            <a:lstStyle/>
            <a:p>
              <a:pPr algn="ctr"/>
              <a:r>
                <a:rPr lang="es-PE" sz="1100" b="1" dirty="0">
                  <a:solidFill>
                    <a:schemeClr val="bg1"/>
                  </a:solidFill>
                </a:rPr>
                <a:t>Anexo: 339</a:t>
              </a:r>
            </a:p>
          </p:txBody>
        </p:sp>
      </p:grpSp>
      <p:grpSp>
        <p:nvGrpSpPr>
          <p:cNvPr id="1044" name="Grupo 1043">
            <a:extLst>
              <a:ext uri="{FF2B5EF4-FFF2-40B4-BE49-F238E27FC236}">
                <a16:creationId xmlns:a16="http://schemas.microsoft.com/office/drawing/2014/main" id="{8124853C-D2A7-42AE-9AAC-AC7D422C143D}"/>
              </a:ext>
            </a:extLst>
          </p:cNvPr>
          <p:cNvGrpSpPr/>
          <p:nvPr/>
        </p:nvGrpSpPr>
        <p:grpSpPr>
          <a:xfrm>
            <a:off x="14323812" y="1183464"/>
            <a:ext cx="1580535" cy="2549761"/>
            <a:chOff x="922019" y="425460"/>
            <a:chExt cx="2042160" cy="3294467"/>
          </a:xfrm>
        </p:grpSpPr>
        <p:sp>
          <p:nvSpPr>
            <p:cNvPr id="1045" name="Rectángulo 1044">
              <a:extLst>
                <a:ext uri="{FF2B5EF4-FFF2-40B4-BE49-F238E27FC236}">
                  <a16:creationId xmlns:a16="http://schemas.microsoft.com/office/drawing/2014/main" id="{18C4729A-0675-0CC1-A006-34AB25CD4994}"/>
                </a:ext>
              </a:extLst>
            </p:cNvPr>
            <p:cNvSpPr/>
            <p:nvPr/>
          </p:nvSpPr>
          <p:spPr>
            <a:xfrm>
              <a:off x="922019" y="425460"/>
              <a:ext cx="2042160" cy="2762241"/>
            </a:xfrm>
            <a:prstGeom prst="rect">
              <a:avLst/>
            </a:prstGeom>
            <a:solidFill>
              <a:srgbClr val="E9E1D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400" dirty="0"/>
            </a:p>
          </p:txBody>
        </p:sp>
        <p:sp>
          <p:nvSpPr>
            <p:cNvPr id="1047" name="Rectángulo: esquinas redondeadas 1046">
              <a:extLst>
                <a:ext uri="{FF2B5EF4-FFF2-40B4-BE49-F238E27FC236}">
                  <a16:creationId xmlns:a16="http://schemas.microsoft.com/office/drawing/2014/main" id="{0FCBD47E-FC57-B8D9-43DE-B5D34F3637F9}"/>
                </a:ext>
              </a:extLst>
            </p:cNvPr>
            <p:cNvSpPr/>
            <p:nvPr/>
          </p:nvSpPr>
          <p:spPr>
            <a:xfrm>
              <a:off x="1116013" y="2964180"/>
              <a:ext cx="1665285" cy="706121"/>
            </a:xfrm>
            <a:prstGeom prst="round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050" b="1" dirty="0"/>
            </a:p>
          </p:txBody>
        </p:sp>
        <p:sp>
          <p:nvSpPr>
            <p:cNvPr id="1048" name="CuadroTexto 1047">
              <a:extLst>
                <a:ext uri="{FF2B5EF4-FFF2-40B4-BE49-F238E27FC236}">
                  <a16:creationId xmlns:a16="http://schemas.microsoft.com/office/drawing/2014/main" id="{0DD50EA5-ABCE-592B-CE62-F32BDDF4C391}"/>
                </a:ext>
              </a:extLst>
            </p:cNvPr>
            <p:cNvSpPr txBox="1"/>
            <p:nvPr/>
          </p:nvSpPr>
          <p:spPr>
            <a:xfrm>
              <a:off x="922019" y="2601061"/>
              <a:ext cx="2042160" cy="397669"/>
            </a:xfrm>
            <a:prstGeom prst="rect">
              <a:avLst/>
            </a:prstGeom>
            <a:noFill/>
          </p:spPr>
          <p:txBody>
            <a:bodyPr wrap="square" rtlCol="0">
              <a:spAutoFit/>
            </a:bodyPr>
            <a:lstStyle/>
            <a:p>
              <a:pPr algn="ctr"/>
              <a:r>
                <a:rPr lang="es-ES" sz="1400" b="1" dirty="0" err="1"/>
                <a:t>Angelli</a:t>
              </a:r>
              <a:r>
                <a:rPr lang="es-ES" sz="1400" b="1" dirty="0"/>
                <a:t> Chavez</a:t>
              </a:r>
              <a:endParaRPr lang="es-PE" sz="1400" b="1" dirty="0"/>
            </a:p>
          </p:txBody>
        </p:sp>
        <p:sp>
          <p:nvSpPr>
            <p:cNvPr id="1049" name="CuadroTexto 1048">
              <a:extLst>
                <a:ext uri="{FF2B5EF4-FFF2-40B4-BE49-F238E27FC236}">
                  <a16:creationId xmlns:a16="http://schemas.microsoft.com/office/drawing/2014/main" id="{7D3B706C-5907-A032-6D6D-73DF56FC2776}"/>
                </a:ext>
              </a:extLst>
            </p:cNvPr>
            <p:cNvSpPr txBox="1"/>
            <p:nvPr/>
          </p:nvSpPr>
          <p:spPr>
            <a:xfrm>
              <a:off x="1116013" y="2951061"/>
              <a:ext cx="1665286" cy="587555"/>
            </a:xfrm>
            <a:prstGeom prst="rect">
              <a:avLst/>
            </a:prstGeom>
            <a:noFill/>
          </p:spPr>
          <p:txBody>
            <a:bodyPr wrap="square">
              <a:spAutoFit/>
            </a:bodyPr>
            <a:lstStyle/>
            <a:p>
              <a:pPr algn="ctr">
                <a:lnSpc>
                  <a:spcPct val="70000"/>
                </a:lnSpc>
              </a:pPr>
              <a:r>
                <a:rPr lang="es-PE" sz="1100" b="1" dirty="0">
                  <a:solidFill>
                    <a:schemeClr val="bg1"/>
                  </a:solidFill>
                </a:rPr>
                <a:t>Comunicación interna, clima y cultura</a:t>
              </a:r>
            </a:p>
          </p:txBody>
        </p:sp>
        <p:sp>
          <p:nvSpPr>
            <p:cNvPr id="1050" name="CuadroTexto 1049">
              <a:extLst>
                <a:ext uri="{FF2B5EF4-FFF2-40B4-BE49-F238E27FC236}">
                  <a16:creationId xmlns:a16="http://schemas.microsoft.com/office/drawing/2014/main" id="{617874D0-9A81-B0A7-AB49-AD5F45CB0B7B}"/>
                </a:ext>
              </a:extLst>
            </p:cNvPr>
            <p:cNvSpPr txBox="1"/>
            <p:nvPr/>
          </p:nvSpPr>
          <p:spPr>
            <a:xfrm>
              <a:off x="1116013" y="3381909"/>
              <a:ext cx="1665287" cy="338018"/>
            </a:xfrm>
            <a:prstGeom prst="rect">
              <a:avLst/>
            </a:prstGeom>
            <a:noFill/>
          </p:spPr>
          <p:txBody>
            <a:bodyPr wrap="square">
              <a:spAutoFit/>
            </a:bodyPr>
            <a:lstStyle/>
            <a:p>
              <a:pPr algn="ctr"/>
              <a:r>
                <a:rPr lang="es-PE" sz="1100" b="1" dirty="0">
                  <a:solidFill>
                    <a:schemeClr val="bg1"/>
                  </a:solidFill>
                </a:rPr>
                <a:t>Anexo: 337</a:t>
              </a:r>
            </a:p>
          </p:txBody>
        </p:sp>
      </p:grpSp>
      <p:grpSp>
        <p:nvGrpSpPr>
          <p:cNvPr id="1052" name="Grupo 1051">
            <a:extLst>
              <a:ext uri="{FF2B5EF4-FFF2-40B4-BE49-F238E27FC236}">
                <a16:creationId xmlns:a16="http://schemas.microsoft.com/office/drawing/2014/main" id="{240CA85D-DF19-1831-20B2-B1F95E3526DE}"/>
              </a:ext>
            </a:extLst>
          </p:cNvPr>
          <p:cNvGrpSpPr/>
          <p:nvPr/>
        </p:nvGrpSpPr>
        <p:grpSpPr>
          <a:xfrm>
            <a:off x="3128764" y="1148310"/>
            <a:ext cx="1613587" cy="2523536"/>
            <a:chOff x="3162270" y="1125450"/>
            <a:chExt cx="1613587" cy="2523536"/>
          </a:xfrm>
        </p:grpSpPr>
        <p:grpSp>
          <p:nvGrpSpPr>
            <p:cNvPr id="34" name="Grupo 33">
              <a:extLst>
                <a:ext uri="{FF2B5EF4-FFF2-40B4-BE49-F238E27FC236}">
                  <a16:creationId xmlns:a16="http://schemas.microsoft.com/office/drawing/2014/main" id="{C59F2462-433B-3A69-88D3-AF49483B946B}"/>
                </a:ext>
              </a:extLst>
            </p:cNvPr>
            <p:cNvGrpSpPr/>
            <p:nvPr/>
          </p:nvGrpSpPr>
          <p:grpSpPr>
            <a:xfrm>
              <a:off x="3162270" y="1125450"/>
              <a:ext cx="1613587" cy="2523536"/>
              <a:chOff x="879315" y="425460"/>
              <a:chExt cx="2084865" cy="3260581"/>
            </a:xfrm>
          </p:grpSpPr>
          <p:sp>
            <p:nvSpPr>
              <p:cNvPr id="35" name="Rectángulo 34">
                <a:extLst>
                  <a:ext uri="{FF2B5EF4-FFF2-40B4-BE49-F238E27FC236}">
                    <a16:creationId xmlns:a16="http://schemas.microsoft.com/office/drawing/2014/main" id="{9C6E12BB-A205-AA52-7722-7CD8969AB3BF}"/>
                  </a:ext>
                </a:extLst>
              </p:cNvPr>
              <p:cNvSpPr/>
              <p:nvPr/>
            </p:nvSpPr>
            <p:spPr>
              <a:xfrm>
                <a:off x="922020" y="425460"/>
                <a:ext cx="2042160" cy="2762240"/>
              </a:xfrm>
              <a:prstGeom prst="rect">
                <a:avLst/>
              </a:prstGeom>
              <a:solidFill>
                <a:srgbClr val="E9E1D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400" dirty="0"/>
              </a:p>
            </p:txBody>
          </p:sp>
          <p:sp>
            <p:nvSpPr>
              <p:cNvPr id="37" name="Rectángulo: esquinas redondeadas 36">
                <a:extLst>
                  <a:ext uri="{FF2B5EF4-FFF2-40B4-BE49-F238E27FC236}">
                    <a16:creationId xmlns:a16="http://schemas.microsoft.com/office/drawing/2014/main" id="{D9CE9B5C-C667-D758-95E8-1CEEB5091076}"/>
                  </a:ext>
                </a:extLst>
              </p:cNvPr>
              <p:cNvSpPr/>
              <p:nvPr/>
            </p:nvSpPr>
            <p:spPr>
              <a:xfrm>
                <a:off x="1116014" y="2964180"/>
                <a:ext cx="1665286" cy="706121"/>
              </a:xfrm>
              <a:prstGeom prst="round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050" b="1" dirty="0"/>
              </a:p>
            </p:txBody>
          </p:sp>
          <p:sp>
            <p:nvSpPr>
              <p:cNvPr id="38" name="CuadroTexto 37">
                <a:extLst>
                  <a:ext uri="{FF2B5EF4-FFF2-40B4-BE49-F238E27FC236}">
                    <a16:creationId xmlns:a16="http://schemas.microsoft.com/office/drawing/2014/main" id="{FF858E57-1253-D57E-BD45-0D115B92E35C}"/>
                  </a:ext>
                </a:extLst>
              </p:cNvPr>
              <p:cNvSpPr txBox="1"/>
              <p:nvPr/>
            </p:nvSpPr>
            <p:spPr>
              <a:xfrm>
                <a:off x="922020" y="2617471"/>
                <a:ext cx="2042160" cy="397669"/>
              </a:xfrm>
              <a:prstGeom prst="rect">
                <a:avLst/>
              </a:prstGeom>
              <a:noFill/>
            </p:spPr>
            <p:txBody>
              <a:bodyPr wrap="square" rtlCol="0">
                <a:spAutoFit/>
              </a:bodyPr>
              <a:lstStyle/>
              <a:p>
                <a:pPr algn="ctr"/>
                <a:r>
                  <a:rPr lang="es-ES" sz="1400" b="1" dirty="0"/>
                  <a:t>Giovana Canales</a:t>
                </a:r>
                <a:endParaRPr lang="es-PE" sz="1400" b="1" dirty="0"/>
              </a:p>
            </p:txBody>
          </p:sp>
          <p:sp>
            <p:nvSpPr>
              <p:cNvPr id="39" name="CuadroTexto 38">
                <a:extLst>
                  <a:ext uri="{FF2B5EF4-FFF2-40B4-BE49-F238E27FC236}">
                    <a16:creationId xmlns:a16="http://schemas.microsoft.com/office/drawing/2014/main" id="{C4BDC397-9AAF-BF2C-DD9F-D724F33995AB}"/>
                  </a:ext>
                </a:extLst>
              </p:cNvPr>
              <p:cNvSpPr txBox="1"/>
              <p:nvPr/>
            </p:nvSpPr>
            <p:spPr>
              <a:xfrm>
                <a:off x="879315" y="2932843"/>
                <a:ext cx="2084864" cy="536852"/>
              </a:xfrm>
              <a:prstGeom prst="rect">
                <a:avLst/>
              </a:prstGeom>
              <a:noFill/>
            </p:spPr>
            <p:txBody>
              <a:bodyPr wrap="square">
                <a:spAutoFit/>
              </a:bodyPr>
              <a:lstStyle/>
              <a:p>
                <a:pPr algn="ctr"/>
                <a:r>
                  <a:rPr lang="es-PE" sz="1050" b="1" dirty="0">
                    <a:solidFill>
                      <a:schemeClr val="bg1"/>
                    </a:solidFill>
                  </a:rPr>
                  <a:t>Analista senior</a:t>
                </a:r>
              </a:p>
              <a:p>
                <a:pPr algn="ctr"/>
                <a:r>
                  <a:rPr lang="es-PE" sz="1050" b="1" dirty="0">
                    <a:solidFill>
                      <a:schemeClr val="bg1"/>
                    </a:solidFill>
                  </a:rPr>
                  <a:t>de RRHH</a:t>
                </a:r>
              </a:p>
            </p:txBody>
          </p:sp>
          <p:sp>
            <p:nvSpPr>
              <p:cNvPr id="40" name="CuadroTexto 39">
                <a:extLst>
                  <a:ext uri="{FF2B5EF4-FFF2-40B4-BE49-F238E27FC236}">
                    <a16:creationId xmlns:a16="http://schemas.microsoft.com/office/drawing/2014/main" id="{B604D24D-D902-50F4-5D0C-1374BCC42A99}"/>
                  </a:ext>
                </a:extLst>
              </p:cNvPr>
              <p:cNvSpPr txBox="1"/>
              <p:nvPr/>
            </p:nvSpPr>
            <p:spPr>
              <a:xfrm>
                <a:off x="1116014" y="3348023"/>
                <a:ext cx="1665286" cy="338018"/>
              </a:xfrm>
              <a:prstGeom prst="rect">
                <a:avLst/>
              </a:prstGeom>
              <a:noFill/>
            </p:spPr>
            <p:txBody>
              <a:bodyPr wrap="square">
                <a:spAutoFit/>
              </a:bodyPr>
              <a:lstStyle/>
              <a:p>
                <a:pPr algn="ctr"/>
                <a:r>
                  <a:rPr lang="es-PE" sz="1100" b="1" dirty="0">
                    <a:solidFill>
                      <a:schemeClr val="bg1"/>
                    </a:solidFill>
                  </a:rPr>
                  <a:t>Anexo: 337</a:t>
                </a:r>
              </a:p>
            </p:txBody>
          </p:sp>
        </p:grpSp>
        <p:pic>
          <p:nvPicPr>
            <p:cNvPr id="1051" name="Picture 4">
              <a:extLst>
                <a:ext uri="{FF2B5EF4-FFF2-40B4-BE49-F238E27FC236}">
                  <a16:creationId xmlns:a16="http://schemas.microsoft.com/office/drawing/2014/main" id="{DEE2F86D-6F02-E9DE-028A-687586B5FD4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418114" y="1262991"/>
              <a:ext cx="1175724" cy="155141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pic>
        <p:nvPicPr>
          <p:cNvPr id="1053" name="Picture 6">
            <a:extLst>
              <a:ext uri="{FF2B5EF4-FFF2-40B4-BE49-F238E27FC236}">
                <a16:creationId xmlns:a16="http://schemas.microsoft.com/office/drawing/2014/main" id="{D523DB58-6F58-209D-57DD-300171212AFE}"/>
              </a:ext>
            </a:extLst>
          </p:cNvPr>
          <p:cNvPicPr>
            <a:picLocks noChangeAspect="1" noChangeArrowheads="1"/>
          </p:cNvPicPr>
          <p:nvPr/>
        </p:nvPicPr>
        <p:blipFill>
          <a:blip r:embed="rId6" cstate="screen">
            <a:extLst>
              <a:ext uri="{BEBA8EAE-BF5A-486C-A8C5-ECC9F3942E4B}">
                <a14:imgProps xmlns:a14="http://schemas.microsoft.com/office/drawing/2010/main">
                  <a14:imgLayer r:embed="rId7">
                    <a14:imgEffect>
                      <a14:backgroundRemoval t="7109" b="99043" l="994" r="98284">
                        <a14:foregroundMark x1="50768" y1="11278" x2="50768" y2="11278"/>
                        <a14:foregroundMark x1="58356" y1="9638" x2="41373" y2="7245"/>
                        <a14:foregroundMark x1="27191" y1="23923" x2="19783" y2="61996"/>
                        <a14:foregroundMark x1="22764" y1="31579" x2="19783" y2="57006"/>
                        <a14:foregroundMark x1="16621" y1="56459" x2="11021" y2="70882"/>
                        <a14:foregroundMark x1="13640" y1="61244" x2="1445" y2="64935"/>
                        <a14:foregroundMark x1="11021" y1="59193" x2="1174" y2="62201"/>
                        <a14:foregroundMark x1="9485" y1="62338" x2="3884" y2="99111"/>
                        <a14:foregroundMark x1="3884" y1="99111" x2="3884" y2="99111"/>
                        <a14:foregroundMark x1="23035" y1="69446" x2="23939" y2="97266"/>
                        <a14:foregroundMark x1="39928" y1="79289" x2="66215" y2="92276"/>
                        <a14:foregroundMark x1="70641" y1="90977" x2="37489" y2="96514"/>
                        <a14:foregroundMark x1="69648" y1="56459" x2="98284" y2="84484"/>
                        <a14:foregroundMark x1="98284" y1="84484" x2="98284" y2="84484"/>
                        <a14:foregroundMark x1="27913" y1="57348" x2="27913" y2="57348"/>
                        <a14:foregroundMark x1="27191" y1="59604" x2="27191" y2="59604"/>
                        <a14:foregroundMark x1="38482" y1="88722" x2="24752" y2="56459"/>
                        <a14:foregroundMark x1="59350" y1="97061" x2="45077" y2="97471"/>
                        <a14:foregroundMark x1="16621" y1="73684" x2="21319" y2="63841"/>
                        <a14:foregroundMark x1="1174" y1="69788" x2="5330" y2="65550"/>
                      </a14:backgroundRemoval>
                    </a14:imgEffect>
                  </a14:imgLayer>
                </a14:imgProps>
              </a:ext>
              <a:ext uri="{28A0092B-C50C-407E-A947-70E740481C1C}">
                <a14:useLocalDpi xmlns:a14="http://schemas.microsoft.com/office/drawing/2010/main"/>
              </a:ext>
            </a:extLst>
          </a:blip>
          <a:srcRect/>
          <a:stretch>
            <a:fillRect/>
          </a:stretch>
        </p:blipFill>
        <p:spPr bwMode="auto">
          <a:xfrm>
            <a:off x="5583063" y="1294174"/>
            <a:ext cx="1175724" cy="156109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57" name="Picture 10">
            <a:extLst>
              <a:ext uri="{FF2B5EF4-FFF2-40B4-BE49-F238E27FC236}">
                <a16:creationId xmlns:a16="http://schemas.microsoft.com/office/drawing/2014/main" id="{7BBD1EE1-5C14-3DB3-005D-40E8F8D1B203}"/>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803371" y="1285543"/>
            <a:ext cx="1175724" cy="155897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58" name="Picture 12">
            <a:extLst>
              <a:ext uri="{FF2B5EF4-FFF2-40B4-BE49-F238E27FC236}">
                <a16:creationId xmlns:a16="http://schemas.microsoft.com/office/drawing/2014/main" id="{6F75878B-D05F-F44B-ADE2-F6231B3A0CA2}"/>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9960530" y="1285543"/>
            <a:ext cx="1175724" cy="155172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nvGrpSpPr>
          <p:cNvPr id="1059" name="Grupo 1058">
            <a:extLst>
              <a:ext uri="{FF2B5EF4-FFF2-40B4-BE49-F238E27FC236}">
                <a16:creationId xmlns:a16="http://schemas.microsoft.com/office/drawing/2014/main" id="{CC93D6FB-8C60-CB35-FC63-702ED97E052B}"/>
              </a:ext>
            </a:extLst>
          </p:cNvPr>
          <p:cNvGrpSpPr/>
          <p:nvPr/>
        </p:nvGrpSpPr>
        <p:grpSpPr>
          <a:xfrm>
            <a:off x="11253538" y="113165"/>
            <a:ext cx="852492" cy="6346272"/>
            <a:chOff x="308149" y="451866"/>
            <a:chExt cx="852492" cy="6346272"/>
          </a:xfrm>
        </p:grpSpPr>
        <p:pic>
          <p:nvPicPr>
            <p:cNvPr id="1060" name="Imagen 1059" descr="Logotipo, nombre de la empresa&#10;&#10;Descripción generada automáticamente">
              <a:extLst>
                <a:ext uri="{FF2B5EF4-FFF2-40B4-BE49-F238E27FC236}">
                  <a16:creationId xmlns:a16="http://schemas.microsoft.com/office/drawing/2014/main" id="{62046845-A1FA-4AB6-46C3-F8A1DE75BCE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08149" y="451866"/>
              <a:ext cx="852492" cy="852492"/>
            </a:xfrm>
            <a:prstGeom prst="rect">
              <a:avLst/>
            </a:prstGeom>
          </p:spPr>
        </p:pic>
        <p:sp>
          <p:nvSpPr>
            <p:cNvPr id="1061" name="Marcador de pie de página 3">
              <a:extLst>
                <a:ext uri="{FF2B5EF4-FFF2-40B4-BE49-F238E27FC236}">
                  <a16:creationId xmlns:a16="http://schemas.microsoft.com/office/drawing/2014/main" id="{D6387451-A42B-9EC6-AC2D-ABBF8B206357}"/>
                </a:ext>
              </a:extLst>
            </p:cNvPr>
            <p:cNvSpPr txBox="1">
              <a:spLocks/>
            </p:cNvSpPr>
            <p:nvPr/>
          </p:nvSpPr>
          <p:spPr>
            <a:xfrm rot="16200000">
              <a:off x="7095" y="5793560"/>
              <a:ext cx="1644030" cy="365125"/>
            </a:xfrm>
            <a:prstGeom prst="rect">
              <a:avLst/>
            </a:prstGeom>
          </p:spPr>
          <p:txBody>
            <a:bodyPr rtlCol="0"/>
            <a:lstStyle>
              <a:defPPr rtl="0">
                <a:defRPr lang="es-ES"/>
              </a:defPPr>
              <a:lvl1pPr marL="0" algn="l" defTabSz="914400" rtl="0" eaLnBrk="1" latinLnBrk="0" hangingPunct="1">
                <a:defRPr sz="1200" kern="1200">
                  <a:solidFill>
                    <a:srgbClr val="77777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dirty="0">
                  <a:solidFill>
                    <a:schemeClr val="bg1"/>
                  </a:solidFill>
                </a:rPr>
                <a:t>www.</a:t>
              </a:r>
              <a:r>
                <a:rPr lang="es-ES" dirty="0">
                  <a:solidFill>
                    <a:schemeClr val="bg1"/>
                  </a:solidFill>
                  <a:latin typeface="Open Sans bold" panose="020B0806030504020204" pitchFamily="34" charset="0"/>
                  <a:ea typeface="Open Sans bold" panose="020B0806030504020204" pitchFamily="34" charset="0"/>
                  <a:cs typeface="Open Sans bold" panose="020B0806030504020204" pitchFamily="34" charset="0"/>
                </a:rPr>
                <a:t>acfarma</a:t>
              </a:r>
              <a:r>
                <a:rPr lang="es-ES" dirty="0">
                  <a:solidFill>
                    <a:schemeClr val="bg1"/>
                  </a:solidFill>
                </a:rPr>
                <a:t>.com</a:t>
              </a:r>
            </a:p>
          </p:txBody>
        </p:sp>
      </p:grpSp>
      <p:pic>
        <p:nvPicPr>
          <p:cNvPr id="1062" name="Picture 14">
            <a:extLst>
              <a:ext uri="{FF2B5EF4-FFF2-40B4-BE49-F238E27FC236}">
                <a16:creationId xmlns:a16="http://schemas.microsoft.com/office/drawing/2014/main" id="{D896BADF-37D7-BCFF-230E-5EE86BD0D273}"/>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117866" y="4094268"/>
            <a:ext cx="1175724" cy="156896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66" name="Picture 18">
            <a:extLst>
              <a:ext uri="{FF2B5EF4-FFF2-40B4-BE49-F238E27FC236}">
                <a16:creationId xmlns:a16="http://schemas.microsoft.com/office/drawing/2014/main" id="{CEAAF930-90D0-6CCF-A849-32E93FC1F38D}"/>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3349322" y="4089455"/>
            <a:ext cx="1175723" cy="157104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72" name="Título 5">
            <a:extLst>
              <a:ext uri="{FF2B5EF4-FFF2-40B4-BE49-F238E27FC236}">
                <a16:creationId xmlns:a16="http://schemas.microsoft.com/office/drawing/2014/main" id="{5D548ACB-8963-012C-DA78-FBD6BE8A862E}"/>
              </a:ext>
            </a:extLst>
          </p:cNvPr>
          <p:cNvSpPr txBox="1">
            <a:spLocks/>
          </p:cNvSpPr>
          <p:nvPr/>
        </p:nvSpPr>
        <p:spPr>
          <a:xfrm>
            <a:off x="0" y="210825"/>
            <a:ext cx="12192000" cy="657172"/>
          </a:xfrm>
          <a:prstGeom prst="rect">
            <a:avLst/>
          </a:prstGeom>
        </p:spPr>
        <p:txBody>
          <a:bodyPr/>
          <a:lstStyle>
            <a:lvl1pPr algn="l" defTabSz="914400" rtl="0" eaLnBrk="1" latinLnBrk="0" hangingPunct="1">
              <a:lnSpc>
                <a:spcPct val="90000"/>
              </a:lnSpc>
              <a:spcBef>
                <a:spcPct val="0"/>
              </a:spcBef>
              <a:buNone/>
              <a:defRPr sz="3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es-ES" sz="4800" b="1" dirty="0">
                <a:solidFill>
                  <a:schemeClr val="bg1"/>
                </a:solidFill>
              </a:rPr>
              <a:t>EQUIPO RRHH</a:t>
            </a:r>
            <a:endParaRPr lang="es-PE" sz="4800" b="1" dirty="0">
              <a:solidFill>
                <a:schemeClr val="bg1"/>
              </a:solidFill>
            </a:endParaRPr>
          </a:p>
        </p:txBody>
      </p:sp>
      <p:grpSp>
        <p:nvGrpSpPr>
          <p:cNvPr id="1076" name="Grupo 1075">
            <a:extLst>
              <a:ext uri="{FF2B5EF4-FFF2-40B4-BE49-F238E27FC236}">
                <a16:creationId xmlns:a16="http://schemas.microsoft.com/office/drawing/2014/main" id="{6FDF523F-C0C3-8743-7E9F-23EDFE6B68AC}"/>
              </a:ext>
            </a:extLst>
          </p:cNvPr>
          <p:cNvGrpSpPr/>
          <p:nvPr/>
        </p:nvGrpSpPr>
        <p:grpSpPr>
          <a:xfrm>
            <a:off x="7524588" y="4038691"/>
            <a:ext cx="1757125" cy="2549765"/>
            <a:chOff x="3090500" y="3944165"/>
            <a:chExt cx="1757125" cy="2549765"/>
          </a:xfrm>
        </p:grpSpPr>
        <p:sp>
          <p:nvSpPr>
            <p:cNvPr id="42" name="Rectángulo 41">
              <a:extLst>
                <a:ext uri="{FF2B5EF4-FFF2-40B4-BE49-F238E27FC236}">
                  <a16:creationId xmlns:a16="http://schemas.microsoft.com/office/drawing/2014/main" id="{2AFE12C1-844E-D03F-5934-FB49DB9B36D9}"/>
                </a:ext>
              </a:extLst>
            </p:cNvPr>
            <p:cNvSpPr/>
            <p:nvPr/>
          </p:nvSpPr>
          <p:spPr>
            <a:xfrm>
              <a:off x="3195321" y="3944165"/>
              <a:ext cx="1580535" cy="2137844"/>
            </a:xfrm>
            <a:prstGeom prst="rect">
              <a:avLst/>
            </a:prstGeom>
            <a:solidFill>
              <a:srgbClr val="E9E1D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400" dirty="0"/>
            </a:p>
          </p:txBody>
        </p:sp>
        <p:sp>
          <p:nvSpPr>
            <p:cNvPr id="44" name="Rectángulo: esquinas redondeadas 43">
              <a:extLst>
                <a:ext uri="{FF2B5EF4-FFF2-40B4-BE49-F238E27FC236}">
                  <a16:creationId xmlns:a16="http://schemas.microsoft.com/office/drawing/2014/main" id="{08EF3E42-8894-F398-376B-88FA625BAC22}"/>
                </a:ext>
              </a:extLst>
            </p:cNvPr>
            <p:cNvSpPr/>
            <p:nvPr/>
          </p:nvSpPr>
          <p:spPr>
            <a:xfrm>
              <a:off x="3345463" y="5909015"/>
              <a:ext cx="1288852" cy="546504"/>
            </a:xfrm>
            <a:prstGeom prst="round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050" b="1" dirty="0"/>
            </a:p>
          </p:txBody>
        </p:sp>
        <p:sp>
          <p:nvSpPr>
            <p:cNvPr id="45" name="CuadroTexto 44">
              <a:extLst>
                <a:ext uri="{FF2B5EF4-FFF2-40B4-BE49-F238E27FC236}">
                  <a16:creationId xmlns:a16="http://schemas.microsoft.com/office/drawing/2014/main" id="{55C4F5E9-59CB-F097-75EF-354ED68BBF3D}"/>
                </a:ext>
              </a:extLst>
            </p:cNvPr>
            <p:cNvSpPr txBox="1"/>
            <p:nvPr/>
          </p:nvSpPr>
          <p:spPr>
            <a:xfrm>
              <a:off x="3195321" y="5640679"/>
              <a:ext cx="1580535" cy="307777"/>
            </a:xfrm>
            <a:prstGeom prst="rect">
              <a:avLst/>
            </a:prstGeom>
            <a:noFill/>
          </p:spPr>
          <p:txBody>
            <a:bodyPr wrap="square" rtlCol="0">
              <a:spAutoFit/>
            </a:bodyPr>
            <a:lstStyle/>
            <a:p>
              <a:pPr algn="ctr"/>
              <a:r>
                <a:rPr lang="es-ES" sz="1400" b="1" dirty="0"/>
                <a:t>Diego Covarrubias</a:t>
              </a:r>
              <a:endParaRPr lang="es-PE" sz="1400" b="1" dirty="0"/>
            </a:p>
          </p:txBody>
        </p:sp>
        <p:sp>
          <p:nvSpPr>
            <p:cNvPr id="47" name="CuadroTexto 46">
              <a:extLst>
                <a:ext uri="{FF2B5EF4-FFF2-40B4-BE49-F238E27FC236}">
                  <a16:creationId xmlns:a16="http://schemas.microsoft.com/office/drawing/2014/main" id="{3662FC9A-0B2A-69FB-9D7E-FFA6C699BABF}"/>
                </a:ext>
              </a:extLst>
            </p:cNvPr>
            <p:cNvSpPr txBox="1"/>
            <p:nvPr/>
          </p:nvSpPr>
          <p:spPr>
            <a:xfrm>
              <a:off x="3345463" y="6232320"/>
              <a:ext cx="1288853" cy="261610"/>
            </a:xfrm>
            <a:prstGeom prst="rect">
              <a:avLst/>
            </a:prstGeom>
            <a:noFill/>
          </p:spPr>
          <p:txBody>
            <a:bodyPr wrap="square">
              <a:spAutoFit/>
            </a:bodyPr>
            <a:lstStyle/>
            <a:p>
              <a:pPr algn="ctr"/>
              <a:r>
                <a:rPr lang="es-PE" sz="1100" b="1" dirty="0">
                  <a:solidFill>
                    <a:schemeClr val="bg1"/>
                  </a:solidFill>
                </a:rPr>
                <a:t>Anexo: 338</a:t>
              </a:r>
            </a:p>
          </p:txBody>
        </p:sp>
        <p:pic>
          <p:nvPicPr>
            <p:cNvPr id="1063" name="Picture 16">
              <a:extLst>
                <a:ext uri="{FF2B5EF4-FFF2-40B4-BE49-F238E27FC236}">
                  <a16:creationId xmlns:a16="http://schemas.microsoft.com/office/drawing/2014/main" id="{691D017B-734C-63ED-838D-0936BF79DD88}"/>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3414268" y="4073842"/>
              <a:ext cx="1175724" cy="155928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73" name="CuadroTexto 1072">
              <a:extLst>
                <a:ext uri="{FF2B5EF4-FFF2-40B4-BE49-F238E27FC236}">
                  <a16:creationId xmlns:a16="http://schemas.microsoft.com/office/drawing/2014/main" id="{DB826E58-C738-6265-DB20-FDD75304C75C}"/>
                </a:ext>
              </a:extLst>
            </p:cNvPr>
            <p:cNvSpPr txBox="1"/>
            <p:nvPr/>
          </p:nvSpPr>
          <p:spPr>
            <a:xfrm>
              <a:off x="3090500" y="5903619"/>
              <a:ext cx="1757125" cy="454740"/>
            </a:xfrm>
            <a:prstGeom prst="rect">
              <a:avLst/>
            </a:prstGeom>
            <a:noFill/>
          </p:spPr>
          <p:txBody>
            <a:bodyPr wrap="square">
              <a:spAutoFit/>
            </a:bodyPr>
            <a:lstStyle/>
            <a:p>
              <a:pPr algn="ctr">
                <a:lnSpc>
                  <a:spcPct val="70000"/>
                </a:lnSpc>
              </a:pPr>
              <a:r>
                <a:rPr lang="es-ES" sz="1100" b="1" dirty="0">
                  <a:solidFill>
                    <a:schemeClr val="bg1"/>
                  </a:solidFill>
                </a:rPr>
                <a:t>A</a:t>
              </a:r>
              <a:r>
                <a:rPr lang="es-PE" sz="1100" b="1" dirty="0" err="1">
                  <a:solidFill>
                    <a:schemeClr val="bg1"/>
                  </a:solidFill>
                </a:rPr>
                <a:t>sistente</a:t>
              </a:r>
              <a:r>
                <a:rPr lang="es-PE" sz="1100" b="1" dirty="0">
                  <a:solidFill>
                    <a:schemeClr val="bg1"/>
                  </a:solidFill>
                </a:rPr>
                <a:t> de </a:t>
              </a:r>
            </a:p>
            <a:p>
              <a:pPr algn="ctr">
                <a:lnSpc>
                  <a:spcPct val="70000"/>
                </a:lnSpc>
              </a:pPr>
              <a:r>
                <a:rPr lang="es-PE" sz="1100" b="1" dirty="0">
                  <a:solidFill>
                    <a:schemeClr val="bg1"/>
                  </a:solidFill>
                </a:rPr>
                <a:t>capacitación y</a:t>
              </a:r>
            </a:p>
            <a:p>
              <a:pPr algn="ctr">
                <a:lnSpc>
                  <a:spcPct val="70000"/>
                </a:lnSpc>
              </a:pPr>
              <a:r>
                <a:rPr lang="es-PE" sz="1100" b="1" dirty="0">
                  <a:solidFill>
                    <a:schemeClr val="bg1"/>
                  </a:solidFill>
                </a:rPr>
                <a:t>desarrollo </a:t>
              </a:r>
            </a:p>
          </p:txBody>
        </p:sp>
      </p:grpSp>
      <p:grpSp>
        <p:nvGrpSpPr>
          <p:cNvPr id="2" name="Grupo 1">
            <a:extLst>
              <a:ext uri="{FF2B5EF4-FFF2-40B4-BE49-F238E27FC236}">
                <a16:creationId xmlns:a16="http://schemas.microsoft.com/office/drawing/2014/main" id="{EC1ED2FB-6995-79B0-8F28-D3A02179054D}"/>
              </a:ext>
            </a:extLst>
          </p:cNvPr>
          <p:cNvGrpSpPr/>
          <p:nvPr/>
        </p:nvGrpSpPr>
        <p:grpSpPr>
          <a:xfrm>
            <a:off x="15014423" y="3967025"/>
            <a:ext cx="1580535" cy="2549761"/>
            <a:chOff x="922020" y="425460"/>
            <a:chExt cx="2042159" cy="3294467"/>
          </a:xfrm>
        </p:grpSpPr>
        <p:sp>
          <p:nvSpPr>
            <p:cNvPr id="3" name="Rectángulo 2">
              <a:extLst>
                <a:ext uri="{FF2B5EF4-FFF2-40B4-BE49-F238E27FC236}">
                  <a16:creationId xmlns:a16="http://schemas.microsoft.com/office/drawing/2014/main" id="{76366E98-D9F1-9C5A-D6AD-36B0602AA37B}"/>
                </a:ext>
              </a:extLst>
            </p:cNvPr>
            <p:cNvSpPr/>
            <p:nvPr/>
          </p:nvSpPr>
          <p:spPr>
            <a:xfrm>
              <a:off x="922020" y="425460"/>
              <a:ext cx="2042159" cy="2762241"/>
            </a:xfrm>
            <a:prstGeom prst="rect">
              <a:avLst/>
            </a:prstGeom>
            <a:solidFill>
              <a:srgbClr val="932327"/>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400" dirty="0"/>
            </a:p>
          </p:txBody>
        </p:sp>
        <p:sp>
          <p:nvSpPr>
            <p:cNvPr id="4" name="Rectángulo: esquinas redondeadas 3">
              <a:extLst>
                <a:ext uri="{FF2B5EF4-FFF2-40B4-BE49-F238E27FC236}">
                  <a16:creationId xmlns:a16="http://schemas.microsoft.com/office/drawing/2014/main" id="{8EF64B19-9AD7-B6CD-7413-8831D3AA591E}"/>
                </a:ext>
              </a:extLst>
            </p:cNvPr>
            <p:cNvSpPr/>
            <p:nvPr/>
          </p:nvSpPr>
          <p:spPr>
            <a:xfrm>
              <a:off x="1116014" y="2964180"/>
              <a:ext cx="1665285" cy="706121"/>
            </a:xfrm>
            <a:prstGeom prst="roundRect">
              <a:avLst/>
            </a:prstGeom>
            <a:solidFill>
              <a:srgbClr val="E9E1D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050" b="1" dirty="0"/>
            </a:p>
          </p:txBody>
        </p:sp>
        <p:sp>
          <p:nvSpPr>
            <p:cNvPr id="5" name="CuadroTexto 4">
              <a:extLst>
                <a:ext uri="{FF2B5EF4-FFF2-40B4-BE49-F238E27FC236}">
                  <a16:creationId xmlns:a16="http://schemas.microsoft.com/office/drawing/2014/main" id="{B774B566-5D6D-17EA-5327-EA639D3BFBD5}"/>
                </a:ext>
              </a:extLst>
            </p:cNvPr>
            <p:cNvSpPr txBox="1"/>
            <p:nvPr/>
          </p:nvSpPr>
          <p:spPr>
            <a:xfrm>
              <a:off x="922020" y="2617470"/>
              <a:ext cx="2042159" cy="397669"/>
            </a:xfrm>
            <a:prstGeom prst="rect">
              <a:avLst/>
            </a:prstGeom>
            <a:noFill/>
          </p:spPr>
          <p:txBody>
            <a:bodyPr wrap="square" rtlCol="0">
              <a:spAutoFit/>
            </a:bodyPr>
            <a:lstStyle/>
            <a:p>
              <a:pPr algn="ctr"/>
              <a:r>
                <a:rPr lang="es-ES" sz="1400" b="1" dirty="0">
                  <a:solidFill>
                    <a:schemeClr val="bg1"/>
                  </a:solidFill>
                </a:rPr>
                <a:t>Gemma Rodriguez</a:t>
              </a:r>
              <a:endParaRPr lang="es-PE" sz="1400" b="1" dirty="0">
                <a:solidFill>
                  <a:schemeClr val="bg1"/>
                </a:solidFill>
              </a:endParaRPr>
            </a:p>
          </p:txBody>
        </p:sp>
        <p:sp>
          <p:nvSpPr>
            <p:cNvPr id="14" name="CuadroTexto 13">
              <a:extLst>
                <a:ext uri="{FF2B5EF4-FFF2-40B4-BE49-F238E27FC236}">
                  <a16:creationId xmlns:a16="http://schemas.microsoft.com/office/drawing/2014/main" id="{721CEAE4-7DEC-F7FB-C6DE-EBD02CEAEF58}"/>
                </a:ext>
              </a:extLst>
            </p:cNvPr>
            <p:cNvSpPr txBox="1"/>
            <p:nvPr/>
          </p:nvSpPr>
          <p:spPr>
            <a:xfrm>
              <a:off x="1078310" y="2930979"/>
              <a:ext cx="1665287" cy="556736"/>
            </a:xfrm>
            <a:prstGeom prst="rect">
              <a:avLst/>
            </a:prstGeom>
            <a:noFill/>
          </p:spPr>
          <p:txBody>
            <a:bodyPr wrap="square">
              <a:spAutoFit/>
            </a:bodyPr>
            <a:lstStyle/>
            <a:p>
              <a:pPr algn="ctr"/>
              <a:r>
                <a:rPr lang="es-PE" sz="1100" b="1" dirty="0">
                  <a:solidFill>
                    <a:srgbClr val="C00000"/>
                  </a:solidFill>
                </a:rPr>
                <a:t>Asistente</a:t>
              </a:r>
            </a:p>
            <a:p>
              <a:pPr algn="ctr"/>
              <a:r>
                <a:rPr lang="es-PE" sz="1100" b="1" dirty="0">
                  <a:solidFill>
                    <a:srgbClr val="C00000"/>
                  </a:solidFill>
                </a:rPr>
                <a:t>Legal</a:t>
              </a:r>
            </a:p>
          </p:txBody>
        </p:sp>
        <p:sp>
          <p:nvSpPr>
            <p:cNvPr id="16" name="CuadroTexto 15">
              <a:extLst>
                <a:ext uri="{FF2B5EF4-FFF2-40B4-BE49-F238E27FC236}">
                  <a16:creationId xmlns:a16="http://schemas.microsoft.com/office/drawing/2014/main" id="{9D7C3417-51E4-4AD5-6222-D427C9B0C2DF}"/>
                </a:ext>
              </a:extLst>
            </p:cNvPr>
            <p:cNvSpPr txBox="1"/>
            <p:nvPr/>
          </p:nvSpPr>
          <p:spPr>
            <a:xfrm>
              <a:off x="1116013" y="3381909"/>
              <a:ext cx="1665286" cy="338018"/>
            </a:xfrm>
            <a:prstGeom prst="rect">
              <a:avLst/>
            </a:prstGeom>
            <a:noFill/>
          </p:spPr>
          <p:txBody>
            <a:bodyPr wrap="square">
              <a:spAutoFit/>
            </a:bodyPr>
            <a:lstStyle/>
            <a:p>
              <a:pPr algn="ctr"/>
              <a:r>
                <a:rPr lang="es-PE" sz="1100" b="1" dirty="0">
                  <a:solidFill>
                    <a:srgbClr val="C00000"/>
                  </a:solidFill>
                </a:rPr>
                <a:t>Anexo: 318</a:t>
              </a:r>
            </a:p>
          </p:txBody>
        </p:sp>
      </p:grpSp>
      <p:pic>
        <p:nvPicPr>
          <p:cNvPr id="17" name="Picture 2">
            <a:extLst>
              <a:ext uri="{FF2B5EF4-FFF2-40B4-BE49-F238E27FC236}">
                <a16:creationId xmlns:a16="http://schemas.microsoft.com/office/drawing/2014/main" id="{657A8331-A117-E01D-7D43-D356CC26F82C}"/>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5199747" y="4094859"/>
            <a:ext cx="1160128" cy="156542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Picture 2">
            <a:extLst>
              <a:ext uri="{FF2B5EF4-FFF2-40B4-BE49-F238E27FC236}">
                <a16:creationId xmlns:a16="http://schemas.microsoft.com/office/drawing/2014/main" id="{20E1D79A-DF0A-69E1-FFE2-257C0643454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4547522" y="1330630"/>
            <a:ext cx="1175723" cy="154827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nvGrpSpPr>
          <p:cNvPr id="12" name="Grupo 11">
            <a:extLst>
              <a:ext uri="{FF2B5EF4-FFF2-40B4-BE49-F238E27FC236}">
                <a16:creationId xmlns:a16="http://schemas.microsoft.com/office/drawing/2014/main" id="{54881619-41ED-E7CA-4C93-BAC6816433D2}"/>
              </a:ext>
            </a:extLst>
          </p:cNvPr>
          <p:cNvGrpSpPr/>
          <p:nvPr/>
        </p:nvGrpSpPr>
        <p:grpSpPr>
          <a:xfrm>
            <a:off x="13283746" y="3884395"/>
            <a:ext cx="1580535" cy="2537060"/>
            <a:chOff x="12436701" y="3944164"/>
            <a:chExt cx="1580535" cy="2537060"/>
          </a:xfrm>
        </p:grpSpPr>
        <p:grpSp>
          <p:nvGrpSpPr>
            <p:cNvPr id="1030" name="Grupo 1029">
              <a:extLst>
                <a:ext uri="{FF2B5EF4-FFF2-40B4-BE49-F238E27FC236}">
                  <a16:creationId xmlns:a16="http://schemas.microsoft.com/office/drawing/2014/main" id="{720E6E66-2AFC-8F23-84B9-913EEF3C47A8}"/>
                </a:ext>
              </a:extLst>
            </p:cNvPr>
            <p:cNvGrpSpPr/>
            <p:nvPr/>
          </p:nvGrpSpPr>
          <p:grpSpPr>
            <a:xfrm>
              <a:off x="12436701" y="3944164"/>
              <a:ext cx="1580535" cy="2537060"/>
              <a:chOff x="8715813" y="425460"/>
              <a:chExt cx="2042160" cy="3278057"/>
            </a:xfrm>
          </p:grpSpPr>
          <p:sp>
            <p:nvSpPr>
              <p:cNvPr id="1031" name="Rectángulo 1030">
                <a:extLst>
                  <a:ext uri="{FF2B5EF4-FFF2-40B4-BE49-F238E27FC236}">
                    <a16:creationId xmlns:a16="http://schemas.microsoft.com/office/drawing/2014/main" id="{7134DA5D-4649-21B2-9403-96A669219D62}"/>
                  </a:ext>
                </a:extLst>
              </p:cNvPr>
              <p:cNvSpPr/>
              <p:nvPr/>
            </p:nvSpPr>
            <p:spPr>
              <a:xfrm>
                <a:off x="8715813" y="425460"/>
                <a:ext cx="2042160" cy="2762240"/>
              </a:xfrm>
              <a:prstGeom prst="rect">
                <a:avLst/>
              </a:prstGeom>
              <a:solidFill>
                <a:srgbClr val="E9E1D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400" dirty="0"/>
              </a:p>
            </p:txBody>
          </p:sp>
          <p:sp>
            <p:nvSpPr>
              <p:cNvPr id="1033" name="Rectángulo: esquinas redondeadas 1032">
                <a:extLst>
                  <a:ext uri="{FF2B5EF4-FFF2-40B4-BE49-F238E27FC236}">
                    <a16:creationId xmlns:a16="http://schemas.microsoft.com/office/drawing/2014/main" id="{F7734EA8-41A8-6F83-FB44-AC278DBE5D9F}"/>
                  </a:ext>
                </a:extLst>
              </p:cNvPr>
              <p:cNvSpPr/>
              <p:nvPr/>
            </p:nvSpPr>
            <p:spPr>
              <a:xfrm>
                <a:off x="8893617" y="2964180"/>
                <a:ext cx="1665286" cy="706121"/>
              </a:xfrm>
              <a:prstGeom prst="round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050" b="1" dirty="0"/>
              </a:p>
            </p:txBody>
          </p:sp>
          <p:sp>
            <p:nvSpPr>
              <p:cNvPr id="1034" name="CuadroTexto 1033">
                <a:extLst>
                  <a:ext uri="{FF2B5EF4-FFF2-40B4-BE49-F238E27FC236}">
                    <a16:creationId xmlns:a16="http://schemas.microsoft.com/office/drawing/2014/main" id="{304D4D66-CD64-601B-0EDF-38B1826F8D86}"/>
                  </a:ext>
                </a:extLst>
              </p:cNvPr>
              <p:cNvSpPr txBox="1"/>
              <p:nvPr/>
            </p:nvSpPr>
            <p:spPr>
              <a:xfrm>
                <a:off x="8715813" y="2617471"/>
                <a:ext cx="2042160" cy="397669"/>
              </a:xfrm>
              <a:prstGeom prst="rect">
                <a:avLst/>
              </a:prstGeom>
              <a:noFill/>
            </p:spPr>
            <p:txBody>
              <a:bodyPr wrap="square" rtlCol="0">
                <a:spAutoFit/>
              </a:bodyPr>
              <a:lstStyle/>
              <a:p>
                <a:pPr algn="ctr"/>
                <a:r>
                  <a:rPr lang="es-ES" sz="1400" b="1" dirty="0"/>
                  <a:t>Mauricio Silva</a:t>
                </a:r>
                <a:endParaRPr lang="es-PE" sz="1400" b="1" dirty="0"/>
              </a:p>
            </p:txBody>
          </p:sp>
          <p:sp>
            <p:nvSpPr>
              <p:cNvPr id="1035" name="CuadroTexto 1034">
                <a:extLst>
                  <a:ext uri="{FF2B5EF4-FFF2-40B4-BE49-F238E27FC236}">
                    <a16:creationId xmlns:a16="http://schemas.microsoft.com/office/drawing/2014/main" id="{15E69331-0924-4BEA-6583-1C5925D00547}"/>
                  </a:ext>
                </a:extLst>
              </p:cNvPr>
              <p:cNvSpPr txBox="1"/>
              <p:nvPr/>
            </p:nvSpPr>
            <p:spPr>
              <a:xfrm>
                <a:off x="8909807" y="2918243"/>
                <a:ext cx="1665287" cy="556736"/>
              </a:xfrm>
              <a:prstGeom prst="rect">
                <a:avLst/>
              </a:prstGeom>
              <a:noFill/>
            </p:spPr>
            <p:txBody>
              <a:bodyPr wrap="square">
                <a:spAutoFit/>
              </a:bodyPr>
              <a:lstStyle/>
              <a:p>
                <a:pPr algn="ctr"/>
                <a:r>
                  <a:rPr lang="es-PE" sz="1100" b="1" dirty="0">
                    <a:solidFill>
                      <a:schemeClr val="bg1"/>
                    </a:solidFill>
                  </a:rPr>
                  <a:t>Practicante Pre Profesional</a:t>
                </a:r>
              </a:p>
            </p:txBody>
          </p:sp>
          <p:sp>
            <p:nvSpPr>
              <p:cNvPr id="1036" name="CuadroTexto 1035">
                <a:extLst>
                  <a:ext uri="{FF2B5EF4-FFF2-40B4-BE49-F238E27FC236}">
                    <a16:creationId xmlns:a16="http://schemas.microsoft.com/office/drawing/2014/main" id="{BB8583F1-8A66-A8E4-B10A-E0A1AE1217E4}"/>
                  </a:ext>
                </a:extLst>
              </p:cNvPr>
              <p:cNvSpPr txBox="1"/>
              <p:nvPr/>
            </p:nvSpPr>
            <p:spPr>
              <a:xfrm>
                <a:off x="8909807" y="3365499"/>
                <a:ext cx="1665287" cy="338018"/>
              </a:xfrm>
              <a:prstGeom prst="rect">
                <a:avLst/>
              </a:prstGeom>
              <a:noFill/>
            </p:spPr>
            <p:txBody>
              <a:bodyPr wrap="square">
                <a:spAutoFit/>
              </a:bodyPr>
              <a:lstStyle/>
              <a:p>
                <a:pPr algn="ctr"/>
                <a:r>
                  <a:rPr lang="es-PE" sz="1100" b="1" dirty="0">
                    <a:solidFill>
                      <a:schemeClr val="bg1"/>
                    </a:solidFill>
                  </a:rPr>
                  <a:t>Anexo: 352</a:t>
                </a:r>
              </a:p>
            </p:txBody>
          </p:sp>
        </p:grpSp>
        <p:pic>
          <p:nvPicPr>
            <p:cNvPr id="1068" name="Picture 22">
              <a:extLst>
                <a:ext uri="{FF2B5EF4-FFF2-40B4-BE49-F238E27FC236}">
                  <a16:creationId xmlns:a16="http://schemas.microsoft.com/office/drawing/2014/main" id="{0397E313-DBC8-6054-3C1E-64782EE745FB}"/>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12655648" y="4073843"/>
              <a:ext cx="1175724" cy="15592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upo 5">
            <a:extLst>
              <a:ext uri="{FF2B5EF4-FFF2-40B4-BE49-F238E27FC236}">
                <a16:creationId xmlns:a16="http://schemas.microsoft.com/office/drawing/2014/main" id="{519D7052-3040-4389-5029-D68BBECF2277}"/>
              </a:ext>
            </a:extLst>
          </p:cNvPr>
          <p:cNvGrpSpPr/>
          <p:nvPr/>
        </p:nvGrpSpPr>
        <p:grpSpPr>
          <a:xfrm>
            <a:off x="9820776" y="4067011"/>
            <a:ext cx="1580535" cy="2549761"/>
            <a:chOff x="922019" y="425460"/>
            <a:chExt cx="2042160" cy="3294467"/>
          </a:xfrm>
        </p:grpSpPr>
        <p:sp>
          <p:nvSpPr>
            <p:cNvPr id="7" name="Rectángulo 6">
              <a:extLst>
                <a:ext uri="{FF2B5EF4-FFF2-40B4-BE49-F238E27FC236}">
                  <a16:creationId xmlns:a16="http://schemas.microsoft.com/office/drawing/2014/main" id="{5C8C0466-8A18-2655-18AE-A12C3752D208}"/>
                </a:ext>
              </a:extLst>
            </p:cNvPr>
            <p:cNvSpPr/>
            <p:nvPr/>
          </p:nvSpPr>
          <p:spPr>
            <a:xfrm>
              <a:off x="922019" y="425460"/>
              <a:ext cx="2042160" cy="2762241"/>
            </a:xfrm>
            <a:prstGeom prst="rect">
              <a:avLst/>
            </a:prstGeom>
            <a:solidFill>
              <a:srgbClr val="E9E1D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400" dirty="0"/>
            </a:p>
          </p:txBody>
        </p:sp>
        <p:sp>
          <p:nvSpPr>
            <p:cNvPr id="8" name="Rectángulo: esquinas redondeadas 7">
              <a:extLst>
                <a:ext uri="{FF2B5EF4-FFF2-40B4-BE49-F238E27FC236}">
                  <a16:creationId xmlns:a16="http://schemas.microsoft.com/office/drawing/2014/main" id="{941FC3EB-432B-719D-F75A-E1BF324550FB}"/>
                </a:ext>
              </a:extLst>
            </p:cNvPr>
            <p:cNvSpPr/>
            <p:nvPr/>
          </p:nvSpPr>
          <p:spPr>
            <a:xfrm>
              <a:off x="1116013" y="2964180"/>
              <a:ext cx="1665285" cy="706121"/>
            </a:xfrm>
            <a:prstGeom prst="round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050" b="1" dirty="0"/>
            </a:p>
          </p:txBody>
        </p:sp>
        <p:sp>
          <p:nvSpPr>
            <p:cNvPr id="9" name="CuadroTexto 8">
              <a:extLst>
                <a:ext uri="{FF2B5EF4-FFF2-40B4-BE49-F238E27FC236}">
                  <a16:creationId xmlns:a16="http://schemas.microsoft.com/office/drawing/2014/main" id="{6CF09397-79AA-DE80-30DB-0082057D5702}"/>
                </a:ext>
              </a:extLst>
            </p:cNvPr>
            <p:cNvSpPr txBox="1"/>
            <p:nvPr/>
          </p:nvSpPr>
          <p:spPr>
            <a:xfrm>
              <a:off x="922019" y="2601061"/>
              <a:ext cx="2042160" cy="397669"/>
            </a:xfrm>
            <a:prstGeom prst="rect">
              <a:avLst/>
            </a:prstGeom>
            <a:noFill/>
          </p:spPr>
          <p:txBody>
            <a:bodyPr wrap="square" rtlCol="0">
              <a:spAutoFit/>
            </a:bodyPr>
            <a:lstStyle/>
            <a:p>
              <a:pPr algn="ctr"/>
              <a:r>
                <a:rPr lang="es-ES" sz="1400" b="1" dirty="0"/>
                <a:t>Jhostein Aguado</a:t>
              </a:r>
              <a:endParaRPr lang="es-PE" sz="1400" b="1" dirty="0"/>
            </a:p>
          </p:txBody>
        </p:sp>
        <p:sp>
          <p:nvSpPr>
            <p:cNvPr id="10" name="CuadroTexto 9">
              <a:extLst>
                <a:ext uri="{FF2B5EF4-FFF2-40B4-BE49-F238E27FC236}">
                  <a16:creationId xmlns:a16="http://schemas.microsoft.com/office/drawing/2014/main" id="{74AA60BD-BD88-A2F1-399B-5063DDDB13C7}"/>
                </a:ext>
              </a:extLst>
            </p:cNvPr>
            <p:cNvSpPr txBox="1"/>
            <p:nvPr/>
          </p:nvSpPr>
          <p:spPr>
            <a:xfrm>
              <a:off x="1116013" y="2951061"/>
              <a:ext cx="1665286" cy="587555"/>
            </a:xfrm>
            <a:prstGeom prst="rect">
              <a:avLst/>
            </a:prstGeom>
            <a:noFill/>
          </p:spPr>
          <p:txBody>
            <a:bodyPr wrap="square">
              <a:spAutoFit/>
            </a:bodyPr>
            <a:lstStyle/>
            <a:p>
              <a:pPr algn="ctr">
                <a:lnSpc>
                  <a:spcPct val="70000"/>
                </a:lnSpc>
              </a:pPr>
              <a:r>
                <a:rPr lang="es-PE" sz="1100" b="1" dirty="0">
                  <a:solidFill>
                    <a:schemeClr val="bg1"/>
                  </a:solidFill>
                </a:rPr>
                <a:t>Comunicación interna, clima y cultura</a:t>
              </a:r>
            </a:p>
          </p:txBody>
        </p:sp>
        <p:sp>
          <p:nvSpPr>
            <p:cNvPr id="11" name="CuadroTexto 10">
              <a:extLst>
                <a:ext uri="{FF2B5EF4-FFF2-40B4-BE49-F238E27FC236}">
                  <a16:creationId xmlns:a16="http://schemas.microsoft.com/office/drawing/2014/main" id="{7A7A1A26-1B04-AFAB-8863-EDD5148882A4}"/>
                </a:ext>
              </a:extLst>
            </p:cNvPr>
            <p:cNvSpPr txBox="1"/>
            <p:nvPr/>
          </p:nvSpPr>
          <p:spPr>
            <a:xfrm>
              <a:off x="1116013" y="3381909"/>
              <a:ext cx="1665287" cy="338018"/>
            </a:xfrm>
            <a:prstGeom prst="rect">
              <a:avLst/>
            </a:prstGeom>
            <a:noFill/>
          </p:spPr>
          <p:txBody>
            <a:bodyPr wrap="square">
              <a:spAutoFit/>
            </a:bodyPr>
            <a:lstStyle/>
            <a:p>
              <a:pPr algn="ctr"/>
              <a:r>
                <a:rPr lang="es-PE" sz="1100" b="1" dirty="0">
                  <a:solidFill>
                    <a:schemeClr val="bg1"/>
                  </a:solidFill>
                </a:rPr>
                <a:t>Anexo: 337</a:t>
              </a:r>
            </a:p>
          </p:txBody>
        </p:sp>
      </p:grpSp>
      <p:pic>
        <p:nvPicPr>
          <p:cNvPr id="21" name="Picture 2">
            <a:extLst>
              <a:ext uri="{FF2B5EF4-FFF2-40B4-BE49-F238E27FC236}">
                <a16:creationId xmlns:a16="http://schemas.microsoft.com/office/drawing/2014/main" id="{1FE907C5-18AC-4D61-A804-09307FE74FA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023181" y="4213162"/>
            <a:ext cx="1175723" cy="156763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nvGrpSpPr>
          <p:cNvPr id="18" name="Grupo 17">
            <a:extLst>
              <a:ext uri="{FF2B5EF4-FFF2-40B4-BE49-F238E27FC236}">
                <a16:creationId xmlns:a16="http://schemas.microsoft.com/office/drawing/2014/main" id="{E9E23DB1-F233-858C-1BBF-C0F61A2C14D6}"/>
              </a:ext>
            </a:extLst>
          </p:cNvPr>
          <p:cNvGrpSpPr/>
          <p:nvPr/>
        </p:nvGrpSpPr>
        <p:grpSpPr>
          <a:xfrm>
            <a:off x="5363353" y="3967025"/>
            <a:ext cx="1580535" cy="2549761"/>
            <a:chOff x="922020" y="425460"/>
            <a:chExt cx="2042159" cy="3294467"/>
          </a:xfrm>
        </p:grpSpPr>
        <p:sp>
          <p:nvSpPr>
            <p:cNvPr id="22" name="Rectángulo 21">
              <a:extLst>
                <a:ext uri="{FF2B5EF4-FFF2-40B4-BE49-F238E27FC236}">
                  <a16:creationId xmlns:a16="http://schemas.microsoft.com/office/drawing/2014/main" id="{130EEFBF-54E8-EF0D-3A0C-1A19E4523561}"/>
                </a:ext>
              </a:extLst>
            </p:cNvPr>
            <p:cNvSpPr/>
            <p:nvPr/>
          </p:nvSpPr>
          <p:spPr>
            <a:xfrm>
              <a:off x="922020" y="425460"/>
              <a:ext cx="2042159" cy="2762241"/>
            </a:xfrm>
            <a:prstGeom prst="rect">
              <a:avLst/>
            </a:prstGeom>
            <a:solidFill>
              <a:srgbClr val="E9E1D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400" dirty="0"/>
            </a:p>
          </p:txBody>
        </p:sp>
        <p:sp>
          <p:nvSpPr>
            <p:cNvPr id="23" name="Rectángulo: esquinas redondeadas 22">
              <a:extLst>
                <a:ext uri="{FF2B5EF4-FFF2-40B4-BE49-F238E27FC236}">
                  <a16:creationId xmlns:a16="http://schemas.microsoft.com/office/drawing/2014/main" id="{A5986994-8CC6-F320-AA5A-DE77F017CC4D}"/>
                </a:ext>
              </a:extLst>
            </p:cNvPr>
            <p:cNvSpPr/>
            <p:nvPr/>
          </p:nvSpPr>
          <p:spPr>
            <a:xfrm>
              <a:off x="1116014" y="2964180"/>
              <a:ext cx="1665285" cy="706121"/>
            </a:xfrm>
            <a:prstGeom prst="roundRect">
              <a:avLst/>
            </a:prstGeom>
            <a:solidFill>
              <a:srgbClr val="A7343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050" b="1" dirty="0"/>
            </a:p>
          </p:txBody>
        </p:sp>
        <p:sp>
          <p:nvSpPr>
            <p:cNvPr id="29" name="CuadroTexto 28">
              <a:extLst>
                <a:ext uri="{FF2B5EF4-FFF2-40B4-BE49-F238E27FC236}">
                  <a16:creationId xmlns:a16="http://schemas.microsoft.com/office/drawing/2014/main" id="{A4C155D7-17DD-2378-51D2-D20908384B12}"/>
                </a:ext>
              </a:extLst>
            </p:cNvPr>
            <p:cNvSpPr txBox="1"/>
            <p:nvPr/>
          </p:nvSpPr>
          <p:spPr>
            <a:xfrm>
              <a:off x="922020" y="2617470"/>
              <a:ext cx="2042159" cy="397669"/>
            </a:xfrm>
            <a:prstGeom prst="rect">
              <a:avLst/>
            </a:prstGeom>
            <a:noFill/>
          </p:spPr>
          <p:txBody>
            <a:bodyPr wrap="square" rtlCol="0">
              <a:spAutoFit/>
            </a:bodyPr>
            <a:lstStyle/>
            <a:p>
              <a:pPr algn="ctr"/>
              <a:r>
                <a:rPr lang="es-ES" sz="1400" b="1" dirty="0">
                  <a:solidFill>
                    <a:srgbClr val="A73439"/>
                  </a:solidFill>
                </a:rPr>
                <a:t>Luis </a:t>
              </a:r>
              <a:r>
                <a:rPr lang="es-ES" sz="1400" b="1" dirty="0" err="1">
                  <a:solidFill>
                    <a:srgbClr val="A73439"/>
                  </a:solidFill>
                </a:rPr>
                <a:t>Caparachin</a:t>
              </a:r>
              <a:endParaRPr lang="es-PE" sz="1400" b="1" dirty="0">
                <a:solidFill>
                  <a:srgbClr val="A73439"/>
                </a:solidFill>
              </a:endParaRPr>
            </a:p>
          </p:txBody>
        </p:sp>
        <p:sp>
          <p:nvSpPr>
            <p:cNvPr id="36" name="CuadroTexto 35">
              <a:extLst>
                <a:ext uri="{FF2B5EF4-FFF2-40B4-BE49-F238E27FC236}">
                  <a16:creationId xmlns:a16="http://schemas.microsoft.com/office/drawing/2014/main" id="{6A00BE73-A33B-709F-8BCF-D9E9EDCBB0A6}"/>
                </a:ext>
              </a:extLst>
            </p:cNvPr>
            <p:cNvSpPr txBox="1"/>
            <p:nvPr/>
          </p:nvSpPr>
          <p:spPr>
            <a:xfrm>
              <a:off x="1078310" y="2930979"/>
              <a:ext cx="1665287" cy="556736"/>
            </a:xfrm>
            <a:prstGeom prst="rect">
              <a:avLst/>
            </a:prstGeom>
            <a:noFill/>
          </p:spPr>
          <p:txBody>
            <a:bodyPr wrap="square">
              <a:spAutoFit/>
            </a:bodyPr>
            <a:lstStyle/>
            <a:p>
              <a:pPr algn="ctr"/>
              <a:r>
                <a:rPr lang="es-PE" sz="1100" b="1" dirty="0">
                  <a:solidFill>
                    <a:schemeClr val="bg2"/>
                  </a:solidFill>
                </a:rPr>
                <a:t>Practicante de</a:t>
              </a:r>
            </a:p>
            <a:p>
              <a:pPr algn="ctr"/>
              <a:r>
                <a:rPr lang="es-PE" sz="1100" b="1" dirty="0">
                  <a:solidFill>
                    <a:schemeClr val="bg2"/>
                  </a:solidFill>
                </a:rPr>
                <a:t>Selección</a:t>
              </a:r>
            </a:p>
          </p:txBody>
        </p:sp>
        <p:sp>
          <p:nvSpPr>
            <p:cNvPr id="41" name="CuadroTexto 40">
              <a:extLst>
                <a:ext uri="{FF2B5EF4-FFF2-40B4-BE49-F238E27FC236}">
                  <a16:creationId xmlns:a16="http://schemas.microsoft.com/office/drawing/2014/main" id="{E8789FB7-BDD4-1FEE-5E95-1116F5D6FFD7}"/>
                </a:ext>
              </a:extLst>
            </p:cNvPr>
            <p:cNvSpPr txBox="1"/>
            <p:nvPr/>
          </p:nvSpPr>
          <p:spPr>
            <a:xfrm>
              <a:off x="1318456" y="3381909"/>
              <a:ext cx="1462842" cy="338018"/>
            </a:xfrm>
            <a:prstGeom prst="rect">
              <a:avLst/>
            </a:prstGeom>
            <a:noFill/>
          </p:spPr>
          <p:txBody>
            <a:bodyPr wrap="square">
              <a:spAutoFit/>
            </a:bodyPr>
            <a:lstStyle/>
            <a:p>
              <a:pPr algn="ctr"/>
              <a:r>
                <a:rPr lang="es-PE" sz="1100" b="1" dirty="0">
                  <a:solidFill>
                    <a:schemeClr val="bg2"/>
                  </a:solidFill>
                </a:rPr>
                <a:t>Anexo: 532</a:t>
              </a:r>
            </a:p>
          </p:txBody>
        </p:sp>
      </p:grpSp>
      <p:pic>
        <p:nvPicPr>
          <p:cNvPr id="46" name="Picture 2">
            <a:extLst>
              <a:ext uri="{FF2B5EF4-FFF2-40B4-BE49-F238E27FC236}">
                <a16:creationId xmlns:a16="http://schemas.microsoft.com/office/drawing/2014/main" id="{CE9773F8-C2AE-9B8A-6F75-5BC20E3849F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559108" y="4118509"/>
            <a:ext cx="1195272" cy="154177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48555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541416-D0A1-4DC1-EB7D-9C61F06A7F72}"/>
              </a:ext>
            </a:extLst>
          </p:cNvPr>
          <p:cNvSpPr>
            <a:spLocks noGrp="1"/>
          </p:cNvSpPr>
          <p:nvPr>
            <p:ph type="title"/>
          </p:nvPr>
        </p:nvSpPr>
        <p:spPr>
          <a:xfrm>
            <a:off x="137160" y="2602505"/>
            <a:ext cx="5849343" cy="975657"/>
          </a:xfrm>
        </p:spPr>
        <p:txBody>
          <a:bodyPr/>
          <a:lstStyle/>
          <a:p>
            <a:pPr algn="ctr"/>
            <a:r>
              <a:rPr lang="es-PE" b="1" dirty="0"/>
              <a:t>Presentación</a:t>
            </a:r>
          </a:p>
        </p:txBody>
      </p:sp>
      <p:sp>
        <p:nvSpPr>
          <p:cNvPr id="3" name="Marcador de contenido 2">
            <a:extLst>
              <a:ext uri="{FF2B5EF4-FFF2-40B4-BE49-F238E27FC236}">
                <a16:creationId xmlns:a16="http://schemas.microsoft.com/office/drawing/2014/main" id="{4F307F53-8188-209B-41FF-9F911E7F3BC0}"/>
              </a:ext>
            </a:extLst>
          </p:cNvPr>
          <p:cNvSpPr>
            <a:spLocks noGrp="1"/>
          </p:cNvSpPr>
          <p:nvPr>
            <p:ph idx="1"/>
          </p:nvPr>
        </p:nvSpPr>
        <p:spPr>
          <a:xfrm>
            <a:off x="6205496" y="2155614"/>
            <a:ext cx="5700754" cy="2463801"/>
          </a:xfrm>
        </p:spPr>
        <p:txBody>
          <a:bodyPr>
            <a:normAutofit/>
          </a:bodyPr>
          <a:lstStyle/>
          <a:p>
            <a:r>
              <a:rPr lang="es-PE" sz="3200" b="1" dirty="0">
                <a:solidFill>
                  <a:schemeClr val="tx1"/>
                </a:solidFill>
                <a:latin typeface="Montserrat Classic" panose="020B0604020202020204" charset="0"/>
              </a:rPr>
              <a:t>Hola, soy ……………………...</a:t>
            </a:r>
          </a:p>
          <a:p>
            <a:endParaRPr lang="es-PE" sz="3200" b="1" dirty="0">
              <a:solidFill>
                <a:schemeClr val="tx1"/>
              </a:solidFill>
              <a:latin typeface="Montserrat Classic" panose="020B0604020202020204" charset="0"/>
            </a:endParaRPr>
          </a:p>
          <a:p>
            <a:r>
              <a:rPr lang="es-PE" sz="3200" b="1" dirty="0">
                <a:solidFill>
                  <a:schemeClr val="tx1"/>
                </a:solidFill>
                <a:latin typeface="Montserrat Classic" panose="020B0604020202020204" charset="0"/>
              </a:rPr>
              <a:t>Ingreso al área de …………..</a:t>
            </a:r>
          </a:p>
          <a:p>
            <a:endParaRPr lang="es-PE" sz="3200" b="1" dirty="0">
              <a:solidFill>
                <a:schemeClr val="tx1"/>
              </a:solidFill>
              <a:latin typeface="Montserrat Classic" panose="020B0604020202020204" charset="0"/>
            </a:endParaRPr>
          </a:p>
          <a:p>
            <a:pPr>
              <a:lnSpc>
                <a:spcPct val="100000"/>
              </a:lnSpc>
            </a:pPr>
            <a:r>
              <a:rPr lang="es-PE" sz="3200" b="1" dirty="0">
                <a:solidFill>
                  <a:schemeClr val="tx1"/>
                </a:solidFill>
                <a:latin typeface="Montserrat Classic" panose="020B0604020202020204" charset="0"/>
              </a:rPr>
              <a:t>En mi tiempo libre ………….</a:t>
            </a:r>
            <a:endParaRPr lang="es-PE" sz="3200" b="1" dirty="0">
              <a:solidFill>
                <a:schemeClr val="tx1"/>
              </a:solidFill>
            </a:endParaRPr>
          </a:p>
        </p:txBody>
      </p:sp>
    </p:spTree>
    <p:extLst>
      <p:ext uri="{BB962C8B-B14F-4D97-AF65-F5344CB8AC3E}">
        <p14:creationId xmlns:p14="http://schemas.microsoft.com/office/powerpoint/2010/main" val="27659278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06120215-518F-BE6B-2E79-00F453643CB5}"/>
              </a:ext>
            </a:extLst>
          </p:cNvPr>
          <p:cNvSpPr>
            <a:spLocks noGrp="1"/>
          </p:cNvSpPr>
          <p:nvPr>
            <p:ph type="title"/>
          </p:nvPr>
        </p:nvSpPr>
        <p:spPr>
          <a:xfrm>
            <a:off x="1" y="2535047"/>
            <a:ext cx="11475720" cy="975657"/>
          </a:xfrm>
        </p:spPr>
        <p:txBody>
          <a:bodyPr/>
          <a:lstStyle/>
          <a:p>
            <a:pPr algn="ctr"/>
            <a:r>
              <a:rPr lang="es-ES" b="1" dirty="0"/>
              <a:t>POLÍTICAS GENERALES</a:t>
            </a:r>
            <a:endParaRPr lang="es-PE" b="1" dirty="0"/>
          </a:p>
        </p:txBody>
      </p:sp>
      <p:pic>
        <p:nvPicPr>
          <p:cNvPr id="7" name="Imagen 6" descr="Icono&#10;&#10;Descripción generada automáticamente">
            <a:extLst>
              <a:ext uri="{FF2B5EF4-FFF2-40B4-BE49-F238E27FC236}">
                <a16:creationId xmlns:a16="http://schemas.microsoft.com/office/drawing/2014/main" id="{9C22B2C6-85FB-38E2-36FA-B92A644523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37116" y="4394561"/>
            <a:ext cx="863600" cy="863600"/>
          </a:xfrm>
          <a:prstGeom prst="rect">
            <a:avLst/>
          </a:prstGeom>
          <a:effectLst>
            <a:reflection blurRad="6350" stA="45000" endPos="26000" dist="50800" dir="5400000" sy="-100000" algn="bl" rotWithShape="0"/>
          </a:effectLst>
        </p:spPr>
      </p:pic>
      <p:pic>
        <p:nvPicPr>
          <p:cNvPr id="8" name="Imagen 7" descr="Forma, Icono&#10;&#10;Descripción generada automáticamente">
            <a:extLst>
              <a:ext uri="{FF2B5EF4-FFF2-40B4-BE49-F238E27FC236}">
                <a16:creationId xmlns:a16="http://schemas.microsoft.com/office/drawing/2014/main" id="{FF2CE067-330C-7218-E5C0-1D4E0079A0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0227" y="4394561"/>
            <a:ext cx="863600" cy="863600"/>
          </a:xfrm>
          <a:prstGeom prst="rect">
            <a:avLst/>
          </a:prstGeom>
          <a:effectLst>
            <a:reflection blurRad="6350" stA="45000" endPos="26000" dist="50800" dir="5400000" sy="-100000" algn="bl" rotWithShape="0"/>
          </a:effectLst>
        </p:spPr>
      </p:pic>
      <p:pic>
        <p:nvPicPr>
          <p:cNvPr id="9" name="Imagen 8" descr="Icono&#10;&#10;Descripción generada automáticamente">
            <a:extLst>
              <a:ext uri="{FF2B5EF4-FFF2-40B4-BE49-F238E27FC236}">
                <a16:creationId xmlns:a16="http://schemas.microsoft.com/office/drawing/2014/main" id="{AC22FA68-8C45-04DD-D9B7-E102191125A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01364" y="4394561"/>
            <a:ext cx="863600" cy="863600"/>
          </a:xfrm>
          <a:prstGeom prst="rect">
            <a:avLst/>
          </a:prstGeom>
          <a:effectLst>
            <a:reflection blurRad="6350" stA="45000" endPos="26000" dist="50800" dir="5400000" sy="-100000" algn="bl" rotWithShape="0"/>
          </a:effectLst>
        </p:spPr>
      </p:pic>
      <p:pic>
        <p:nvPicPr>
          <p:cNvPr id="10" name="Imagen 9" descr="Icono&#10;&#10;Descripción generada automáticamente">
            <a:extLst>
              <a:ext uri="{FF2B5EF4-FFF2-40B4-BE49-F238E27FC236}">
                <a16:creationId xmlns:a16="http://schemas.microsoft.com/office/drawing/2014/main" id="{5391DFCE-F22D-144F-9447-BD0DD12026E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07238" y="4394561"/>
            <a:ext cx="863600" cy="863600"/>
          </a:xfrm>
          <a:prstGeom prst="rect">
            <a:avLst/>
          </a:prstGeom>
          <a:effectLst>
            <a:reflection blurRad="6350" stA="45000" endPos="26000" dist="50800" dir="5400000" sy="-100000" algn="bl" rotWithShape="0"/>
          </a:effectLst>
        </p:spPr>
      </p:pic>
      <p:sp>
        <p:nvSpPr>
          <p:cNvPr id="11" name="Marcador de contenido 2">
            <a:extLst>
              <a:ext uri="{FF2B5EF4-FFF2-40B4-BE49-F238E27FC236}">
                <a16:creationId xmlns:a16="http://schemas.microsoft.com/office/drawing/2014/main" id="{0143E0C9-A48A-C4BC-630F-68736661703C}"/>
              </a:ext>
            </a:extLst>
          </p:cNvPr>
          <p:cNvSpPr txBox="1">
            <a:spLocks/>
          </p:cNvSpPr>
          <p:nvPr/>
        </p:nvSpPr>
        <p:spPr>
          <a:xfrm>
            <a:off x="9145107" y="5431081"/>
            <a:ext cx="1495795" cy="316384"/>
          </a:xfrm>
          <a:prstGeom prst="rect">
            <a:avLst/>
          </a:prstGeom>
        </p:spPr>
        <p:txBody>
          <a:bodyPr vert="horz" lIns="91440" tIns="45720" rIns="91440" bIns="45720" rtlCol="0">
            <a:noAutofit/>
          </a:bodyPr>
          <a:lstStyle>
            <a:lvl1pPr marL="0" indent="0" algn="l" defTabSz="914400" rtl="0" eaLnBrk="1" latinLnBrk="0" hangingPunct="1">
              <a:lnSpc>
                <a:spcPts val="2200"/>
              </a:lnSpc>
              <a:spcBef>
                <a:spcPts val="1000"/>
              </a:spcBef>
              <a:buFont typeface="Arial" panose="020B0604020202020204" pitchFamily="34" charset="0"/>
              <a:buNone/>
              <a:defRPr sz="1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b="1" dirty="0"/>
              <a:t>Integridad</a:t>
            </a:r>
            <a:endParaRPr lang="es-PE" b="1" dirty="0"/>
          </a:p>
        </p:txBody>
      </p:sp>
      <p:sp>
        <p:nvSpPr>
          <p:cNvPr id="12" name="Marcador de contenido 3">
            <a:extLst>
              <a:ext uri="{FF2B5EF4-FFF2-40B4-BE49-F238E27FC236}">
                <a16:creationId xmlns:a16="http://schemas.microsoft.com/office/drawing/2014/main" id="{D8FF1C57-F998-D2E2-51F2-52C47C1454C1}"/>
              </a:ext>
            </a:extLst>
          </p:cNvPr>
          <p:cNvSpPr txBox="1">
            <a:spLocks/>
          </p:cNvSpPr>
          <p:nvPr/>
        </p:nvSpPr>
        <p:spPr>
          <a:xfrm>
            <a:off x="3085266" y="5431079"/>
            <a:ext cx="1495795" cy="662027"/>
          </a:xfrm>
          <a:prstGeom prst="rect">
            <a:avLst/>
          </a:prstGeom>
        </p:spPr>
        <p:txBody>
          <a:bodyPr vert="horz" lIns="91440" tIns="45720" rIns="91440" bIns="45720" rtlCol="0">
            <a:noAutofit/>
          </a:bodyPr>
          <a:lstStyle>
            <a:lvl1pPr marL="0" indent="0" algn="l" defTabSz="914400" rtl="0" eaLnBrk="1" latinLnBrk="0" hangingPunct="1">
              <a:lnSpc>
                <a:spcPts val="2200"/>
              </a:lnSpc>
              <a:spcBef>
                <a:spcPts val="1000"/>
              </a:spcBef>
              <a:buFont typeface="Arial" panose="020B0604020202020204" pitchFamily="34" charset="0"/>
              <a:buNone/>
              <a:defRPr sz="1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ES" b="1" dirty="0"/>
              <a:t>Trabajo en Equipo</a:t>
            </a:r>
            <a:endParaRPr lang="es-PE" b="1" dirty="0"/>
          </a:p>
        </p:txBody>
      </p:sp>
      <p:sp>
        <p:nvSpPr>
          <p:cNvPr id="13" name="Marcador de contenido 4">
            <a:extLst>
              <a:ext uri="{FF2B5EF4-FFF2-40B4-BE49-F238E27FC236}">
                <a16:creationId xmlns:a16="http://schemas.microsoft.com/office/drawing/2014/main" id="{6296E664-2CD1-AAA9-B916-5AB558923B62}"/>
              </a:ext>
            </a:extLst>
          </p:cNvPr>
          <p:cNvSpPr txBox="1">
            <a:spLocks/>
          </p:cNvSpPr>
          <p:nvPr/>
        </p:nvSpPr>
        <p:spPr>
          <a:xfrm>
            <a:off x="6096000" y="5431080"/>
            <a:ext cx="1495795" cy="316385"/>
          </a:xfrm>
          <a:prstGeom prst="rect">
            <a:avLst/>
          </a:prstGeom>
        </p:spPr>
        <p:txBody>
          <a:bodyPr vert="horz" lIns="91440" tIns="45720" rIns="91440" bIns="45720" rtlCol="0">
            <a:noAutofit/>
          </a:bodyPr>
          <a:lstStyle>
            <a:lvl1pPr marL="0" indent="0" algn="l" defTabSz="914400" rtl="0" eaLnBrk="1" latinLnBrk="0" hangingPunct="1">
              <a:lnSpc>
                <a:spcPts val="2200"/>
              </a:lnSpc>
              <a:spcBef>
                <a:spcPts val="1000"/>
              </a:spcBef>
              <a:buFont typeface="Arial" panose="020B0604020202020204" pitchFamily="34" charset="0"/>
              <a:buNone/>
              <a:defRPr sz="1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b="1" dirty="0"/>
              <a:t>Excelencia</a:t>
            </a:r>
            <a:endParaRPr lang="es-PE" b="1" dirty="0"/>
          </a:p>
        </p:txBody>
      </p:sp>
      <p:sp>
        <p:nvSpPr>
          <p:cNvPr id="14" name="Marcador de contenido 5">
            <a:extLst>
              <a:ext uri="{FF2B5EF4-FFF2-40B4-BE49-F238E27FC236}">
                <a16:creationId xmlns:a16="http://schemas.microsoft.com/office/drawing/2014/main" id="{0D71B550-CF99-0D7E-F9F1-8BFCF2F3A820}"/>
              </a:ext>
            </a:extLst>
          </p:cNvPr>
          <p:cNvSpPr txBox="1">
            <a:spLocks/>
          </p:cNvSpPr>
          <p:nvPr/>
        </p:nvSpPr>
        <p:spPr>
          <a:xfrm>
            <a:off x="695920" y="5431080"/>
            <a:ext cx="1040036" cy="407825"/>
          </a:xfrm>
          <a:prstGeom prst="rect">
            <a:avLst/>
          </a:prstGeom>
        </p:spPr>
        <p:txBody>
          <a:bodyPr vert="horz" lIns="91440" tIns="45720" rIns="91440" bIns="45720" rtlCol="0">
            <a:noAutofit/>
          </a:bodyPr>
          <a:lstStyle>
            <a:lvl1pPr marL="0" indent="0" algn="l" defTabSz="914400" rtl="0" eaLnBrk="1" latinLnBrk="0" hangingPunct="1">
              <a:lnSpc>
                <a:spcPts val="2200"/>
              </a:lnSpc>
              <a:spcBef>
                <a:spcPts val="1000"/>
              </a:spcBef>
              <a:buFont typeface="Arial" panose="020B0604020202020204" pitchFamily="34" charset="0"/>
              <a:buNone/>
              <a:defRPr sz="1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b="1" dirty="0"/>
              <a:t>Respeto</a:t>
            </a:r>
            <a:endParaRPr lang="es-PE" b="1" dirty="0"/>
          </a:p>
        </p:txBody>
      </p:sp>
    </p:spTree>
    <p:extLst>
      <p:ext uri="{BB962C8B-B14F-4D97-AF65-F5344CB8AC3E}">
        <p14:creationId xmlns:p14="http://schemas.microsoft.com/office/powerpoint/2010/main" val="16586200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F953D0-4012-F794-CF73-0879E15013AF}"/>
              </a:ext>
            </a:extLst>
          </p:cNvPr>
          <p:cNvSpPr>
            <a:spLocks noGrp="1"/>
          </p:cNvSpPr>
          <p:nvPr>
            <p:ph type="title"/>
          </p:nvPr>
        </p:nvSpPr>
        <p:spPr>
          <a:xfrm>
            <a:off x="0" y="2453343"/>
            <a:ext cx="6095999" cy="975657"/>
          </a:xfrm>
        </p:spPr>
        <p:txBody>
          <a:bodyPr/>
          <a:lstStyle/>
          <a:p>
            <a:pPr algn="ctr"/>
            <a:r>
              <a:rPr lang="es-PE" b="1" dirty="0"/>
              <a:t>Administración de Personal</a:t>
            </a:r>
          </a:p>
        </p:txBody>
      </p:sp>
      <p:sp>
        <p:nvSpPr>
          <p:cNvPr id="3" name="Marcador de contenido 2">
            <a:extLst>
              <a:ext uri="{FF2B5EF4-FFF2-40B4-BE49-F238E27FC236}">
                <a16:creationId xmlns:a16="http://schemas.microsoft.com/office/drawing/2014/main" id="{DF5945F8-1289-E106-D2FD-13DD08416104}"/>
              </a:ext>
            </a:extLst>
          </p:cNvPr>
          <p:cNvSpPr>
            <a:spLocks noGrp="1"/>
          </p:cNvSpPr>
          <p:nvPr>
            <p:ph idx="1"/>
          </p:nvPr>
        </p:nvSpPr>
        <p:spPr>
          <a:xfrm>
            <a:off x="0" y="3898900"/>
            <a:ext cx="6095999" cy="1066799"/>
          </a:xfrm>
        </p:spPr>
        <p:txBody>
          <a:bodyPr>
            <a:normAutofit/>
          </a:bodyPr>
          <a:lstStyle/>
          <a:p>
            <a:pPr algn="ctr">
              <a:lnSpc>
                <a:spcPct val="90000"/>
              </a:lnSpc>
              <a:spcBef>
                <a:spcPct val="0"/>
              </a:spcBef>
            </a:pPr>
            <a:r>
              <a:rPr lang="es-PE" sz="3200" dirty="0">
                <a:latin typeface="Open Sans" panose="020B0606030504020204" pitchFamily="34" charset="0"/>
                <a:ea typeface="Open Sans" panose="020B0606030504020204" pitchFamily="34" charset="0"/>
                <a:cs typeface="Open Sans" panose="020B0606030504020204" pitchFamily="34" charset="0"/>
              </a:rPr>
              <a:t>Medidas</a:t>
            </a:r>
          </a:p>
          <a:p>
            <a:pPr algn="ctr">
              <a:lnSpc>
                <a:spcPct val="90000"/>
              </a:lnSpc>
              <a:spcBef>
                <a:spcPct val="0"/>
              </a:spcBef>
            </a:pPr>
            <a:r>
              <a:rPr lang="es-PE" sz="3200" dirty="0">
                <a:latin typeface="Open Sans" panose="020B0606030504020204" pitchFamily="34" charset="0"/>
                <a:ea typeface="Open Sans" panose="020B0606030504020204" pitchFamily="34" charset="0"/>
                <a:cs typeface="Open Sans" panose="020B0606030504020204" pitchFamily="34" charset="0"/>
              </a:rPr>
              <a:t>Disciplinarias</a:t>
            </a:r>
          </a:p>
          <a:p>
            <a:endParaRPr lang="es-PE" dirty="0"/>
          </a:p>
        </p:txBody>
      </p:sp>
      <p:pic>
        <p:nvPicPr>
          <p:cNvPr id="4" name="Imagen 3">
            <a:extLst>
              <a:ext uri="{FF2B5EF4-FFF2-40B4-BE49-F238E27FC236}">
                <a16:creationId xmlns:a16="http://schemas.microsoft.com/office/drawing/2014/main" id="{F449DABA-DCBA-0F7A-4595-5403AD7EBF9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346915" y="1132583"/>
            <a:ext cx="3556036" cy="45928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410077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CCA76-F77A-09F4-457A-EB08D127A6B8}"/>
              </a:ext>
            </a:extLst>
          </p:cNvPr>
          <p:cNvSpPr>
            <a:spLocks noGrp="1"/>
          </p:cNvSpPr>
          <p:nvPr>
            <p:ph type="title"/>
          </p:nvPr>
        </p:nvSpPr>
        <p:spPr>
          <a:xfrm>
            <a:off x="1" y="762001"/>
            <a:ext cx="6095999" cy="1879600"/>
          </a:xfrm>
        </p:spPr>
        <p:txBody>
          <a:bodyPr/>
          <a:lstStyle/>
          <a:p>
            <a:pPr algn="ctr"/>
            <a:r>
              <a:rPr lang="es-ES" b="1" dirty="0"/>
              <a:t>Capítulos Clave</a:t>
            </a:r>
            <a:endParaRPr lang="es-PE" dirty="0"/>
          </a:p>
        </p:txBody>
      </p:sp>
      <p:sp>
        <p:nvSpPr>
          <p:cNvPr id="4" name="Subtítulo 2">
            <a:extLst>
              <a:ext uri="{FF2B5EF4-FFF2-40B4-BE49-F238E27FC236}">
                <a16:creationId xmlns:a16="http://schemas.microsoft.com/office/drawing/2014/main" id="{5FE22E38-8B13-FDFB-CEE5-2B1DE7754C88}"/>
              </a:ext>
            </a:extLst>
          </p:cNvPr>
          <p:cNvSpPr txBox="1">
            <a:spLocks/>
          </p:cNvSpPr>
          <p:nvPr/>
        </p:nvSpPr>
        <p:spPr>
          <a:xfrm>
            <a:off x="6231863" y="682119"/>
            <a:ext cx="5523913" cy="4770748"/>
          </a:xfrm>
          <a:prstGeom prst="rect">
            <a:avLst/>
          </a:prstGeom>
        </p:spPr>
        <p:txBody>
          <a:bodyPr anchor="b"/>
          <a:lstStyle>
            <a:lvl1pPr marL="0" indent="0" algn="l" defTabSz="914400" rtl="0" eaLnBrk="1" latinLnBrk="0" hangingPunct="1">
              <a:lnSpc>
                <a:spcPct val="100000"/>
              </a:lnSpc>
              <a:spcBef>
                <a:spcPts val="1000"/>
              </a:spcBef>
              <a:buFont typeface="Arial" panose="020B0604020202020204" pitchFamily="34" charset="0"/>
              <a:buNone/>
              <a:defRPr sz="1200" b="1" kern="1200">
                <a:solidFill>
                  <a:schemeClr val="tx1"/>
                </a:solidFill>
                <a:latin typeface="Sinkin Sans 300 Light" pitchFamily="50"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342900" indent="-342900" algn="just">
              <a:lnSpc>
                <a:spcPts val="2200"/>
              </a:lnSpc>
              <a:buFont typeface="Arial" panose="020B0604020202020204" pitchFamily="34" charset="0"/>
              <a:buChar char="•"/>
            </a:pPr>
            <a:r>
              <a:rPr lang="es-ES" sz="2400" b="0" dirty="0">
                <a:solidFill>
                  <a:srgbClr val="000000"/>
                </a:solidFill>
                <a:latin typeface="Raleway" pitchFamily="2" charset="0"/>
                <a:ea typeface="Open Sans Light" panose="020B0306030504020204" pitchFamily="34" charset="0"/>
                <a:cs typeface="Open Sans Light" panose="020B0306030504020204" pitchFamily="34" charset="0"/>
              </a:rPr>
              <a:t>Jornada y horario de trabajo</a:t>
            </a:r>
          </a:p>
          <a:p>
            <a:pPr marL="342900" indent="-342900" algn="just">
              <a:lnSpc>
                <a:spcPts val="2200"/>
              </a:lnSpc>
              <a:buFont typeface="Arial" panose="020B0604020202020204" pitchFamily="34" charset="0"/>
              <a:buChar char="•"/>
            </a:pPr>
            <a:r>
              <a:rPr lang="es-ES" sz="2400" b="0" dirty="0">
                <a:solidFill>
                  <a:srgbClr val="000000"/>
                </a:solidFill>
                <a:latin typeface="Raleway" pitchFamily="2" charset="0"/>
                <a:ea typeface="Open Sans Light" panose="020B0306030504020204" pitchFamily="34" charset="0"/>
                <a:cs typeface="Open Sans Light" panose="020B0306030504020204" pitchFamily="34" charset="0"/>
              </a:rPr>
              <a:t>Trabajo en sobretiempo</a:t>
            </a:r>
          </a:p>
          <a:p>
            <a:pPr marL="342900" indent="-342900" algn="just">
              <a:lnSpc>
                <a:spcPts val="2200"/>
              </a:lnSpc>
              <a:buFont typeface="Arial" panose="020B0604020202020204" pitchFamily="34" charset="0"/>
              <a:buChar char="•"/>
            </a:pPr>
            <a:r>
              <a:rPr lang="es-ES" sz="2400" b="0" dirty="0">
                <a:solidFill>
                  <a:srgbClr val="000000"/>
                </a:solidFill>
                <a:latin typeface="Raleway" pitchFamily="2" charset="0"/>
                <a:ea typeface="Open Sans Light" panose="020B0306030504020204" pitchFamily="34" charset="0"/>
                <a:cs typeface="Open Sans Light" panose="020B0306030504020204" pitchFamily="34" charset="0"/>
              </a:rPr>
              <a:t>Control de asistencia y puntualidad</a:t>
            </a:r>
          </a:p>
          <a:p>
            <a:pPr marL="342900" indent="-342900" algn="just">
              <a:lnSpc>
                <a:spcPts val="2200"/>
              </a:lnSpc>
              <a:buFont typeface="Arial" panose="020B0604020202020204" pitchFamily="34" charset="0"/>
              <a:buChar char="•"/>
            </a:pPr>
            <a:r>
              <a:rPr lang="es-ES" sz="2400" b="0" dirty="0">
                <a:solidFill>
                  <a:srgbClr val="000000"/>
                </a:solidFill>
                <a:latin typeface="Raleway" pitchFamily="2" charset="0"/>
                <a:ea typeface="Open Sans Light" panose="020B0306030504020204" pitchFamily="34" charset="0"/>
                <a:cs typeface="Open Sans Light" panose="020B0306030504020204" pitchFamily="34" charset="0"/>
              </a:rPr>
              <a:t>Normas de permanencia en el puesto de trabajo; permisos, licencias, inasistencias y tardanzas</a:t>
            </a:r>
          </a:p>
          <a:p>
            <a:pPr marL="342900" indent="-342900" algn="just">
              <a:lnSpc>
                <a:spcPts val="2200"/>
              </a:lnSpc>
              <a:buFont typeface="Arial" panose="020B0604020202020204" pitchFamily="34" charset="0"/>
              <a:buChar char="•"/>
            </a:pPr>
            <a:r>
              <a:rPr lang="es-ES" sz="2400" b="0" dirty="0">
                <a:solidFill>
                  <a:srgbClr val="000000"/>
                </a:solidFill>
                <a:latin typeface="Raleway" pitchFamily="2" charset="0"/>
                <a:ea typeface="Open Sans Light" panose="020B0306030504020204" pitchFamily="34" charset="0"/>
                <a:cs typeface="Open Sans Light" panose="020B0306030504020204" pitchFamily="34" charset="0"/>
              </a:rPr>
              <a:t>Derechos y obligaciones del empleador</a:t>
            </a:r>
          </a:p>
          <a:p>
            <a:pPr marL="342900" indent="-342900" algn="just">
              <a:lnSpc>
                <a:spcPts val="2200"/>
              </a:lnSpc>
              <a:buFont typeface="Arial" panose="020B0604020202020204" pitchFamily="34" charset="0"/>
              <a:buChar char="•"/>
            </a:pPr>
            <a:r>
              <a:rPr lang="es-ES" sz="2400" b="0" dirty="0">
                <a:solidFill>
                  <a:srgbClr val="000000"/>
                </a:solidFill>
                <a:latin typeface="Raleway" pitchFamily="2" charset="0"/>
                <a:ea typeface="Open Sans Light" panose="020B0306030504020204" pitchFamily="34" charset="0"/>
                <a:cs typeface="Open Sans Light" panose="020B0306030504020204" pitchFamily="34" charset="0"/>
              </a:rPr>
              <a:t>Derechos y obligaciones de los trabajadores</a:t>
            </a:r>
          </a:p>
          <a:p>
            <a:pPr algn="just">
              <a:lnSpc>
                <a:spcPts val="2200"/>
              </a:lnSpc>
            </a:pPr>
            <a:endParaRPr lang="es-ES" sz="2400" b="0" dirty="0">
              <a:solidFill>
                <a:srgbClr val="000000"/>
              </a:solidFill>
              <a:latin typeface="Raleway" pitchFamily="2" charset="0"/>
              <a:ea typeface="Open Sans Light" panose="020B0306030504020204" pitchFamily="34" charset="0"/>
              <a:cs typeface="Open Sans Light" panose="020B0306030504020204" pitchFamily="34" charset="0"/>
            </a:endParaRPr>
          </a:p>
          <a:p>
            <a:pPr marL="342900" indent="-342900" algn="just">
              <a:lnSpc>
                <a:spcPts val="2200"/>
              </a:lnSpc>
              <a:buFont typeface="Arial" panose="020B0604020202020204" pitchFamily="34" charset="0"/>
              <a:buChar char="•"/>
            </a:pPr>
            <a:r>
              <a:rPr lang="es-ES" sz="3200" dirty="0">
                <a:solidFill>
                  <a:srgbClr val="000000"/>
                </a:solidFill>
                <a:latin typeface="Raleway" pitchFamily="2" charset="0"/>
                <a:ea typeface="Open Sans Light" panose="020B0306030504020204" pitchFamily="34" charset="0"/>
                <a:cs typeface="Open Sans Light" panose="020B0306030504020204" pitchFamily="34" charset="0"/>
              </a:rPr>
              <a:t>Medidas disciplinarias</a:t>
            </a:r>
            <a:endParaRPr lang="es-PE" sz="3200" dirty="0">
              <a:solidFill>
                <a:srgbClr val="000000"/>
              </a:solidFill>
              <a:latin typeface="Raleway" pitchFamily="2" charset="0"/>
              <a:ea typeface="Open Sans Light" panose="020B0306030504020204" pitchFamily="34" charset="0"/>
              <a:cs typeface="Open Sans Light" panose="020B0306030504020204" pitchFamily="34" charset="0"/>
            </a:endParaRPr>
          </a:p>
        </p:txBody>
      </p:sp>
      <p:pic>
        <p:nvPicPr>
          <p:cNvPr id="5" name="Imagen 4">
            <a:extLst>
              <a:ext uri="{FF2B5EF4-FFF2-40B4-BE49-F238E27FC236}">
                <a16:creationId xmlns:a16="http://schemas.microsoft.com/office/drawing/2014/main" id="{556645AB-BEF6-E869-926A-8632B7F5CDD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11934" y="2300475"/>
            <a:ext cx="2807996" cy="36266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425807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Interfaz de usuario gráfica, Texto&#10;&#10;Descripción generada automáticamente">
            <a:extLst>
              <a:ext uri="{FF2B5EF4-FFF2-40B4-BE49-F238E27FC236}">
                <a16:creationId xmlns:a16="http://schemas.microsoft.com/office/drawing/2014/main" id="{E5008089-D729-6222-75D7-361ECF78F47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02321" y="286603"/>
            <a:ext cx="1810812" cy="447377"/>
          </a:xfrm>
          <a:prstGeom prst="rect">
            <a:avLst/>
          </a:prstGeom>
        </p:spPr>
      </p:pic>
      <p:sp>
        <p:nvSpPr>
          <p:cNvPr id="7" name="Marcador de contenido 1">
            <a:extLst>
              <a:ext uri="{FF2B5EF4-FFF2-40B4-BE49-F238E27FC236}">
                <a16:creationId xmlns:a16="http://schemas.microsoft.com/office/drawing/2014/main" id="{A88E0DEE-011E-96AC-E54A-01C64B4D4DEF}"/>
              </a:ext>
            </a:extLst>
          </p:cNvPr>
          <p:cNvSpPr txBox="1">
            <a:spLocks/>
          </p:cNvSpPr>
          <p:nvPr/>
        </p:nvSpPr>
        <p:spPr>
          <a:xfrm>
            <a:off x="279850" y="2081233"/>
            <a:ext cx="3614436" cy="330322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s-ES" b="1" u="sng" dirty="0">
                <a:solidFill>
                  <a:srgbClr val="727272"/>
                </a:solidFill>
                <a:latin typeface="Raleway" pitchFamily="2" charset="0"/>
              </a:rPr>
              <a:t>Naturaleza</a:t>
            </a:r>
            <a:r>
              <a:rPr lang="es-ES" dirty="0">
                <a:solidFill>
                  <a:srgbClr val="727272"/>
                </a:solidFill>
                <a:latin typeface="Raleway" pitchFamily="2" charset="0"/>
              </a:rPr>
              <a:t> de la falta</a:t>
            </a:r>
          </a:p>
          <a:p>
            <a:pPr marL="285750" indent="-285750"/>
            <a:r>
              <a:rPr lang="es-ES" b="1" u="sng" dirty="0">
                <a:solidFill>
                  <a:srgbClr val="727272"/>
                </a:solidFill>
                <a:latin typeface="Raleway" pitchFamily="2" charset="0"/>
              </a:rPr>
              <a:t>Antecedentes</a:t>
            </a:r>
            <a:r>
              <a:rPr lang="es-ES" dirty="0">
                <a:solidFill>
                  <a:srgbClr val="727272"/>
                </a:solidFill>
                <a:latin typeface="Raleway" pitchFamily="2" charset="0"/>
              </a:rPr>
              <a:t> del trabajador</a:t>
            </a:r>
          </a:p>
          <a:p>
            <a:pPr marL="285750" indent="-285750"/>
            <a:r>
              <a:rPr lang="es-ES" b="1" u="sng" dirty="0">
                <a:solidFill>
                  <a:srgbClr val="727272"/>
                </a:solidFill>
                <a:latin typeface="Raleway" pitchFamily="2" charset="0"/>
              </a:rPr>
              <a:t>Circunstancias</a:t>
            </a:r>
            <a:r>
              <a:rPr lang="es-ES" dirty="0">
                <a:solidFill>
                  <a:srgbClr val="727272"/>
                </a:solidFill>
                <a:latin typeface="Raleway" pitchFamily="2" charset="0"/>
              </a:rPr>
              <a:t> en las que se cometió la falta</a:t>
            </a:r>
          </a:p>
          <a:p>
            <a:pPr marL="285750" indent="-285750"/>
            <a:r>
              <a:rPr lang="es-ES" b="1" u="sng" dirty="0">
                <a:solidFill>
                  <a:srgbClr val="727272"/>
                </a:solidFill>
                <a:latin typeface="Raleway" pitchFamily="2" charset="0"/>
              </a:rPr>
              <a:t>Reincidencia</a:t>
            </a:r>
          </a:p>
          <a:p>
            <a:pPr marL="285750" indent="-285750"/>
            <a:r>
              <a:rPr lang="es-ES" dirty="0">
                <a:solidFill>
                  <a:srgbClr val="727272"/>
                </a:solidFill>
                <a:latin typeface="Raleway" pitchFamily="2" charset="0"/>
              </a:rPr>
              <a:t>Grado de </a:t>
            </a:r>
            <a:r>
              <a:rPr lang="es-ES" b="1" u="sng" dirty="0">
                <a:solidFill>
                  <a:srgbClr val="727272"/>
                </a:solidFill>
                <a:latin typeface="Raleway" pitchFamily="2" charset="0"/>
              </a:rPr>
              <a:t>responsabilidad</a:t>
            </a:r>
            <a:r>
              <a:rPr lang="es-ES" dirty="0">
                <a:solidFill>
                  <a:srgbClr val="727272"/>
                </a:solidFill>
                <a:latin typeface="Raleway" pitchFamily="2" charset="0"/>
              </a:rPr>
              <a:t> del trabajador en la Empresa</a:t>
            </a:r>
          </a:p>
          <a:p>
            <a:pPr marL="285750" indent="-285750"/>
            <a:r>
              <a:rPr lang="es-ES" b="1" u="sng" dirty="0">
                <a:solidFill>
                  <a:srgbClr val="727272"/>
                </a:solidFill>
                <a:latin typeface="Raleway" pitchFamily="2" charset="0"/>
              </a:rPr>
              <a:t>Perjuicio</a:t>
            </a:r>
            <a:r>
              <a:rPr lang="es-ES" dirty="0">
                <a:solidFill>
                  <a:srgbClr val="727272"/>
                </a:solidFill>
                <a:latin typeface="Raleway" pitchFamily="2" charset="0"/>
              </a:rPr>
              <a:t> causado</a:t>
            </a:r>
          </a:p>
        </p:txBody>
      </p:sp>
      <p:sp>
        <p:nvSpPr>
          <p:cNvPr id="8" name="CuadroTexto 7">
            <a:extLst>
              <a:ext uri="{FF2B5EF4-FFF2-40B4-BE49-F238E27FC236}">
                <a16:creationId xmlns:a16="http://schemas.microsoft.com/office/drawing/2014/main" id="{87E0535A-E467-F9A7-A202-7C5E63248914}"/>
              </a:ext>
            </a:extLst>
          </p:cNvPr>
          <p:cNvSpPr txBox="1"/>
          <p:nvPr/>
        </p:nvSpPr>
        <p:spPr>
          <a:xfrm>
            <a:off x="7770004" y="2260176"/>
            <a:ext cx="2820020" cy="1754326"/>
          </a:xfrm>
          <a:prstGeom prst="rect">
            <a:avLst/>
          </a:prstGeom>
          <a:noFill/>
        </p:spPr>
        <p:txBody>
          <a:bodyPr wrap="square">
            <a:spAutoFit/>
          </a:bodyPr>
          <a:lstStyle/>
          <a:p>
            <a:pPr marL="457200" indent="-457200">
              <a:buFont typeface="+mj-lt"/>
              <a:buAutoNum type="arabicPeriod"/>
            </a:pPr>
            <a:r>
              <a:rPr lang="es-ES" dirty="0">
                <a:solidFill>
                  <a:srgbClr val="000000"/>
                </a:solidFill>
              </a:rPr>
              <a:t>Amonestación verbal</a:t>
            </a:r>
          </a:p>
          <a:p>
            <a:pPr marL="457200" indent="-457200">
              <a:buFont typeface="+mj-lt"/>
              <a:buAutoNum type="arabicPeriod"/>
            </a:pPr>
            <a:r>
              <a:rPr lang="es-ES" dirty="0">
                <a:solidFill>
                  <a:srgbClr val="000000"/>
                </a:solidFill>
              </a:rPr>
              <a:t>Amonestación escrita</a:t>
            </a:r>
          </a:p>
          <a:p>
            <a:pPr marL="457200" indent="-457200">
              <a:buFont typeface="+mj-lt"/>
              <a:buAutoNum type="arabicPeriod"/>
            </a:pPr>
            <a:r>
              <a:rPr lang="es-ES" dirty="0">
                <a:solidFill>
                  <a:srgbClr val="000000"/>
                </a:solidFill>
              </a:rPr>
              <a:t>Suspensión sin goce de haber</a:t>
            </a:r>
          </a:p>
          <a:p>
            <a:pPr marL="457200" indent="-457200">
              <a:buFont typeface="+mj-lt"/>
              <a:buAutoNum type="arabicPeriod"/>
            </a:pPr>
            <a:r>
              <a:rPr lang="es-ES" dirty="0">
                <a:solidFill>
                  <a:srgbClr val="000000"/>
                </a:solidFill>
              </a:rPr>
              <a:t>Despido por falta grave</a:t>
            </a:r>
          </a:p>
        </p:txBody>
      </p:sp>
      <p:sp>
        <p:nvSpPr>
          <p:cNvPr id="9" name="CuadroTexto 8">
            <a:extLst>
              <a:ext uri="{FF2B5EF4-FFF2-40B4-BE49-F238E27FC236}">
                <a16:creationId xmlns:a16="http://schemas.microsoft.com/office/drawing/2014/main" id="{8B93F787-60D3-555A-935F-8CDE3D841498}"/>
              </a:ext>
            </a:extLst>
          </p:cNvPr>
          <p:cNvSpPr txBox="1"/>
          <p:nvPr/>
        </p:nvSpPr>
        <p:spPr>
          <a:xfrm>
            <a:off x="626496" y="1215693"/>
            <a:ext cx="2772768" cy="646331"/>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pPr algn="ctr"/>
            <a:r>
              <a:rPr lang="es-ES" b="1" dirty="0">
                <a:solidFill>
                  <a:schemeClr val="bg1"/>
                </a:solidFill>
              </a:rPr>
              <a:t>CRITERIOS DE APLICACIÓN</a:t>
            </a:r>
          </a:p>
        </p:txBody>
      </p:sp>
      <p:sp>
        <p:nvSpPr>
          <p:cNvPr id="10" name="CuadroTexto 9">
            <a:extLst>
              <a:ext uri="{FF2B5EF4-FFF2-40B4-BE49-F238E27FC236}">
                <a16:creationId xmlns:a16="http://schemas.microsoft.com/office/drawing/2014/main" id="{89F06A30-2CBD-EA22-030A-C390AFAD76C6}"/>
              </a:ext>
            </a:extLst>
          </p:cNvPr>
          <p:cNvSpPr txBox="1"/>
          <p:nvPr/>
        </p:nvSpPr>
        <p:spPr>
          <a:xfrm>
            <a:off x="8196201" y="1226121"/>
            <a:ext cx="2069974" cy="64633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a:r>
              <a:rPr lang="es-ES" b="1" dirty="0">
                <a:solidFill>
                  <a:schemeClr val="bg1"/>
                </a:solidFill>
              </a:rPr>
              <a:t>TIPOS DE SANCIONES</a:t>
            </a:r>
          </a:p>
        </p:txBody>
      </p:sp>
      <p:sp>
        <p:nvSpPr>
          <p:cNvPr id="11" name="Flecha: a la derecha 10">
            <a:extLst>
              <a:ext uri="{FF2B5EF4-FFF2-40B4-BE49-F238E27FC236}">
                <a16:creationId xmlns:a16="http://schemas.microsoft.com/office/drawing/2014/main" id="{B5824DE8-C811-2994-4CB3-7D4D818A6B77}"/>
              </a:ext>
            </a:extLst>
          </p:cNvPr>
          <p:cNvSpPr/>
          <p:nvPr/>
        </p:nvSpPr>
        <p:spPr>
          <a:xfrm>
            <a:off x="3868790" y="1318453"/>
            <a:ext cx="481816" cy="461665"/>
          </a:xfrm>
          <a:prstGeom prst="rightArrow">
            <a:avLst/>
          </a:prstGeom>
          <a:solidFill>
            <a:schemeClr val="accent3">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s-PE" sz="1400" dirty="0">
              <a:solidFill>
                <a:srgbClr val="000000"/>
              </a:solidFill>
            </a:endParaRPr>
          </a:p>
        </p:txBody>
      </p:sp>
      <p:sp>
        <p:nvSpPr>
          <p:cNvPr id="12" name="Flecha: cheurón 11">
            <a:extLst>
              <a:ext uri="{FF2B5EF4-FFF2-40B4-BE49-F238E27FC236}">
                <a16:creationId xmlns:a16="http://schemas.microsoft.com/office/drawing/2014/main" id="{0297DC8D-B59F-2C6B-2D50-2B441E70DC32}"/>
              </a:ext>
            </a:extLst>
          </p:cNvPr>
          <p:cNvSpPr/>
          <p:nvPr/>
        </p:nvSpPr>
        <p:spPr>
          <a:xfrm>
            <a:off x="3820249" y="2352658"/>
            <a:ext cx="618765" cy="2010876"/>
          </a:xfrm>
          <a:prstGeom prst="chevron">
            <a:avLst/>
          </a:prstGeom>
          <a:solidFill>
            <a:schemeClr val="accent6">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s-PE" sz="1400">
              <a:solidFill>
                <a:srgbClr val="000000"/>
              </a:solidFill>
            </a:endParaRPr>
          </a:p>
        </p:txBody>
      </p:sp>
      <p:sp>
        <p:nvSpPr>
          <p:cNvPr id="13" name="Flecha: a la derecha 12">
            <a:extLst>
              <a:ext uri="{FF2B5EF4-FFF2-40B4-BE49-F238E27FC236}">
                <a16:creationId xmlns:a16="http://schemas.microsoft.com/office/drawing/2014/main" id="{6B1D9B17-ABEC-7198-0D5B-018E3F2F1F65}"/>
              </a:ext>
            </a:extLst>
          </p:cNvPr>
          <p:cNvSpPr/>
          <p:nvPr/>
        </p:nvSpPr>
        <p:spPr>
          <a:xfrm>
            <a:off x="7288188" y="1239738"/>
            <a:ext cx="481816" cy="461665"/>
          </a:xfrm>
          <a:prstGeom prst="rightArrow">
            <a:avLst/>
          </a:prstGeom>
          <a:solidFill>
            <a:schemeClr val="accent3">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s-PE" sz="1400">
              <a:solidFill>
                <a:srgbClr val="000000"/>
              </a:solidFill>
            </a:endParaRPr>
          </a:p>
        </p:txBody>
      </p:sp>
      <p:sp>
        <p:nvSpPr>
          <p:cNvPr id="14" name="Flecha: cheurón 13">
            <a:extLst>
              <a:ext uri="{FF2B5EF4-FFF2-40B4-BE49-F238E27FC236}">
                <a16:creationId xmlns:a16="http://schemas.microsoft.com/office/drawing/2014/main" id="{35CF9D47-AD0F-0999-D537-2C8818EC00DB}"/>
              </a:ext>
            </a:extLst>
          </p:cNvPr>
          <p:cNvSpPr/>
          <p:nvPr/>
        </p:nvSpPr>
        <p:spPr>
          <a:xfrm>
            <a:off x="7151239" y="2352658"/>
            <a:ext cx="618765" cy="2010876"/>
          </a:xfrm>
          <a:prstGeom prst="chevron">
            <a:avLst/>
          </a:prstGeom>
          <a:solidFill>
            <a:schemeClr val="accent6">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s-PE" sz="1400">
              <a:solidFill>
                <a:srgbClr val="000000"/>
              </a:solidFill>
            </a:endParaRPr>
          </a:p>
        </p:txBody>
      </p:sp>
      <p:sp>
        <p:nvSpPr>
          <p:cNvPr id="15" name="CuadroTexto 14">
            <a:extLst>
              <a:ext uri="{FF2B5EF4-FFF2-40B4-BE49-F238E27FC236}">
                <a16:creationId xmlns:a16="http://schemas.microsoft.com/office/drawing/2014/main" id="{8E2EFBA5-8DEC-A2AF-D337-DA396FC77E5B}"/>
              </a:ext>
            </a:extLst>
          </p:cNvPr>
          <p:cNvSpPr txBox="1"/>
          <p:nvPr/>
        </p:nvSpPr>
        <p:spPr>
          <a:xfrm>
            <a:off x="4721521" y="2306612"/>
            <a:ext cx="2199292" cy="523220"/>
          </a:xfrm>
          <a:prstGeom prst="rect">
            <a:avLst/>
          </a:prstGeom>
          <a:solidFill>
            <a:schemeClr val="tx2">
              <a:lumMod val="40000"/>
              <a:lumOff val="60000"/>
            </a:schemeClr>
          </a:solidFill>
        </p:spPr>
        <p:txBody>
          <a:bodyPr wrap="square">
            <a:spAutoFit/>
          </a:bodyPr>
          <a:lstStyle/>
          <a:p>
            <a:pPr algn="ctr"/>
            <a:r>
              <a:rPr lang="es-ES" sz="2800" dirty="0">
                <a:solidFill>
                  <a:schemeClr val="bg1"/>
                </a:solidFill>
              </a:rPr>
              <a:t>Leves</a:t>
            </a:r>
          </a:p>
        </p:txBody>
      </p:sp>
      <p:sp>
        <p:nvSpPr>
          <p:cNvPr id="16" name="CuadroTexto 15">
            <a:extLst>
              <a:ext uri="{FF2B5EF4-FFF2-40B4-BE49-F238E27FC236}">
                <a16:creationId xmlns:a16="http://schemas.microsoft.com/office/drawing/2014/main" id="{3350046C-C002-86E9-EE33-24EC16F52062}"/>
              </a:ext>
            </a:extLst>
          </p:cNvPr>
          <p:cNvSpPr txBox="1"/>
          <p:nvPr/>
        </p:nvSpPr>
        <p:spPr>
          <a:xfrm>
            <a:off x="5126122" y="1226121"/>
            <a:ext cx="1360548" cy="646331"/>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pPr algn="ctr"/>
            <a:r>
              <a:rPr lang="es-ES" b="1" dirty="0">
                <a:solidFill>
                  <a:schemeClr val="bg1"/>
                </a:solidFill>
              </a:rPr>
              <a:t>TIPO DE FALTA</a:t>
            </a:r>
          </a:p>
        </p:txBody>
      </p:sp>
      <p:sp>
        <p:nvSpPr>
          <p:cNvPr id="17" name="CuadroTexto 16">
            <a:extLst>
              <a:ext uri="{FF2B5EF4-FFF2-40B4-BE49-F238E27FC236}">
                <a16:creationId xmlns:a16="http://schemas.microsoft.com/office/drawing/2014/main" id="{DDDC8C43-8E85-45C8-654B-C5F97A11FA89}"/>
              </a:ext>
            </a:extLst>
          </p:cNvPr>
          <p:cNvSpPr txBox="1"/>
          <p:nvPr/>
        </p:nvSpPr>
        <p:spPr>
          <a:xfrm>
            <a:off x="2659677" y="369793"/>
            <a:ext cx="6096000" cy="535531"/>
          </a:xfrm>
          <a:prstGeom prst="rect">
            <a:avLst/>
          </a:prstGeom>
          <a:noFill/>
        </p:spPr>
        <p:txBody>
          <a:bodyPr wrap="square">
            <a:spAutoFit/>
          </a:bodyPr>
          <a:lstStyle/>
          <a:p>
            <a:pPr algn="ctr">
              <a:lnSpc>
                <a:spcPct val="90000"/>
              </a:lnSpc>
              <a:spcBef>
                <a:spcPct val="0"/>
              </a:spcBef>
            </a:pPr>
            <a:r>
              <a:rPr lang="es-ES" sz="3200" b="1" dirty="0">
                <a:latin typeface="Open Sans" panose="020B0606030504020204" pitchFamily="34" charset="0"/>
                <a:ea typeface="Open Sans" panose="020B0606030504020204" pitchFamily="34" charset="0"/>
                <a:cs typeface="Open Sans" panose="020B0606030504020204" pitchFamily="34" charset="0"/>
              </a:rPr>
              <a:t>MEDIDAS DISCIPLINARIAS</a:t>
            </a:r>
            <a:endParaRPr lang="es-PE" sz="32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Rectángulo: esquinas redondeadas 17">
            <a:extLst>
              <a:ext uri="{FF2B5EF4-FFF2-40B4-BE49-F238E27FC236}">
                <a16:creationId xmlns:a16="http://schemas.microsoft.com/office/drawing/2014/main" id="{776DD674-55A7-0492-C2B6-6A26735A131F}"/>
              </a:ext>
            </a:extLst>
          </p:cNvPr>
          <p:cNvSpPr/>
          <p:nvPr/>
        </p:nvSpPr>
        <p:spPr>
          <a:xfrm>
            <a:off x="626496" y="5132050"/>
            <a:ext cx="2347879" cy="50482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S" dirty="0">
                <a:solidFill>
                  <a:srgbClr val="000000"/>
                </a:solidFill>
              </a:rPr>
              <a:t>INMEDIATEZ</a:t>
            </a:r>
            <a:endParaRPr lang="es-PE" dirty="0">
              <a:solidFill>
                <a:srgbClr val="000000"/>
              </a:solidFill>
            </a:endParaRPr>
          </a:p>
        </p:txBody>
      </p:sp>
      <p:sp>
        <p:nvSpPr>
          <p:cNvPr id="19" name="Rectángulo: esquinas redondeadas 18">
            <a:extLst>
              <a:ext uri="{FF2B5EF4-FFF2-40B4-BE49-F238E27FC236}">
                <a16:creationId xmlns:a16="http://schemas.microsoft.com/office/drawing/2014/main" id="{0A6D3FC1-AA72-7B4C-6E34-CC93483CB365}"/>
              </a:ext>
            </a:extLst>
          </p:cNvPr>
          <p:cNvSpPr/>
          <p:nvPr/>
        </p:nvSpPr>
        <p:spPr>
          <a:xfrm>
            <a:off x="8196201" y="5132048"/>
            <a:ext cx="2532775" cy="50482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S" dirty="0">
                <a:solidFill>
                  <a:srgbClr val="000000"/>
                </a:solidFill>
              </a:rPr>
              <a:t>PROPORCIONALIDAD</a:t>
            </a:r>
            <a:endParaRPr lang="es-PE" dirty="0">
              <a:solidFill>
                <a:srgbClr val="000000"/>
              </a:solidFill>
            </a:endParaRPr>
          </a:p>
        </p:txBody>
      </p:sp>
      <p:sp>
        <p:nvSpPr>
          <p:cNvPr id="20" name="Rectángulo: esquinas redondeadas 19">
            <a:extLst>
              <a:ext uri="{FF2B5EF4-FFF2-40B4-BE49-F238E27FC236}">
                <a16:creationId xmlns:a16="http://schemas.microsoft.com/office/drawing/2014/main" id="{AD81B046-AFCB-C2DB-E1E9-718EB98ED75F}"/>
              </a:ext>
            </a:extLst>
          </p:cNvPr>
          <p:cNvSpPr/>
          <p:nvPr/>
        </p:nvSpPr>
        <p:spPr>
          <a:xfrm>
            <a:off x="4553790" y="5132048"/>
            <a:ext cx="2347879" cy="50482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S" dirty="0">
                <a:solidFill>
                  <a:srgbClr val="000000"/>
                </a:solidFill>
              </a:rPr>
              <a:t>RAZONABILIDAD</a:t>
            </a:r>
            <a:endParaRPr lang="es-PE" dirty="0">
              <a:solidFill>
                <a:srgbClr val="000000"/>
              </a:solidFill>
            </a:endParaRPr>
          </a:p>
        </p:txBody>
      </p:sp>
      <p:sp>
        <p:nvSpPr>
          <p:cNvPr id="21" name="Rectángulo: esquinas redondeadas 20">
            <a:extLst>
              <a:ext uri="{FF2B5EF4-FFF2-40B4-BE49-F238E27FC236}">
                <a16:creationId xmlns:a16="http://schemas.microsoft.com/office/drawing/2014/main" id="{F30CE407-F5C0-5B38-9F97-9E51D4EACCA0}"/>
              </a:ext>
            </a:extLst>
          </p:cNvPr>
          <p:cNvSpPr/>
          <p:nvPr/>
        </p:nvSpPr>
        <p:spPr>
          <a:xfrm>
            <a:off x="4125153" y="5954938"/>
            <a:ext cx="3419049" cy="504825"/>
          </a:xfrm>
          <a:prstGeom prst="roundRect">
            <a:avLst/>
          </a:prstGeom>
          <a:solidFill>
            <a:srgbClr val="A5272B">
              <a:alpha val="56863"/>
            </a:srgbClr>
          </a:solidFill>
          <a:ln w="38100">
            <a:solidFill>
              <a:schemeClr val="accent6">
                <a:lumMod val="50000"/>
              </a:schemeClr>
            </a:solidFill>
            <a:prstDash val="lgDash"/>
          </a:ln>
        </p:spPr>
        <p:style>
          <a:lnRef idx="1">
            <a:schemeClr val="accent3"/>
          </a:lnRef>
          <a:fillRef idx="2">
            <a:schemeClr val="accent3"/>
          </a:fillRef>
          <a:effectRef idx="1">
            <a:schemeClr val="accent3"/>
          </a:effectRef>
          <a:fontRef idx="minor">
            <a:schemeClr val="dk1"/>
          </a:fontRef>
        </p:style>
        <p:txBody>
          <a:bodyPr rtlCol="0" anchor="ctr"/>
          <a:lstStyle/>
          <a:p>
            <a:pPr algn="ctr"/>
            <a:r>
              <a:rPr lang="es-ES" sz="2400" b="1" dirty="0">
                <a:solidFill>
                  <a:schemeClr val="bg1"/>
                </a:solidFill>
                <a:effectLst>
                  <a:outerShdw blurRad="38100" dist="38100" dir="2700000" algn="tl">
                    <a:srgbClr val="000000">
                      <a:alpha val="43137"/>
                    </a:srgbClr>
                  </a:outerShdw>
                </a:effectLst>
              </a:rPr>
              <a:t>DERECHO DE DEFENSA</a:t>
            </a:r>
            <a:endParaRPr lang="es-PE" sz="2400" b="1" dirty="0">
              <a:solidFill>
                <a:schemeClr val="bg1"/>
              </a:solidFill>
              <a:effectLst>
                <a:outerShdw blurRad="38100" dist="38100" dir="2700000" algn="tl">
                  <a:srgbClr val="000000">
                    <a:alpha val="43137"/>
                  </a:srgbClr>
                </a:outerShdw>
              </a:effectLst>
            </a:endParaRPr>
          </a:p>
        </p:txBody>
      </p:sp>
      <p:sp>
        <p:nvSpPr>
          <p:cNvPr id="26" name="CuadroTexto 25">
            <a:extLst>
              <a:ext uri="{FF2B5EF4-FFF2-40B4-BE49-F238E27FC236}">
                <a16:creationId xmlns:a16="http://schemas.microsoft.com/office/drawing/2014/main" id="{2FEB3D29-D84F-8B9F-118B-EDBDFB4715C3}"/>
              </a:ext>
            </a:extLst>
          </p:cNvPr>
          <p:cNvSpPr txBox="1"/>
          <p:nvPr/>
        </p:nvSpPr>
        <p:spPr>
          <a:xfrm>
            <a:off x="4721521" y="3076326"/>
            <a:ext cx="2199292" cy="523220"/>
          </a:xfrm>
          <a:prstGeom prst="rect">
            <a:avLst/>
          </a:prstGeom>
          <a:solidFill>
            <a:schemeClr val="tx2">
              <a:lumMod val="60000"/>
              <a:lumOff val="40000"/>
            </a:schemeClr>
          </a:solidFill>
        </p:spPr>
        <p:txBody>
          <a:bodyPr wrap="square">
            <a:spAutoFit/>
          </a:bodyPr>
          <a:lstStyle/>
          <a:p>
            <a:pPr algn="ctr"/>
            <a:r>
              <a:rPr lang="es-ES" sz="2800" dirty="0">
                <a:solidFill>
                  <a:schemeClr val="bg1"/>
                </a:solidFill>
              </a:rPr>
              <a:t>Graves</a:t>
            </a:r>
          </a:p>
        </p:txBody>
      </p:sp>
      <p:sp>
        <p:nvSpPr>
          <p:cNvPr id="27" name="CuadroTexto 26">
            <a:extLst>
              <a:ext uri="{FF2B5EF4-FFF2-40B4-BE49-F238E27FC236}">
                <a16:creationId xmlns:a16="http://schemas.microsoft.com/office/drawing/2014/main" id="{0327850B-73E1-7AC6-C9B0-2506687E7554}"/>
              </a:ext>
            </a:extLst>
          </p:cNvPr>
          <p:cNvSpPr txBox="1"/>
          <p:nvPr/>
        </p:nvSpPr>
        <p:spPr>
          <a:xfrm>
            <a:off x="4721521" y="3843658"/>
            <a:ext cx="2199292" cy="523220"/>
          </a:xfrm>
          <a:prstGeom prst="rect">
            <a:avLst/>
          </a:prstGeom>
          <a:solidFill>
            <a:schemeClr val="tx2">
              <a:lumMod val="75000"/>
            </a:schemeClr>
          </a:solidFill>
        </p:spPr>
        <p:txBody>
          <a:bodyPr wrap="square">
            <a:spAutoFit/>
          </a:bodyPr>
          <a:lstStyle/>
          <a:p>
            <a:pPr algn="ctr"/>
            <a:r>
              <a:rPr lang="es-ES" sz="2800" dirty="0">
                <a:solidFill>
                  <a:schemeClr val="bg1"/>
                </a:solidFill>
              </a:rPr>
              <a:t>Muy graves</a:t>
            </a:r>
          </a:p>
        </p:txBody>
      </p:sp>
    </p:spTree>
    <p:extLst>
      <p:ext uri="{BB962C8B-B14F-4D97-AF65-F5344CB8AC3E}">
        <p14:creationId xmlns:p14="http://schemas.microsoft.com/office/powerpoint/2010/main" val="42557342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1">
            <a:extLst>
              <a:ext uri="{FF2B5EF4-FFF2-40B4-BE49-F238E27FC236}">
                <a16:creationId xmlns:a16="http://schemas.microsoft.com/office/drawing/2014/main" id="{5F194E24-3F0E-4B1B-4729-A53AE995D6E7}"/>
              </a:ext>
            </a:extLst>
          </p:cNvPr>
          <p:cNvSpPr txBox="1">
            <a:spLocks/>
          </p:cNvSpPr>
          <p:nvPr/>
        </p:nvSpPr>
        <p:spPr>
          <a:xfrm>
            <a:off x="0" y="1041032"/>
            <a:ext cx="12191999" cy="60797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dirty="0">
                <a:solidFill>
                  <a:srgbClr val="000000"/>
                </a:solidFill>
              </a:rPr>
              <a:t>Ante la comisión de una falta por parte de un colaborador el procedimiento a seguir es el siguiente:</a:t>
            </a:r>
          </a:p>
        </p:txBody>
      </p:sp>
      <p:sp>
        <p:nvSpPr>
          <p:cNvPr id="6" name="CuadroTexto 5">
            <a:extLst>
              <a:ext uri="{FF2B5EF4-FFF2-40B4-BE49-F238E27FC236}">
                <a16:creationId xmlns:a16="http://schemas.microsoft.com/office/drawing/2014/main" id="{5EE9A7AE-05A6-0797-99D2-475F80DF4EA8}"/>
              </a:ext>
            </a:extLst>
          </p:cNvPr>
          <p:cNvSpPr txBox="1"/>
          <p:nvPr/>
        </p:nvSpPr>
        <p:spPr>
          <a:xfrm>
            <a:off x="1618803" y="1642347"/>
            <a:ext cx="9624060" cy="707886"/>
          </a:xfrm>
          <a:prstGeom prst="rect">
            <a:avLst/>
          </a:prstGeom>
          <a:noFill/>
        </p:spPr>
        <p:txBody>
          <a:bodyPr wrap="square">
            <a:spAutoFit/>
          </a:bodyPr>
          <a:lstStyle/>
          <a:p>
            <a:pPr algn="just"/>
            <a:r>
              <a:rPr lang="es-ES" dirty="0">
                <a:solidFill>
                  <a:srgbClr val="000000"/>
                </a:solidFill>
              </a:rPr>
              <a:t>El jefe inmediato superior envía a RRHH un </a:t>
            </a:r>
            <a:r>
              <a:rPr lang="es-ES" sz="2000" b="1" dirty="0">
                <a:solidFill>
                  <a:srgbClr val="000000"/>
                </a:solidFill>
                <a:effectLst>
                  <a:outerShdw blurRad="38100" dist="38100" dir="2700000" algn="tl">
                    <a:srgbClr val="000000">
                      <a:alpha val="43137"/>
                    </a:srgbClr>
                  </a:outerShdw>
                </a:effectLst>
              </a:rPr>
              <a:t>INFORME</a:t>
            </a:r>
            <a:r>
              <a:rPr lang="es-ES" dirty="0">
                <a:solidFill>
                  <a:srgbClr val="000000"/>
                </a:solidFill>
              </a:rPr>
              <a:t> por escrito detallando la falta cometida y adjuntando las </a:t>
            </a:r>
            <a:r>
              <a:rPr lang="es-ES" sz="2000" b="1" i="1" u="sng" dirty="0">
                <a:solidFill>
                  <a:srgbClr val="000000"/>
                </a:solidFill>
              </a:rPr>
              <a:t>pruebas</a:t>
            </a:r>
            <a:r>
              <a:rPr lang="es-ES" dirty="0">
                <a:solidFill>
                  <a:srgbClr val="000000"/>
                </a:solidFill>
              </a:rPr>
              <a:t> que confirmen los hechos.</a:t>
            </a:r>
          </a:p>
        </p:txBody>
      </p:sp>
      <p:sp>
        <p:nvSpPr>
          <p:cNvPr id="7" name="CuadroTexto 6">
            <a:extLst>
              <a:ext uri="{FF2B5EF4-FFF2-40B4-BE49-F238E27FC236}">
                <a16:creationId xmlns:a16="http://schemas.microsoft.com/office/drawing/2014/main" id="{605BE727-F53F-436D-1098-5CDA5C2E8CCB}"/>
              </a:ext>
            </a:extLst>
          </p:cNvPr>
          <p:cNvSpPr txBox="1"/>
          <p:nvPr/>
        </p:nvSpPr>
        <p:spPr>
          <a:xfrm>
            <a:off x="2217420" y="3048387"/>
            <a:ext cx="9121140" cy="677108"/>
          </a:xfrm>
          <a:prstGeom prst="rect">
            <a:avLst/>
          </a:prstGeom>
          <a:noFill/>
        </p:spPr>
        <p:txBody>
          <a:bodyPr wrap="square">
            <a:spAutoFit/>
          </a:bodyPr>
          <a:lstStyle/>
          <a:p>
            <a:pPr algn="just"/>
            <a:r>
              <a:rPr lang="es-ES" dirty="0">
                <a:solidFill>
                  <a:srgbClr val="000000"/>
                </a:solidFill>
              </a:rPr>
              <a:t>RRHH en conjunto con el departamento legal valora el informe y las pruebas y de considerarlo pertinente emite una </a:t>
            </a:r>
            <a:r>
              <a:rPr lang="es-ES" sz="2000" b="1" dirty="0">
                <a:solidFill>
                  <a:srgbClr val="000000"/>
                </a:solidFill>
                <a:effectLst>
                  <a:outerShdw blurRad="38100" dist="38100" dir="2700000" algn="tl">
                    <a:srgbClr val="000000">
                      <a:alpha val="43137"/>
                    </a:srgbClr>
                  </a:outerShdw>
                </a:effectLst>
              </a:rPr>
              <a:t>IMPUTACIÓN DE CARGOS</a:t>
            </a:r>
            <a:r>
              <a:rPr lang="es-ES" dirty="0">
                <a:solidFill>
                  <a:srgbClr val="000000"/>
                </a:solidFill>
              </a:rPr>
              <a:t> al colaborador.</a:t>
            </a:r>
          </a:p>
        </p:txBody>
      </p:sp>
      <p:sp>
        <p:nvSpPr>
          <p:cNvPr id="8" name="CuadroTexto 7">
            <a:extLst>
              <a:ext uri="{FF2B5EF4-FFF2-40B4-BE49-F238E27FC236}">
                <a16:creationId xmlns:a16="http://schemas.microsoft.com/office/drawing/2014/main" id="{77AE8F34-AE77-35AC-3D61-9D5C3D4BB594}"/>
              </a:ext>
            </a:extLst>
          </p:cNvPr>
          <p:cNvSpPr txBox="1"/>
          <p:nvPr/>
        </p:nvSpPr>
        <p:spPr>
          <a:xfrm>
            <a:off x="2971800" y="4395669"/>
            <a:ext cx="8332470" cy="707886"/>
          </a:xfrm>
          <a:prstGeom prst="rect">
            <a:avLst/>
          </a:prstGeom>
          <a:noFill/>
        </p:spPr>
        <p:txBody>
          <a:bodyPr wrap="square">
            <a:spAutoFit/>
          </a:bodyPr>
          <a:lstStyle/>
          <a:p>
            <a:pPr algn="just"/>
            <a:r>
              <a:rPr lang="es-ES" dirty="0">
                <a:solidFill>
                  <a:srgbClr val="000000"/>
                </a:solidFill>
              </a:rPr>
              <a:t>El colaborador tiene un </a:t>
            </a:r>
            <a:r>
              <a:rPr lang="es-ES" sz="2000" b="1" i="1" u="sng" dirty="0">
                <a:solidFill>
                  <a:srgbClr val="000000"/>
                </a:solidFill>
              </a:rPr>
              <a:t>plazo</a:t>
            </a:r>
            <a:r>
              <a:rPr lang="es-ES" dirty="0">
                <a:solidFill>
                  <a:srgbClr val="000000"/>
                </a:solidFill>
              </a:rPr>
              <a:t> desde la recepción del documento para presentar sus </a:t>
            </a:r>
            <a:r>
              <a:rPr lang="es-ES" sz="2000" b="1" dirty="0">
                <a:solidFill>
                  <a:srgbClr val="000000"/>
                </a:solidFill>
                <a:effectLst>
                  <a:outerShdw blurRad="38100" dist="38100" dir="2700000" algn="tl">
                    <a:srgbClr val="000000">
                      <a:alpha val="43137"/>
                    </a:srgbClr>
                  </a:outerShdw>
                </a:effectLst>
              </a:rPr>
              <a:t>DESCARGOS</a:t>
            </a:r>
            <a:r>
              <a:rPr lang="es-ES" dirty="0">
                <a:solidFill>
                  <a:srgbClr val="000000"/>
                </a:solidFill>
              </a:rPr>
              <a:t> por escrito a la Gerencia de Recursos Humanos. </a:t>
            </a:r>
          </a:p>
        </p:txBody>
      </p:sp>
      <p:sp>
        <p:nvSpPr>
          <p:cNvPr id="9" name="CuadroTexto 8">
            <a:extLst>
              <a:ext uri="{FF2B5EF4-FFF2-40B4-BE49-F238E27FC236}">
                <a16:creationId xmlns:a16="http://schemas.microsoft.com/office/drawing/2014/main" id="{29B63D7F-1063-DC3D-EAF0-2CD3DB8CA9BD}"/>
              </a:ext>
            </a:extLst>
          </p:cNvPr>
          <p:cNvSpPr txBox="1"/>
          <p:nvPr/>
        </p:nvSpPr>
        <p:spPr>
          <a:xfrm>
            <a:off x="3714750" y="5558314"/>
            <a:ext cx="7589519" cy="954107"/>
          </a:xfrm>
          <a:prstGeom prst="rect">
            <a:avLst/>
          </a:prstGeom>
          <a:noFill/>
        </p:spPr>
        <p:txBody>
          <a:bodyPr wrap="square">
            <a:spAutoFit/>
          </a:bodyPr>
          <a:lstStyle/>
          <a:p>
            <a:pPr algn="just"/>
            <a:r>
              <a:rPr lang="es-ES" dirty="0">
                <a:solidFill>
                  <a:srgbClr val="000000"/>
                </a:solidFill>
              </a:rPr>
              <a:t>RRHH, en conjunto con el departamento legal, valoran los descargos y determinan si la falta cometida amerita una sanción (o </a:t>
            </a:r>
            <a:r>
              <a:rPr lang="es-ES" b="1" i="1" u="sng" dirty="0">
                <a:solidFill>
                  <a:srgbClr val="000000"/>
                </a:solidFill>
              </a:rPr>
              <a:t>archivo</a:t>
            </a:r>
            <a:r>
              <a:rPr lang="es-ES" dirty="0">
                <a:solidFill>
                  <a:srgbClr val="000000"/>
                </a:solidFill>
              </a:rPr>
              <a:t>); así como el tipo de sanción y de ser así, emiten el </a:t>
            </a:r>
            <a:r>
              <a:rPr lang="es-ES" sz="2000" b="1" dirty="0">
                <a:solidFill>
                  <a:srgbClr val="000000"/>
                </a:solidFill>
                <a:effectLst>
                  <a:outerShdw blurRad="38100" dist="38100" dir="2700000" algn="tl">
                    <a:srgbClr val="000000">
                      <a:alpha val="43137"/>
                    </a:srgbClr>
                  </a:outerShdw>
                </a:effectLst>
              </a:rPr>
              <a:t>MEMORÁNDUM</a:t>
            </a:r>
            <a:r>
              <a:rPr lang="es-ES" dirty="0">
                <a:solidFill>
                  <a:srgbClr val="000000"/>
                </a:solidFill>
              </a:rPr>
              <a:t> correspondiente.</a:t>
            </a:r>
            <a:endParaRPr lang="es-PE" dirty="0">
              <a:solidFill>
                <a:srgbClr val="000000"/>
              </a:solidFill>
            </a:endParaRPr>
          </a:p>
        </p:txBody>
      </p:sp>
      <p:sp>
        <p:nvSpPr>
          <p:cNvPr id="10" name="Elipse 9">
            <a:extLst>
              <a:ext uri="{FF2B5EF4-FFF2-40B4-BE49-F238E27FC236}">
                <a16:creationId xmlns:a16="http://schemas.microsoft.com/office/drawing/2014/main" id="{E1AC4BED-1B84-09C3-09CE-F2B026CCB2F6}"/>
              </a:ext>
            </a:extLst>
          </p:cNvPr>
          <p:cNvSpPr/>
          <p:nvPr/>
        </p:nvSpPr>
        <p:spPr>
          <a:xfrm>
            <a:off x="494848" y="1651935"/>
            <a:ext cx="830138" cy="803001"/>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ES" sz="5400" b="1" dirty="0">
                <a:solidFill>
                  <a:schemeClr val="bg1"/>
                </a:solidFill>
                <a:effectLst>
                  <a:outerShdw blurRad="38100" dist="38100" dir="2700000" algn="tl">
                    <a:srgbClr val="000000">
                      <a:alpha val="43137"/>
                    </a:srgbClr>
                  </a:outerShdw>
                </a:effectLst>
              </a:rPr>
              <a:t>1</a:t>
            </a:r>
            <a:endParaRPr lang="es-PE" sz="5400" b="1" dirty="0">
              <a:solidFill>
                <a:schemeClr val="bg1"/>
              </a:solidFill>
              <a:effectLst>
                <a:outerShdw blurRad="38100" dist="38100" dir="2700000" algn="tl">
                  <a:srgbClr val="000000">
                    <a:alpha val="43137"/>
                  </a:srgbClr>
                </a:outerShdw>
              </a:effectLst>
            </a:endParaRPr>
          </a:p>
        </p:txBody>
      </p:sp>
      <p:sp>
        <p:nvSpPr>
          <p:cNvPr id="11" name="Elipse 10">
            <a:extLst>
              <a:ext uri="{FF2B5EF4-FFF2-40B4-BE49-F238E27FC236}">
                <a16:creationId xmlns:a16="http://schemas.microsoft.com/office/drawing/2014/main" id="{4CB52842-62B9-8C37-CE59-DA66F1E63645}"/>
              </a:ext>
            </a:extLst>
          </p:cNvPr>
          <p:cNvSpPr/>
          <p:nvPr/>
        </p:nvSpPr>
        <p:spPr>
          <a:xfrm>
            <a:off x="1101311" y="3048387"/>
            <a:ext cx="830138" cy="803001"/>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ES" sz="5400" b="1" dirty="0">
                <a:solidFill>
                  <a:schemeClr val="bg1"/>
                </a:solidFill>
                <a:effectLst>
                  <a:outerShdw blurRad="38100" dist="38100" dir="2700000" algn="tl">
                    <a:srgbClr val="000000">
                      <a:alpha val="43137"/>
                    </a:srgbClr>
                  </a:outerShdw>
                </a:effectLst>
              </a:rPr>
              <a:t>2</a:t>
            </a:r>
            <a:endParaRPr lang="es-PE" sz="5400" b="1" dirty="0">
              <a:solidFill>
                <a:schemeClr val="bg1"/>
              </a:solidFill>
              <a:effectLst>
                <a:outerShdw blurRad="38100" dist="38100" dir="2700000" algn="tl">
                  <a:srgbClr val="000000">
                    <a:alpha val="43137"/>
                  </a:srgbClr>
                </a:outerShdw>
              </a:effectLst>
            </a:endParaRPr>
          </a:p>
        </p:txBody>
      </p:sp>
      <p:sp>
        <p:nvSpPr>
          <p:cNvPr id="12" name="Elipse 11">
            <a:extLst>
              <a:ext uri="{FF2B5EF4-FFF2-40B4-BE49-F238E27FC236}">
                <a16:creationId xmlns:a16="http://schemas.microsoft.com/office/drawing/2014/main" id="{56370CA5-8301-EA88-B38F-C7C25B1EFAD3}"/>
              </a:ext>
            </a:extLst>
          </p:cNvPr>
          <p:cNvSpPr/>
          <p:nvPr/>
        </p:nvSpPr>
        <p:spPr>
          <a:xfrm>
            <a:off x="1760220" y="4318679"/>
            <a:ext cx="830138" cy="803001"/>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ES" sz="5400" b="1" dirty="0">
                <a:solidFill>
                  <a:schemeClr val="bg1"/>
                </a:solidFill>
                <a:effectLst>
                  <a:outerShdw blurRad="38100" dist="38100" dir="2700000" algn="tl">
                    <a:srgbClr val="000000">
                      <a:alpha val="43137"/>
                    </a:srgbClr>
                  </a:outerShdw>
                </a:effectLst>
              </a:rPr>
              <a:t>3</a:t>
            </a:r>
            <a:endParaRPr lang="es-PE" sz="5400" b="1" dirty="0">
              <a:solidFill>
                <a:schemeClr val="bg1"/>
              </a:solidFill>
              <a:effectLst>
                <a:outerShdw blurRad="38100" dist="38100" dir="2700000" algn="tl">
                  <a:srgbClr val="000000">
                    <a:alpha val="43137"/>
                  </a:srgbClr>
                </a:outerShdw>
              </a:effectLst>
            </a:endParaRPr>
          </a:p>
        </p:txBody>
      </p:sp>
      <p:sp>
        <p:nvSpPr>
          <p:cNvPr id="13" name="Elipse 12">
            <a:extLst>
              <a:ext uri="{FF2B5EF4-FFF2-40B4-BE49-F238E27FC236}">
                <a16:creationId xmlns:a16="http://schemas.microsoft.com/office/drawing/2014/main" id="{3EC94E74-526D-0C7B-E21D-0D1CC56FFAA7}"/>
              </a:ext>
            </a:extLst>
          </p:cNvPr>
          <p:cNvSpPr/>
          <p:nvPr/>
        </p:nvSpPr>
        <p:spPr>
          <a:xfrm>
            <a:off x="2464628" y="5725028"/>
            <a:ext cx="830138" cy="803001"/>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ES" sz="5400" b="1" dirty="0">
                <a:solidFill>
                  <a:schemeClr val="bg1"/>
                </a:solidFill>
                <a:effectLst>
                  <a:outerShdw blurRad="38100" dist="38100" dir="2700000" algn="tl">
                    <a:srgbClr val="000000">
                      <a:alpha val="43137"/>
                    </a:srgbClr>
                  </a:outerShdw>
                </a:effectLst>
              </a:rPr>
              <a:t>4</a:t>
            </a:r>
            <a:endParaRPr lang="es-PE" sz="5400" b="1" dirty="0">
              <a:solidFill>
                <a:schemeClr val="bg1"/>
              </a:solidFill>
              <a:effectLst>
                <a:outerShdw blurRad="38100" dist="38100" dir="2700000" algn="tl">
                  <a:srgbClr val="000000">
                    <a:alpha val="43137"/>
                  </a:srgbClr>
                </a:outerShdw>
              </a:effectLst>
            </a:endParaRPr>
          </a:p>
        </p:txBody>
      </p:sp>
      <p:sp>
        <p:nvSpPr>
          <p:cNvPr id="14" name="CuadroTexto 13">
            <a:extLst>
              <a:ext uri="{FF2B5EF4-FFF2-40B4-BE49-F238E27FC236}">
                <a16:creationId xmlns:a16="http://schemas.microsoft.com/office/drawing/2014/main" id="{F884F82F-4F5C-A7E5-3AE5-EC22C666DD09}"/>
              </a:ext>
            </a:extLst>
          </p:cNvPr>
          <p:cNvSpPr txBox="1"/>
          <p:nvPr/>
        </p:nvSpPr>
        <p:spPr>
          <a:xfrm>
            <a:off x="0" y="282447"/>
            <a:ext cx="12191999" cy="535531"/>
          </a:xfrm>
          <a:prstGeom prst="rect">
            <a:avLst/>
          </a:prstGeom>
          <a:noFill/>
        </p:spPr>
        <p:txBody>
          <a:bodyPr wrap="square">
            <a:spAutoFit/>
          </a:bodyPr>
          <a:lstStyle/>
          <a:p>
            <a:pPr algn="ctr">
              <a:lnSpc>
                <a:spcPct val="90000"/>
              </a:lnSpc>
              <a:spcBef>
                <a:spcPct val="0"/>
              </a:spcBef>
              <a:defRPr/>
            </a:pPr>
            <a:r>
              <a:rPr lang="es-ES" sz="3200" b="1" dirty="0">
                <a:latin typeface="Open Sans" panose="020B0606030504020204" pitchFamily="34" charset="0"/>
                <a:ea typeface="Open Sans" panose="020B0606030504020204" pitchFamily="34" charset="0"/>
                <a:cs typeface="Open Sans" panose="020B0606030504020204" pitchFamily="34" charset="0"/>
              </a:rPr>
              <a:t>PROCEDIMIENTO SANCIONADOR</a:t>
            </a:r>
          </a:p>
        </p:txBody>
      </p:sp>
    </p:spTree>
    <p:extLst>
      <p:ext uri="{BB962C8B-B14F-4D97-AF65-F5344CB8AC3E}">
        <p14:creationId xmlns:p14="http://schemas.microsoft.com/office/powerpoint/2010/main" val="33128515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F953D0-4012-F794-CF73-0879E15013AF}"/>
              </a:ext>
            </a:extLst>
          </p:cNvPr>
          <p:cNvSpPr>
            <a:spLocks noGrp="1"/>
          </p:cNvSpPr>
          <p:nvPr>
            <p:ph type="title"/>
          </p:nvPr>
        </p:nvSpPr>
        <p:spPr>
          <a:xfrm>
            <a:off x="0" y="1827315"/>
            <a:ext cx="6095999" cy="3203369"/>
          </a:xfrm>
        </p:spPr>
        <p:txBody>
          <a:bodyPr/>
          <a:lstStyle/>
          <a:p>
            <a:pPr algn="ctr"/>
            <a:r>
              <a:rPr lang="es-ES" b="1" dirty="0"/>
              <a:t>Prevención y sanción de Hostigamiento sexual</a:t>
            </a:r>
          </a:p>
        </p:txBody>
      </p:sp>
      <p:pic>
        <p:nvPicPr>
          <p:cNvPr id="8" name="Imagen 7">
            <a:extLst>
              <a:ext uri="{FF2B5EF4-FFF2-40B4-BE49-F238E27FC236}">
                <a16:creationId xmlns:a16="http://schemas.microsoft.com/office/drawing/2014/main" id="{18D272E5-2552-D01B-7D4B-09C5E2AE71C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095522" y="0"/>
            <a:ext cx="6096478" cy="6858000"/>
          </a:xfrm>
          <a:prstGeom prst="rect">
            <a:avLst/>
          </a:prstGeom>
        </p:spPr>
      </p:pic>
    </p:spTree>
    <p:extLst>
      <p:ext uri="{BB962C8B-B14F-4D97-AF65-F5344CB8AC3E}">
        <p14:creationId xmlns:p14="http://schemas.microsoft.com/office/powerpoint/2010/main" val="18170900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4">
            <a:extLst>
              <a:ext uri="{FF2B5EF4-FFF2-40B4-BE49-F238E27FC236}">
                <a16:creationId xmlns:a16="http://schemas.microsoft.com/office/drawing/2014/main" id="{256C825F-C211-17B1-3D40-A0EC9F0AF6ED}"/>
              </a:ext>
            </a:extLst>
          </p:cNvPr>
          <p:cNvSpPr txBox="1"/>
          <p:nvPr/>
        </p:nvSpPr>
        <p:spPr>
          <a:xfrm>
            <a:off x="7154215" y="2907060"/>
            <a:ext cx="4021616" cy="553998"/>
          </a:xfrm>
          <a:prstGeom prst="rect">
            <a:avLst/>
          </a:prstGeom>
        </p:spPr>
        <p:txBody>
          <a:bodyPr wrap="square" lIns="0" tIns="0" rIns="0" bIns="0" rtlCol="0" anchor="t">
            <a:spAutoFit/>
          </a:bodyPr>
          <a:lstStyle/>
          <a:p>
            <a:pPr algn="just" defTabSz="914445"/>
            <a:r>
              <a:rPr lang="en-US" spc="150" dirty="0" err="1">
                <a:solidFill>
                  <a:srgbClr val="000000"/>
                </a:solidFill>
                <a:latin typeface="Montserrat Classic" panose="020B0604020202020204" charset="0"/>
                <a:cs typeface="Montserrat Classic" panose="020B0604020202020204" charset="0"/>
              </a:rPr>
              <a:t>Promesas</a:t>
            </a:r>
            <a:r>
              <a:rPr lang="en-US" spc="150" dirty="0">
                <a:solidFill>
                  <a:srgbClr val="000000"/>
                </a:solidFill>
                <a:latin typeface="Montserrat Classic" panose="020B0604020202020204" charset="0"/>
                <a:cs typeface="Montserrat Classic" panose="020B0604020202020204" charset="0"/>
              </a:rPr>
              <a:t> de </a:t>
            </a:r>
            <a:r>
              <a:rPr lang="en-US" spc="150" dirty="0" err="1">
                <a:solidFill>
                  <a:srgbClr val="000000"/>
                </a:solidFill>
                <a:latin typeface="Montserrat Classic" panose="020B0604020202020204" charset="0"/>
                <a:cs typeface="Montserrat Classic" panose="020B0604020202020204" charset="0"/>
              </a:rPr>
              <a:t>beneficios</a:t>
            </a:r>
            <a:r>
              <a:rPr lang="en-US" spc="150" dirty="0">
                <a:solidFill>
                  <a:srgbClr val="000000"/>
                </a:solidFill>
                <a:latin typeface="Montserrat Classic" panose="020B0604020202020204" charset="0"/>
                <a:cs typeface="Montserrat Classic" panose="020B0604020202020204" charset="0"/>
              </a:rPr>
              <a:t> a </a:t>
            </a:r>
            <a:r>
              <a:rPr lang="en-US" spc="150" dirty="0" err="1">
                <a:solidFill>
                  <a:srgbClr val="000000"/>
                </a:solidFill>
                <a:latin typeface="Montserrat Classic" panose="020B0604020202020204" charset="0"/>
                <a:cs typeface="Montserrat Classic" panose="020B0604020202020204" charset="0"/>
              </a:rPr>
              <a:t>cambio</a:t>
            </a:r>
            <a:r>
              <a:rPr lang="en-US" spc="150" dirty="0">
                <a:solidFill>
                  <a:srgbClr val="000000"/>
                </a:solidFill>
                <a:latin typeface="Montserrat Classic" panose="020B0604020202020204" charset="0"/>
                <a:cs typeface="Montserrat Classic" panose="020B0604020202020204" charset="0"/>
              </a:rPr>
              <a:t> de </a:t>
            </a:r>
            <a:r>
              <a:rPr lang="en-US" spc="150" dirty="0" err="1">
                <a:solidFill>
                  <a:srgbClr val="000000"/>
                </a:solidFill>
                <a:latin typeface="Montserrat Classic" panose="020B0604020202020204" charset="0"/>
                <a:cs typeface="Montserrat Classic" panose="020B0604020202020204" charset="0"/>
              </a:rPr>
              <a:t>favores</a:t>
            </a:r>
            <a:r>
              <a:rPr lang="en-US" spc="150" dirty="0">
                <a:solidFill>
                  <a:srgbClr val="000000"/>
                </a:solidFill>
                <a:latin typeface="Montserrat Classic" panose="020B0604020202020204" charset="0"/>
                <a:cs typeface="Montserrat Classic" panose="020B0604020202020204" charset="0"/>
              </a:rPr>
              <a:t> </a:t>
            </a:r>
            <a:r>
              <a:rPr lang="en-US" spc="150" dirty="0" err="1">
                <a:solidFill>
                  <a:srgbClr val="000000"/>
                </a:solidFill>
                <a:latin typeface="Montserrat Classic" panose="020B0604020202020204" charset="0"/>
                <a:cs typeface="Montserrat Classic" panose="020B0604020202020204" charset="0"/>
              </a:rPr>
              <a:t>sexuales</a:t>
            </a:r>
            <a:r>
              <a:rPr lang="en-US" spc="150" dirty="0">
                <a:solidFill>
                  <a:srgbClr val="000000"/>
                </a:solidFill>
                <a:latin typeface="Montserrat Classic" panose="020B0604020202020204" charset="0"/>
                <a:cs typeface="Montserrat Classic" panose="020B0604020202020204" charset="0"/>
              </a:rPr>
              <a:t>.</a:t>
            </a:r>
          </a:p>
        </p:txBody>
      </p:sp>
      <p:sp>
        <p:nvSpPr>
          <p:cNvPr id="9" name="Rectángulo 8">
            <a:extLst>
              <a:ext uri="{FF2B5EF4-FFF2-40B4-BE49-F238E27FC236}">
                <a16:creationId xmlns:a16="http://schemas.microsoft.com/office/drawing/2014/main" id="{24D57C10-C5B7-08D8-87A3-B581DADFB77E}"/>
              </a:ext>
            </a:extLst>
          </p:cNvPr>
          <p:cNvSpPr/>
          <p:nvPr/>
        </p:nvSpPr>
        <p:spPr>
          <a:xfrm>
            <a:off x="7096128" y="5200987"/>
            <a:ext cx="4219570" cy="1200329"/>
          </a:xfrm>
          <a:prstGeom prst="rect">
            <a:avLst/>
          </a:prstGeom>
        </p:spPr>
        <p:txBody>
          <a:bodyPr wrap="square">
            <a:spAutoFit/>
          </a:bodyPr>
          <a:lstStyle/>
          <a:p>
            <a:pPr algn="just" defTabSz="914445"/>
            <a:r>
              <a:rPr lang="en-US" spc="150" dirty="0" err="1">
                <a:solidFill>
                  <a:srgbClr val="000000"/>
                </a:solidFill>
                <a:latin typeface="Montserrat Classic" panose="020B0604020202020204" charset="0"/>
                <a:cs typeface="Montserrat Classic" panose="020B0604020202020204" charset="0"/>
              </a:rPr>
              <a:t>Insinuaciones</a:t>
            </a:r>
            <a:r>
              <a:rPr lang="en-US" spc="150" dirty="0">
                <a:solidFill>
                  <a:srgbClr val="000000"/>
                </a:solidFill>
                <a:latin typeface="Montserrat Classic" panose="020B0604020202020204" charset="0"/>
                <a:cs typeface="Montserrat Classic" panose="020B0604020202020204" charset="0"/>
              </a:rPr>
              <a:t> y </a:t>
            </a:r>
            <a:r>
              <a:rPr lang="en-US" spc="150" dirty="0" err="1">
                <a:solidFill>
                  <a:srgbClr val="000000"/>
                </a:solidFill>
                <a:latin typeface="Montserrat Classic" panose="020B0604020202020204" charset="0"/>
                <a:cs typeface="Montserrat Classic" panose="020B0604020202020204" charset="0"/>
              </a:rPr>
              <a:t>uso</a:t>
            </a:r>
            <a:r>
              <a:rPr lang="en-US" spc="150" dirty="0">
                <a:solidFill>
                  <a:srgbClr val="000000"/>
                </a:solidFill>
                <a:latin typeface="Montserrat Classic" panose="020B0604020202020204" charset="0"/>
                <a:cs typeface="Montserrat Classic" panose="020B0604020202020204" charset="0"/>
              </a:rPr>
              <a:t> de </a:t>
            </a:r>
            <a:r>
              <a:rPr lang="en-US" spc="150" dirty="0" err="1">
                <a:solidFill>
                  <a:srgbClr val="000000"/>
                </a:solidFill>
                <a:latin typeface="Montserrat Classic" panose="020B0604020202020204" charset="0"/>
                <a:cs typeface="Montserrat Classic" panose="020B0604020202020204" charset="0"/>
              </a:rPr>
              <a:t>términos</a:t>
            </a:r>
            <a:r>
              <a:rPr lang="en-US" spc="150" dirty="0">
                <a:solidFill>
                  <a:srgbClr val="000000"/>
                </a:solidFill>
                <a:latin typeface="Montserrat Classic" panose="020B0604020202020204" charset="0"/>
                <a:cs typeface="Montserrat Classic" panose="020B0604020202020204" charset="0"/>
              </a:rPr>
              <a:t> de </a:t>
            </a:r>
            <a:r>
              <a:rPr lang="en-US" spc="150" dirty="0" err="1">
                <a:solidFill>
                  <a:srgbClr val="000000"/>
                </a:solidFill>
                <a:latin typeface="Montserrat Classic" panose="020B0604020202020204" charset="0"/>
                <a:cs typeface="Montserrat Classic" panose="020B0604020202020204" charset="0"/>
              </a:rPr>
              <a:t>connotación</a:t>
            </a:r>
            <a:r>
              <a:rPr lang="en-US" spc="150" dirty="0">
                <a:solidFill>
                  <a:srgbClr val="000000"/>
                </a:solidFill>
                <a:latin typeface="Montserrat Classic" panose="020B0604020202020204" charset="0"/>
                <a:cs typeface="Montserrat Classic" panose="020B0604020202020204" charset="0"/>
              </a:rPr>
              <a:t> sexual y </a:t>
            </a:r>
            <a:r>
              <a:rPr lang="en-US" spc="150" dirty="0" err="1">
                <a:solidFill>
                  <a:srgbClr val="000000"/>
                </a:solidFill>
                <a:latin typeface="Montserrat Classic" panose="020B0604020202020204" charset="0"/>
                <a:cs typeface="Montserrat Classic" panose="020B0604020202020204" charset="0"/>
              </a:rPr>
              <a:t>sexista</a:t>
            </a:r>
            <a:r>
              <a:rPr lang="en-US" spc="150" dirty="0">
                <a:solidFill>
                  <a:srgbClr val="000000"/>
                </a:solidFill>
                <a:latin typeface="Montserrat Classic" panose="020B0604020202020204" charset="0"/>
                <a:cs typeface="Montserrat Classic" panose="020B0604020202020204" charset="0"/>
              </a:rPr>
              <a:t>, </a:t>
            </a:r>
            <a:r>
              <a:rPr lang="en-US" spc="150" dirty="0" err="1">
                <a:solidFill>
                  <a:srgbClr val="000000"/>
                </a:solidFill>
                <a:latin typeface="Montserrat Classic" panose="020B0604020202020204" charset="0"/>
                <a:cs typeface="Montserrat Classic" panose="020B0604020202020204" charset="0"/>
              </a:rPr>
              <a:t>amenazas</a:t>
            </a:r>
            <a:r>
              <a:rPr lang="en-US" spc="150" dirty="0">
                <a:solidFill>
                  <a:srgbClr val="000000"/>
                </a:solidFill>
                <a:latin typeface="Montserrat Classic" panose="020B0604020202020204" charset="0"/>
                <a:cs typeface="Montserrat Classic" panose="020B0604020202020204" charset="0"/>
              </a:rPr>
              <a:t>, </a:t>
            </a:r>
            <a:r>
              <a:rPr lang="en-US" spc="150" dirty="0" err="1">
                <a:solidFill>
                  <a:srgbClr val="000000"/>
                </a:solidFill>
                <a:latin typeface="Montserrat Classic" panose="020B0604020202020204" charset="0"/>
                <a:cs typeface="Montserrat Classic" panose="020B0604020202020204" charset="0"/>
              </a:rPr>
              <a:t>trato</a:t>
            </a:r>
            <a:r>
              <a:rPr lang="en-US" spc="150" dirty="0">
                <a:solidFill>
                  <a:srgbClr val="000000"/>
                </a:solidFill>
                <a:latin typeface="Montserrat Classic" panose="020B0604020202020204" charset="0"/>
                <a:cs typeface="Montserrat Classic" panose="020B0604020202020204" charset="0"/>
              </a:rPr>
              <a:t> </a:t>
            </a:r>
            <a:r>
              <a:rPr lang="en-US" spc="150" dirty="0" err="1">
                <a:solidFill>
                  <a:srgbClr val="000000"/>
                </a:solidFill>
                <a:latin typeface="Montserrat Classic" panose="020B0604020202020204" charset="0"/>
                <a:cs typeface="Montserrat Classic" panose="020B0604020202020204" charset="0"/>
              </a:rPr>
              <a:t>hostil</a:t>
            </a:r>
            <a:r>
              <a:rPr lang="en-US" spc="150" dirty="0">
                <a:solidFill>
                  <a:srgbClr val="000000"/>
                </a:solidFill>
                <a:latin typeface="Montserrat Classic" panose="020B0604020202020204" charset="0"/>
                <a:cs typeface="Montserrat Classic" panose="020B0604020202020204" charset="0"/>
              </a:rPr>
              <a:t> </a:t>
            </a:r>
            <a:r>
              <a:rPr lang="en-US" spc="150" dirty="0" err="1">
                <a:solidFill>
                  <a:srgbClr val="000000"/>
                </a:solidFill>
                <a:latin typeface="Montserrat Classic" panose="020B0604020202020204" charset="0"/>
                <a:cs typeface="Montserrat Classic" panose="020B0604020202020204" charset="0"/>
              </a:rPr>
              <a:t>por</a:t>
            </a:r>
            <a:r>
              <a:rPr lang="en-US" spc="150" dirty="0">
                <a:solidFill>
                  <a:srgbClr val="000000"/>
                </a:solidFill>
                <a:latin typeface="Montserrat Classic" panose="020B0604020202020204" charset="0"/>
                <a:cs typeface="Montserrat Classic" panose="020B0604020202020204" charset="0"/>
              </a:rPr>
              <a:t> </a:t>
            </a:r>
            <a:r>
              <a:rPr lang="en-US" spc="150" dirty="0" err="1">
                <a:solidFill>
                  <a:srgbClr val="000000"/>
                </a:solidFill>
                <a:latin typeface="Montserrat Classic" panose="020B0604020202020204" charset="0"/>
                <a:cs typeface="Montserrat Classic" panose="020B0604020202020204" charset="0"/>
              </a:rPr>
              <a:t>rechazo</a:t>
            </a:r>
            <a:r>
              <a:rPr lang="en-US" spc="150" dirty="0">
                <a:solidFill>
                  <a:srgbClr val="000000"/>
                </a:solidFill>
                <a:latin typeface="Montserrat Classic" panose="020B0604020202020204" charset="0"/>
                <a:cs typeface="Montserrat Classic" panose="020B0604020202020204" charset="0"/>
              </a:rPr>
              <a:t> a las </a:t>
            </a:r>
            <a:r>
              <a:rPr lang="en-US" spc="150" dirty="0" err="1">
                <a:solidFill>
                  <a:srgbClr val="000000"/>
                </a:solidFill>
                <a:latin typeface="Montserrat Classic" panose="020B0604020202020204" charset="0"/>
                <a:cs typeface="Montserrat Classic" panose="020B0604020202020204" charset="0"/>
              </a:rPr>
              <a:t>conductas</a:t>
            </a:r>
            <a:r>
              <a:rPr lang="en-US" spc="150" dirty="0">
                <a:solidFill>
                  <a:srgbClr val="000000"/>
                </a:solidFill>
                <a:latin typeface="Montserrat Classic" panose="020B0604020202020204" charset="0"/>
                <a:cs typeface="Montserrat Classic" panose="020B0604020202020204" charset="0"/>
              </a:rPr>
              <a:t>.</a:t>
            </a:r>
          </a:p>
        </p:txBody>
      </p:sp>
      <p:sp>
        <p:nvSpPr>
          <p:cNvPr id="10" name="Rectángulo 9">
            <a:extLst>
              <a:ext uri="{FF2B5EF4-FFF2-40B4-BE49-F238E27FC236}">
                <a16:creationId xmlns:a16="http://schemas.microsoft.com/office/drawing/2014/main" id="{FB18830E-9D3F-71EB-DD70-C5E7A984A685}"/>
              </a:ext>
            </a:extLst>
          </p:cNvPr>
          <p:cNvSpPr/>
          <p:nvPr/>
        </p:nvSpPr>
        <p:spPr>
          <a:xfrm>
            <a:off x="7096128" y="3779324"/>
            <a:ext cx="4021617" cy="1200329"/>
          </a:xfrm>
          <a:prstGeom prst="rect">
            <a:avLst/>
          </a:prstGeom>
        </p:spPr>
        <p:txBody>
          <a:bodyPr wrap="square">
            <a:spAutoFit/>
          </a:bodyPr>
          <a:lstStyle/>
          <a:p>
            <a:pPr algn="just" defTabSz="914445"/>
            <a:r>
              <a:rPr lang="en-US" spc="150" dirty="0" err="1">
                <a:solidFill>
                  <a:srgbClr val="000000"/>
                </a:solidFill>
                <a:latin typeface="Montserrat Classic" panose="020B0604020202020204" charset="0"/>
                <a:cs typeface="Montserrat Classic" panose="020B0604020202020204" charset="0"/>
              </a:rPr>
              <a:t>Acercamientos</a:t>
            </a:r>
            <a:r>
              <a:rPr lang="en-US" spc="150" dirty="0">
                <a:solidFill>
                  <a:srgbClr val="000000"/>
                </a:solidFill>
                <a:latin typeface="Montserrat Classic" panose="020B0604020202020204" charset="0"/>
                <a:cs typeface="Montserrat Classic" panose="020B0604020202020204" charset="0"/>
              </a:rPr>
              <a:t>, </a:t>
            </a:r>
            <a:r>
              <a:rPr lang="en-US" spc="150" dirty="0" err="1">
                <a:solidFill>
                  <a:srgbClr val="000000"/>
                </a:solidFill>
                <a:latin typeface="Montserrat Classic" panose="020B0604020202020204" charset="0"/>
                <a:cs typeface="Montserrat Classic" panose="020B0604020202020204" charset="0"/>
              </a:rPr>
              <a:t>roces</a:t>
            </a:r>
            <a:r>
              <a:rPr lang="en-US" spc="150" dirty="0">
                <a:solidFill>
                  <a:srgbClr val="000000"/>
                </a:solidFill>
                <a:latin typeface="Montserrat Classic" panose="020B0604020202020204" charset="0"/>
                <a:cs typeface="Montserrat Classic" panose="020B0604020202020204" charset="0"/>
              </a:rPr>
              <a:t>, </a:t>
            </a:r>
            <a:r>
              <a:rPr lang="en-US" spc="150" dirty="0" err="1">
                <a:solidFill>
                  <a:srgbClr val="000000"/>
                </a:solidFill>
                <a:latin typeface="Montserrat Classic" panose="020B0604020202020204" charset="0"/>
                <a:cs typeface="Montserrat Classic" panose="020B0604020202020204" charset="0"/>
              </a:rPr>
              <a:t>exibicion</a:t>
            </a:r>
            <a:r>
              <a:rPr lang="en-US" spc="150" dirty="0">
                <a:solidFill>
                  <a:srgbClr val="000000"/>
                </a:solidFill>
                <a:latin typeface="Montserrat Classic" panose="020B0604020202020204" charset="0"/>
                <a:cs typeface="Montserrat Classic" panose="020B0604020202020204" charset="0"/>
              </a:rPr>
              <a:t> de </a:t>
            </a:r>
            <a:r>
              <a:rPr lang="en-US" spc="150" dirty="0" err="1">
                <a:solidFill>
                  <a:srgbClr val="000000"/>
                </a:solidFill>
                <a:latin typeface="Montserrat Classic" panose="020B0604020202020204" charset="0"/>
                <a:cs typeface="Montserrat Classic" panose="020B0604020202020204" charset="0"/>
              </a:rPr>
              <a:t>imagenes</a:t>
            </a:r>
            <a:r>
              <a:rPr lang="en-US" spc="150" dirty="0">
                <a:solidFill>
                  <a:srgbClr val="000000"/>
                </a:solidFill>
                <a:latin typeface="Montserrat Classic" panose="020B0604020202020204" charset="0"/>
                <a:cs typeface="Montserrat Classic" panose="020B0604020202020204" charset="0"/>
              </a:rPr>
              <a:t> de </a:t>
            </a:r>
            <a:r>
              <a:rPr lang="en-US" spc="150" dirty="0" err="1">
                <a:solidFill>
                  <a:srgbClr val="000000"/>
                </a:solidFill>
                <a:latin typeface="Montserrat Classic" panose="020B0604020202020204" charset="0"/>
                <a:cs typeface="Montserrat Classic" panose="020B0604020202020204" charset="0"/>
              </a:rPr>
              <a:t>contenido</a:t>
            </a:r>
            <a:r>
              <a:rPr lang="en-US" spc="150" dirty="0">
                <a:solidFill>
                  <a:srgbClr val="000000"/>
                </a:solidFill>
                <a:latin typeface="Montserrat Classic" panose="020B0604020202020204" charset="0"/>
                <a:cs typeface="Montserrat Classic" panose="020B0604020202020204" charset="0"/>
              </a:rPr>
              <a:t> sexual, </a:t>
            </a:r>
            <a:r>
              <a:rPr lang="en-US" spc="150" dirty="0" err="1">
                <a:solidFill>
                  <a:srgbClr val="000000"/>
                </a:solidFill>
                <a:latin typeface="Montserrat Classic" panose="020B0604020202020204" charset="0"/>
                <a:cs typeface="Montserrat Classic" panose="020B0604020202020204" charset="0"/>
              </a:rPr>
              <a:t>gestos</a:t>
            </a:r>
            <a:r>
              <a:rPr lang="en-US" spc="150" dirty="0">
                <a:solidFill>
                  <a:srgbClr val="000000"/>
                </a:solidFill>
                <a:latin typeface="Montserrat Classic" panose="020B0604020202020204" charset="0"/>
                <a:cs typeface="Montserrat Classic" panose="020B0604020202020204" charset="0"/>
              </a:rPr>
              <a:t> </a:t>
            </a:r>
            <a:r>
              <a:rPr lang="en-US" spc="150" dirty="0" err="1">
                <a:solidFill>
                  <a:srgbClr val="000000"/>
                </a:solidFill>
                <a:latin typeface="Montserrat Classic" panose="020B0604020202020204" charset="0"/>
                <a:cs typeface="Montserrat Classic" panose="020B0604020202020204" charset="0"/>
              </a:rPr>
              <a:t>obsenos,tocamientos</a:t>
            </a:r>
            <a:r>
              <a:rPr lang="en-US" spc="150" dirty="0">
                <a:solidFill>
                  <a:srgbClr val="000000"/>
                </a:solidFill>
                <a:latin typeface="Montserrat Classic" panose="020B0604020202020204" charset="0"/>
                <a:cs typeface="Montserrat Classic" panose="020B0604020202020204" charset="0"/>
              </a:rPr>
              <a:t>.</a:t>
            </a:r>
          </a:p>
        </p:txBody>
      </p:sp>
      <p:sp>
        <p:nvSpPr>
          <p:cNvPr id="11" name="Título 6">
            <a:extLst>
              <a:ext uri="{FF2B5EF4-FFF2-40B4-BE49-F238E27FC236}">
                <a16:creationId xmlns:a16="http://schemas.microsoft.com/office/drawing/2014/main" id="{56608DAD-4EB6-3CD0-4D6D-9F8DB4566562}"/>
              </a:ext>
            </a:extLst>
          </p:cNvPr>
          <p:cNvSpPr>
            <a:spLocks noGrp="1"/>
          </p:cNvSpPr>
          <p:nvPr>
            <p:ph type="title"/>
          </p:nvPr>
        </p:nvSpPr>
        <p:spPr>
          <a:xfrm>
            <a:off x="2876553" y="1202447"/>
            <a:ext cx="8439148" cy="431016"/>
          </a:xfrm>
        </p:spPr>
        <p:txBody>
          <a:bodyPr>
            <a:noAutofit/>
          </a:bodyPr>
          <a:lstStyle/>
          <a:p>
            <a:pPr algn="ctr" defTabSz="914445"/>
            <a:r>
              <a:rPr lang="es-ES" sz="2000" spc="150" dirty="0">
                <a:solidFill>
                  <a:srgbClr val="000000"/>
                </a:solidFill>
                <a:latin typeface="Montserrat Classic" panose="020B0604020202020204" charset="0"/>
                <a:ea typeface="+mn-ea"/>
                <a:cs typeface="Montserrat Classic" panose="020B0604020202020204" charset="0"/>
              </a:rPr>
              <a:t>Acto de connotación sexual o sexista sin consentimiento</a:t>
            </a:r>
            <a:endParaRPr lang="es-PE" sz="2000" spc="150" dirty="0">
              <a:solidFill>
                <a:srgbClr val="000000"/>
              </a:solidFill>
              <a:latin typeface="Montserrat Classic" panose="020B0604020202020204" charset="0"/>
              <a:ea typeface="+mn-ea"/>
              <a:cs typeface="Montserrat Classic" panose="020B0604020202020204" charset="0"/>
            </a:endParaRPr>
          </a:p>
        </p:txBody>
      </p:sp>
      <p:sp>
        <p:nvSpPr>
          <p:cNvPr id="12" name="TextBox 2">
            <a:extLst>
              <a:ext uri="{FF2B5EF4-FFF2-40B4-BE49-F238E27FC236}">
                <a16:creationId xmlns:a16="http://schemas.microsoft.com/office/drawing/2014/main" id="{94B15034-EEFD-F63E-3F64-4B826F8F27D2}"/>
              </a:ext>
            </a:extLst>
          </p:cNvPr>
          <p:cNvSpPr txBox="1"/>
          <p:nvPr/>
        </p:nvSpPr>
        <p:spPr>
          <a:xfrm>
            <a:off x="699536" y="1245989"/>
            <a:ext cx="2167656" cy="369332"/>
          </a:xfrm>
          <a:prstGeom prst="rect">
            <a:avLst/>
          </a:prstGeom>
        </p:spPr>
        <p:style>
          <a:lnRef idx="0">
            <a:schemeClr val="accent6"/>
          </a:lnRef>
          <a:fillRef idx="3">
            <a:schemeClr val="accent6"/>
          </a:fillRef>
          <a:effectRef idx="3">
            <a:schemeClr val="accent6"/>
          </a:effectRef>
          <a:fontRef idx="minor">
            <a:schemeClr val="lt1"/>
          </a:fontRef>
        </p:style>
        <p:txBody>
          <a:bodyPr wrap="square" lIns="0" tIns="0" rIns="0" bIns="0" rtlCol="0" anchor="t">
            <a:spAutoFit/>
          </a:bodyPr>
          <a:lstStyle>
            <a:defPPr rtl="0">
              <a:defRPr lang="es-ES"/>
            </a:defPPr>
            <a:lvl1pPr algn="ctr" defTabSz="914445">
              <a:lnSpc>
                <a:spcPts val="4250"/>
              </a:lnSpc>
              <a:defRPr sz="2400" spc="119">
                <a:solidFill>
                  <a:schemeClr val="bg1"/>
                </a:solidFill>
                <a:latin typeface="Montserrat Classic" panose="020B0604020202020204" charset="0"/>
                <a:cs typeface="Montserrat Classic" panose="020B060402020202020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nSpc>
                <a:spcPct val="100000"/>
              </a:lnSpc>
            </a:pPr>
            <a:r>
              <a:rPr lang="en-US" dirty="0" err="1"/>
              <a:t>Definición</a:t>
            </a:r>
            <a:endParaRPr lang="en-US" dirty="0"/>
          </a:p>
        </p:txBody>
      </p:sp>
      <p:sp>
        <p:nvSpPr>
          <p:cNvPr id="13" name="TextBox 2">
            <a:extLst>
              <a:ext uri="{FF2B5EF4-FFF2-40B4-BE49-F238E27FC236}">
                <a16:creationId xmlns:a16="http://schemas.microsoft.com/office/drawing/2014/main" id="{B230E9E1-CEC7-8B79-C8F7-876EBB10D1DA}"/>
              </a:ext>
            </a:extLst>
          </p:cNvPr>
          <p:cNvSpPr txBox="1"/>
          <p:nvPr/>
        </p:nvSpPr>
        <p:spPr>
          <a:xfrm>
            <a:off x="188689" y="1977249"/>
            <a:ext cx="3084614" cy="1408033"/>
          </a:xfrm>
          <a:prstGeom prst="roundRect">
            <a:avLst>
              <a:gd name="adj" fmla="val 36903"/>
            </a:avLst>
          </a:prstGeom>
        </p:spPr>
        <p:style>
          <a:lnRef idx="0">
            <a:schemeClr val="accent3"/>
          </a:lnRef>
          <a:fillRef idx="3">
            <a:schemeClr val="accent3"/>
          </a:fillRef>
          <a:effectRef idx="3">
            <a:schemeClr val="accent3"/>
          </a:effectRef>
          <a:fontRef idx="minor">
            <a:schemeClr val="lt1"/>
          </a:fontRef>
        </p:style>
        <p:txBody>
          <a:bodyPr rtlCol="0" anchor="ctr"/>
          <a:lstStyle>
            <a:defPPr rtl="0">
              <a:defRPr lang="es-ES"/>
            </a:defPPr>
            <a:lvl1pPr algn="ctr">
              <a:defRPr sz="2400" b="1"/>
            </a:lvl1pPr>
          </a:lstStyle>
          <a:p>
            <a:r>
              <a:rPr lang="en-US" sz="2000" dirty="0"/>
              <a:t>CONFIDENCIALIDAD EN EL PROCEDIMIENTO</a:t>
            </a:r>
          </a:p>
        </p:txBody>
      </p:sp>
      <p:cxnSp>
        <p:nvCxnSpPr>
          <p:cNvPr id="16" name="Conector recto 15">
            <a:extLst>
              <a:ext uri="{FF2B5EF4-FFF2-40B4-BE49-F238E27FC236}">
                <a16:creationId xmlns:a16="http://schemas.microsoft.com/office/drawing/2014/main" id="{FADD0298-F762-A8B3-29FE-90977E1BF467}"/>
              </a:ext>
            </a:extLst>
          </p:cNvPr>
          <p:cNvCxnSpPr>
            <a:cxnSpLocks/>
          </p:cNvCxnSpPr>
          <p:nvPr/>
        </p:nvCxnSpPr>
        <p:spPr>
          <a:xfrm>
            <a:off x="3605347" y="2047497"/>
            <a:ext cx="0" cy="4528056"/>
          </a:xfrm>
          <a:prstGeom prst="line">
            <a:avLst/>
          </a:prstGeom>
          <a:ln>
            <a:prstDash val="dash"/>
          </a:ln>
        </p:spPr>
        <p:style>
          <a:lnRef idx="3">
            <a:schemeClr val="accent4"/>
          </a:lnRef>
          <a:fillRef idx="0">
            <a:schemeClr val="accent4"/>
          </a:fillRef>
          <a:effectRef idx="2">
            <a:schemeClr val="accent4"/>
          </a:effectRef>
          <a:fontRef idx="minor">
            <a:schemeClr val="tx1"/>
          </a:fontRef>
        </p:style>
      </p:cxnSp>
      <p:sp>
        <p:nvSpPr>
          <p:cNvPr id="22" name="Rectángulo: esquinas redondeadas 21">
            <a:extLst>
              <a:ext uri="{FF2B5EF4-FFF2-40B4-BE49-F238E27FC236}">
                <a16:creationId xmlns:a16="http://schemas.microsoft.com/office/drawing/2014/main" id="{02C6A6D8-A65F-C16C-058B-41AEF27460C3}"/>
              </a:ext>
            </a:extLst>
          </p:cNvPr>
          <p:cNvSpPr/>
          <p:nvPr/>
        </p:nvSpPr>
        <p:spPr>
          <a:xfrm>
            <a:off x="3877556" y="2902352"/>
            <a:ext cx="3002185" cy="604207"/>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s-PE" sz="2400" b="1" dirty="0"/>
              <a:t>Chantaje Sexual</a:t>
            </a:r>
          </a:p>
        </p:txBody>
      </p:sp>
      <p:sp>
        <p:nvSpPr>
          <p:cNvPr id="23" name="Rectángulo: esquinas redondeadas 22">
            <a:extLst>
              <a:ext uri="{FF2B5EF4-FFF2-40B4-BE49-F238E27FC236}">
                <a16:creationId xmlns:a16="http://schemas.microsoft.com/office/drawing/2014/main" id="{4B2499F6-C842-0D72-80FD-3C0B4EF3AC06}"/>
              </a:ext>
            </a:extLst>
          </p:cNvPr>
          <p:cNvSpPr/>
          <p:nvPr/>
        </p:nvSpPr>
        <p:spPr>
          <a:xfrm>
            <a:off x="3877556" y="4077384"/>
            <a:ext cx="3002185" cy="604207"/>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s-PE" sz="2400" b="1" dirty="0"/>
              <a:t>Conducta No verbal</a:t>
            </a:r>
          </a:p>
        </p:txBody>
      </p:sp>
      <p:sp>
        <p:nvSpPr>
          <p:cNvPr id="24" name="Rectángulo: esquinas redondeadas 23">
            <a:extLst>
              <a:ext uri="{FF2B5EF4-FFF2-40B4-BE49-F238E27FC236}">
                <a16:creationId xmlns:a16="http://schemas.microsoft.com/office/drawing/2014/main" id="{02678905-C7F1-CF10-9638-B2DBD5C21BCE}"/>
              </a:ext>
            </a:extLst>
          </p:cNvPr>
          <p:cNvSpPr/>
          <p:nvPr/>
        </p:nvSpPr>
        <p:spPr>
          <a:xfrm>
            <a:off x="3877556" y="5499047"/>
            <a:ext cx="3002185" cy="604207"/>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s-PE" sz="2400" b="1" dirty="0"/>
              <a:t>Conducta verbal</a:t>
            </a:r>
          </a:p>
        </p:txBody>
      </p:sp>
      <p:sp>
        <p:nvSpPr>
          <p:cNvPr id="27" name="Rectángulo: esquinas redondeadas 26">
            <a:extLst>
              <a:ext uri="{FF2B5EF4-FFF2-40B4-BE49-F238E27FC236}">
                <a16:creationId xmlns:a16="http://schemas.microsoft.com/office/drawing/2014/main" id="{ACE776DE-C984-1DD5-4BB3-C6AA9A86D229}"/>
              </a:ext>
            </a:extLst>
          </p:cNvPr>
          <p:cNvSpPr/>
          <p:nvPr/>
        </p:nvSpPr>
        <p:spPr>
          <a:xfrm>
            <a:off x="3877556" y="1987575"/>
            <a:ext cx="7298275" cy="60420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s-PE" sz="2400" b="1" dirty="0"/>
              <a:t>Manifestaciones</a:t>
            </a:r>
          </a:p>
        </p:txBody>
      </p:sp>
      <p:pic>
        <p:nvPicPr>
          <p:cNvPr id="28" name="Imagen 27">
            <a:extLst>
              <a:ext uri="{FF2B5EF4-FFF2-40B4-BE49-F238E27FC236}">
                <a16:creationId xmlns:a16="http://schemas.microsoft.com/office/drawing/2014/main" id="{F57C2B2A-010F-2BD5-B177-A865849A6AC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87064" y="3472719"/>
            <a:ext cx="2687864" cy="3102834"/>
          </a:xfrm>
          <a:prstGeom prst="rect">
            <a:avLst/>
          </a:prstGeom>
        </p:spPr>
      </p:pic>
      <p:sp>
        <p:nvSpPr>
          <p:cNvPr id="2" name="CuadroTexto 1">
            <a:extLst>
              <a:ext uri="{FF2B5EF4-FFF2-40B4-BE49-F238E27FC236}">
                <a16:creationId xmlns:a16="http://schemas.microsoft.com/office/drawing/2014/main" id="{A49FB977-58FC-2080-02EB-FD0BF87F6F24}"/>
              </a:ext>
            </a:extLst>
          </p:cNvPr>
          <p:cNvSpPr txBox="1"/>
          <p:nvPr/>
        </p:nvSpPr>
        <p:spPr>
          <a:xfrm>
            <a:off x="0" y="282447"/>
            <a:ext cx="12191999" cy="535531"/>
          </a:xfrm>
          <a:prstGeom prst="rect">
            <a:avLst/>
          </a:prstGeom>
          <a:noFill/>
        </p:spPr>
        <p:txBody>
          <a:bodyPr wrap="square">
            <a:spAutoFit/>
          </a:bodyPr>
          <a:lstStyle/>
          <a:p>
            <a:pPr algn="ctr">
              <a:lnSpc>
                <a:spcPct val="90000"/>
              </a:lnSpc>
              <a:spcBef>
                <a:spcPct val="0"/>
              </a:spcBef>
              <a:defRPr/>
            </a:pPr>
            <a:r>
              <a:rPr lang="es-ES" sz="3200" b="1" dirty="0">
                <a:latin typeface="Open Sans" panose="020B0606030504020204" pitchFamily="34" charset="0"/>
                <a:ea typeface="Open Sans" panose="020B0606030504020204" pitchFamily="34" charset="0"/>
                <a:cs typeface="Open Sans" panose="020B0606030504020204" pitchFamily="34" charset="0"/>
              </a:rPr>
              <a:t>Prevención y sanción de Hostigamiento sexual</a:t>
            </a:r>
          </a:p>
        </p:txBody>
      </p:sp>
    </p:spTree>
    <p:extLst>
      <p:ext uri="{BB962C8B-B14F-4D97-AF65-F5344CB8AC3E}">
        <p14:creationId xmlns:p14="http://schemas.microsoft.com/office/powerpoint/2010/main" val="38896938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44D30DC9-FDA8-4DAD-1CFB-AC86F6E22262}"/>
              </a:ext>
            </a:extLst>
          </p:cNvPr>
          <p:cNvSpPr/>
          <p:nvPr/>
        </p:nvSpPr>
        <p:spPr>
          <a:xfrm>
            <a:off x="0" y="6217920"/>
            <a:ext cx="11422742" cy="640080"/>
          </a:xfrm>
          <a:prstGeom prst="rect">
            <a:avLst/>
          </a:prstGeom>
          <a:solidFill>
            <a:srgbClr val="9323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nvGrpSpPr>
          <p:cNvPr id="6" name="Grupo 5">
            <a:extLst>
              <a:ext uri="{FF2B5EF4-FFF2-40B4-BE49-F238E27FC236}">
                <a16:creationId xmlns:a16="http://schemas.microsoft.com/office/drawing/2014/main" id="{777F771C-0D8C-CCAF-E7DE-A68919B39870}"/>
              </a:ext>
            </a:extLst>
          </p:cNvPr>
          <p:cNvGrpSpPr/>
          <p:nvPr/>
        </p:nvGrpSpPr>
        <p:grpSpPr>
          <a:xfrm>
            <a:off x="0" y="0"/>
            <a:ext cx="11422742" cy="6057900"/>
            <a:chOff x="0" y="0"/>
            <a:chExt cx="11422742" cy="6057900"/>
          </a:xfrm>
        </p:grpSpPr>
        <p:pic>
          <p:nvPicPr>
            <p:cNvPr id="3" name="Imagen 2">
              <a:extLst>
                <a:ext uri="{FF2B5EF4-FFF2-40B4-BE49-F238E27FC236}">
                  <a16:creationId xmlns:a16="http://schemas.microsoft.com/office/drawing/2014/main" id="{087FEC57-CEFC-AC1F-2F5F-A1692B0EF86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1422742" cy="6057900"/>
            </a:xfrm>
            <a:prstGeom prst="rect">
              <a:avLst/>
            </a:prstGeom>
          </p:spPr>
        </p:pic>
        <p:sp>
          <p:nvSpPr>
            <p:cNvPr id="5" name="CuadroTexto 4">
              <a:extLst>
                <a:ext uri="{FF2B5EF4-FFF2-40B4-BE49-F238E27FC236}">
                  <a16:creationId xmlns:a16="http://schemas.microsoft.com/office/drawing/2014/main" id="{9C7F49FC-7EBE-B552-15B0-5943CB546D0A}"/>
                </a:ext>
              </a:extLst>
            </p:cNvPr>
            <p:cNvSpPr txBox="1"/>
            <p:nvPr/>
          </p:nvSpPr>
          <p:spPr>
            <a:xfrm>
              <a:off x="223284" y="4404341"/>
              <a:ext cx="1562986" cy="612988"/>
            </a:xfrm>
            <a:prstGeom prst="rect">
              <a:avLst/>
            </a:prstGeom>
            <a:noFill/>
          </p:spPr>
          <p:txBody>
            <a:bodyPr wrap="square">
              <a:spAutoFit/>
            </a:bodyPr>
            <a:lstStyle/>
            <a:p>
              <a:pPr algn="ctr">
                <a:lnSpc>
                  <a:spcPts val="1400"/>
                </a:lnSpc>
              </a:pPr>
              <a:r>
                <a:rPr lang="es-ES" sz="1700" b="1" dirty="0">
                  <a:solidFill>
                    <a:srgbClr val="00024C"/>
                  </a:solidFill>
                  <a:latin typeface="Aharoni" panose="02010803020104030203" pitchFamily="2" charset="-79"/>
                  <a:cs typeface="Aharoni" panose="02010803020104030203" pitchFamily="2" charset="-79"/>
                </a:rPr>
                <a:t>ACTA DE DERECHOS </a:t>
              </a:r>
            </a:p>
            <a:p>
              <a:pPr algn="ctr">
                <a:lnSpc>
                  <a:spcPts val="1200"/>
                </a:lnSpc>
              </a:pPr>
              <a:r>
                <a:rPr lang="es-ES" sz="1200" dirty="0">
                  <a:solidFill>
                    <a:srgbClr val="00024C"/>
                  </a:solidFill>
                  <a:latin typeface="Aharoni" panose="02010803020104030203" pitchFamily="2" charset="-79"/>
                  <a:cs typeface="Aharoni" panose="02010803020104030203" pitchFamily="2" charset="-79"/>
                </a:rPr>
                <a:t>DEL DENUNCIANTE</a:t>
              </a:r>
              <a:endParaRPr lang="es-PE" sz="1200" dirty="0">
                <a:solidFill>
                  <a:srgbClr val="00024C"/>
                </a:solidFill>
                <a:latin typeface="Aharoni" panose="02010803020104030203" pitchFamily="2" charset="-79"/>
                <a:cs typeface="Aharoni" panose="02010803020104030203" pitchFamily="2" charset="-79"/>
              </a:endParaRPr>
            </a:p>
          </p:txBody>
        </p:sp>
      </p:grpSp>
    </p:spTree>
    <p:extLst>
      <p:ext uri="{BB962C8B-B14F-4D97-AF65-F5344CB8AC3E}">
        <p14:creationId xmlns:p14="http://schemas.microsoft.com/office/powerpoint/2010/main" val="20144486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F953D0-4012-F794-CF73-0879E15013AF}"/>
              </a:ext>
            </a:extLst>
          </p:cNvPr>
          <p:cNvSpPr>
            <a:spLocks noGrp="1"/>
          </p:cNvSpPr>
          <p:nvPr>
            <p:ph type="title"/>
          </p:nvPr>
        </p:nvSpPr>
        <p:spPr>
          <a:xfrm>
            <a:off x="0" y="2453343"/>
            <a:ext cx="6095999" cy="975657"/>
          </a:xfrm>
        </p:spPr>
        <p:txBody>
          <a:bodyPr/>
          <a:lstStyle/>
          <a:p>
            <a:pPr algn="ctr"/>
            <a:r>
              <a:rPr lang="es-PE" b="1" dirty="0"/>
              <a:t>Administración de Personal</a:t>
            </a:r>
          </a:p>
        </p:txBody>
      </p:sp>
      <p:sp>
        <p:nvSpPr>
          <p:cNvPr id="3" name="Marcador de contenido 2">
            <a:extLst>
              <a:ext uri="{FF2B5EF4-FFF2-40B4-BE49-F238E27FC236}">
                <a16:creationId xmlns:a16="http://schemas.microsoft.com/office/drawing/2014/main" id="{DF5945F8-1289-E106-D2FD-13DD08416104}"/>
              </a:ext>
            </a:extLst>
          </p:cNvPr>
          <p:cNvSpPr>
            <a:spLocks noGrp="1"/>
          </p:cNvSpPr>
          <p:nvPr>
            <p:ph idx="1"/>
          </p:nvPr>
        </p:nvSpPr>
        <p:spPr>
          <a:xfrm>
            <a:off x="0" y="4309110"/>
            <a:ext cx="6095999" cy="656589"/>
          </a:xfrm>
        </p:spPr>
        <p:txBody>
          <a:bodyPr>
            <a:normAutofit/>
          </a:bodyPr>
          <a:lstStyle/>
          <a:p>
            <a:pPr algn="ctr">
              <a:lnSpc>
                <a:spcPct val="90000"/>
              </a:lnSpc>
              <a:spcBef>
                <a:spcPct val="0"/>
              </a:spcBef>
            </a:pPr>
            <a:r>
              <a:rPr lang="es-PE" sz="3200" dirty="0">
                <a:latin typeface="Open Sans" panose="020B0606030504020204" pitchFamily="34" charset="0"/>
                <a:ea typeface="Open Sans" panose="020B0606030504020204" pitchFamily="34" charset="0"/>
                <a:cs typeface="Open Sans" panose="020B0606030504020204" pitchFamily="34" charset="0"/>
              </a:rPr>
              <a:t>Registro de Asistencia</a:t>
            </a:r>
          </a:p>
          <a:p>
            <a:endParaRPr lang="es-PE" dirty="0"/>
          </a:p>
        </p:txBody>
      </p:sp>
      <p:pic>
        <p:nvPicPr>
          <p:cNvPr id="1026" name="Picture 2" descr="Registros de control de asistencia que puedes usar en tu empresa">
            <a:extLst>
              <a:ext uri="{FF2B5EF4-FFF2-40B4-BE49-F238E27FC236}">
                <a16:creationId xmlns:a16="http://schemas.microsoft.com/office/drawing/2014/main" id="{D1200C06-A896-94B0-473D-E16AFA8E72EC}"/>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488875" y="1132839"/>
            <a:ext cx="4859051" cy="5029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21734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5E6C28EF-70AF-0506-03C0-9445EF98AD61}"/>
              </a:ext>
            </a:extLst>
          </p:cNvPr>
          <p:cNvSpPr/>
          <p:nvPr/>
        </p:nvSpPr>
        <p:spPr>
          <a:xfrm>
            <a:off x="492066" y="2430923"/>
            <a:ext cx="5089585" cy="2585323"/>
          </a:xfrm>
          <a:prstGeom prst="rect">
            <a:avLst/>
          </a:prstGeom>
        </p:spPr>
        <p:txBody>
          <a:bodyPr wrap="square">
            <a:spAutoFit/>
          </a:bodyPr>
          <a:lstStyle/>
          <a:p>
            <a:pPr algn="just"/>
            <a:r>
              <a:rPr lang="es-ES" dirty="0">
                <a:solidFill>
                  <a:srgbClr val="000000"/>
                </a:solidFill>
                <a:latin typeface="Montserrat Classic" panose="020B0604020202020204" charset="0"/>
                <a:cs typeface="Arial" panose="020B0604020202020204" pitchFamily="34" charset="0"/>
              </a:rPr>
              <a:t>A todo colaborador que ingrese a laborar se le graba la huella dactilar, el cual le permitirá registrar  su asistencia en el biométrico, Es de carácter obligatorio marcar </a:t>
            </a:r>
            <a:r>
              <a:rPr lang="es-ES" b="1" u="sng" dirty="0">
                <a:solidFill>
                  <a:srgbClr val="932327"/>
                </a:solidFill>
                <a:latin typeface="Montserrat Classic" panose="020B0604020202020204" charset="0"/>
                <a:cs typeface="Arial" panose="020B0604020202020204" pitchFamily="34" charset="0"/>
              </a:rPr>
              <a:t>4 veces al día</a:t>
            </a:r>
            <a:r>
              <a:rPr lang="es-ES" dirty="0">
                <a:solidFill>
                  <a:srgbClr val="000000"/>
                </a:solidFill>
                <a:latin typeface="Montserrat Classic" panose="020B0604020202020204" charset="0"/>
                <a:cs typeface="Arial" panose="020B0604020202020204" pitchFamily="34" charset="0"/>
              </a:rPr>
              <a:t>:</a:t>
            </a:r>
          </a:p>
          <a:p>
            <a:pPr algn="just"/>
            <a:endParaRPr lang="es-ES" dirty="0">
              <a:solidFill>
                <a:srgbClr val="000000"/>
              </a:solidFill>
              <a:latin typeface="Montserrat Classic" panose="020B0604020202020204" charset="0"/>
              <a:cs typeface="Arial" panose="020B0604020202020204" pitchFamily="34" charset="0"/>
            </a:endParaRPr>
          </a:p>
          <a:p>
            <a:pPr marL="285750" indent="-285750" algn="just">
              <a:buFont typeface="Arial" panose="020B0604020202020204" pitchFamily="34" charset="0"/>
              <a:buChar char="•"/>
            </a:pPr>
            <a:r>
              <a:rPr lang="es-ES" dirty="0">
                <a:solidFill>
                  <a:srgbClr val="000000"/>
                </a:solidFill>
                <a:latin typeface="Montserrat Classic" panose="020B0604020202020204" charset="0"/>
                <a:cs typeface="Arial" panose="020B0604020202020204" pitchFamily="34" charset="0"/>
              </a:rPr>
              <a:t>Al ingreso  al centro de labores.</a:t>
            </a:r>
          </a:p>
          <a:p>
            <a:pPr marL="285750" indent="-285750" algn="just">
              <a:buFont typeface="Arial" panose="020B0604020202020204" pitchFamily="34" charset="0"/>
              <a:buChar char="•"/>
            </a:pPr>
            <a:r>
              <a:rPr lang="es-ES" dirty="0">
                <a:solidFill>
                  <a:srgbClr val="000000"/>
                </a:solidFill>
                <a:latin typeface="Montserrat Classic" panose="020B0604020202020204" charset="0"/>
                <a:cs typeface="Arial" panose="020B0604020202020204" pitchFamily="34" charset="0"/>
              </a:rPr>
              <a:t>Al inicio de refrigerio.</a:t>
            </a:r>
          </a:p>
          <a:p>
            <a:pPr marL="285750" indent="-285750" algn="just">
              <a:buFont typeface="Arial" panose="020B0604020202020204" pitchFamily="34" charset="0"/>
              <a:buChar char="•"/>
            </a:pPr>
            <a:r>
              <a:rPr lang="es-ES" dirty="0">
                <a:solidFill>
                  <a:srgbClr val="000000"/>
                </a:solidFill>
                <a:latin typeface="Montserrat Classic" panose="020B0604020202020204" charset="0"/>
                <a:cs typeface="Arial" panose="020B0604020202020204" pitchFamily="34" charset="0"/>
              </a:rPr>
              <a:t>Al final de refrigerio.</a:t>
            </a:r>
          </a:p>
          <a:p>
            <a:pPr marL="285750" indent="-285750" algn="just">
              <a:buFont typeface="Arial" panose="020B0604020202020204" pitchFamily="34" charset="0"/>
              <a:buChar char="•"/>
            </a:pPr>
            <a:r>
              <a:rPr lang="es-ES" dirty="0">
                <a:solidFill>
                  <a:srgbClr val="000000"/>
                </a:solidFill>
                <a:latin typeface="Montserrat Classic" panose="020B0604020202020204" charset="0"/>
                <a:cs typeface="Arial" panose="020B0604020202020204" pitchFamily="34" charset="0"/>
              </a:rPr>
              <a:t>A la salida del centro de labores.</a:t>
            </a:r>
          </a:p>
        </p:txBody>
      </p:sp>
      <p:pic>
        <p:nvPicPr>
          <p:cNvPr id="5" name="Imagen 4">
            <a:extLst>
              <a:ext uri="{FF2B5EF4-FFF2-40B4-BE49-F238E27FC236}">
                <a16:creationId xmlns:a16="http://schemas.microsoft.com/office/drawing/2014/main" id="{8890581E-E06E-469B-C001-F6F2795EDEA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3811" y="5075557"/>
            <a:ext cx="5384926" cy="1239600"/>
          </a:xfrm>
          <a:prstGeom prst="rect">
            <a:avLst/>
          </a:prstGeom>
        </p:spPr>
      </p:pic>
      <p:sp>
        <p:nvSpPr>
          <p:cNvPr id="7" name="Rectángulo 6">
            <a:extLst>
              <a:ext uri="{FF2B5EF4-FFF2-40B4-BE49-F238E27FC236}">
                <a16:creationId xmlns:a16="http://schemas.microsoft.com/office/drawing/2014/main" id="{60704C9D-2398-D527-5087-35BAA3A362A7}"/>
              </a:ext>
            </a:extLst>
          </p:cNvPr>
          <p:cNvSpPr/>
          <p:nvPr/>
        </p:nvSpPr>
        <p:spPr>
          <a:xfrm>
            <a:off x="6054890" y="2403533"/>
            <a:ext cx="5089585" cy="2585323"/>
          </a:xfrm>
          <a:prstGeom prst="rect">
            <a:avLst/>
          </a:prstGeom>
        </p:spPr>
        <p:txBody>
          <a:bodyPr wrap="square">
            <a:spAutoFit/>
          </a:bodyPr>
          <a:lstStyle/>
          <a:p>
            <a:pPr algn="just"/>
            <a:r>
              <a:rPr lang="es-ES" dirty="0">
                <a:solidFill>
                  <a:srgbClr val="000000"/>
                </a:solidFill>
                <a:latin typeface="Montserrat Classic" panose="020B0604020202020204" charset="0"/>
                <a:cs typeface="Arial" panose="020B0604020202020204" pitchFamily="34" charset="0"/>
              </a:rPr>
              <a:t>Se considera tardanza desde el primer minuto posterior al inicio del horario de trabajo de cada colaborador. Solo se permitirá el ingreso al centro de trabajo durante los 15 primeros minutos de tardanza.</a:t>
            </a:r>
          </a:p>
          <a:p>
            <a:pPr algn="just"/>
            <a:endParaRPr lang="es-ES" dirty="0">
              <a:solidFill>
                <a:srgbClr val="000000"/>
              </a:solidFill>
              <a:latin typeface="Montserrat Classic" panose="020B0604020202020204" charset="0"/>
              <a:cs typeface="Arial" panose="020B0604020202020204" pitchFamily="34" charset="0"/>
            </a:endParaRPr>
          </a:p>
          <a:p>
            <a:pPr algn="just"/>
            <a:r>
              <a:rPr lang="es-ES" dirty="0">
                <a:solidFill>
                  <a:srgbClr val="000000"/>
                </a:solidFill>
                <a:latin typeface="Montserrat Classic" panose="020B0604020202020204" charset="0"/>
                <a:cs typeface="Arial" panose="020B0604020202020204" pitchFamily="34" charset="0"/>
              </a:rPr>
              <a:t>Si el colaborador excede los minutos de tolerancia  deberá solicitar autorización para su ingreso a través del  formato: R.RH.048</a:t>
            </a:r>
          </a:p>
        </p:txBody>
      </p:sp>
      <p:pic>
        <p:nvPicPr>
          <p:cNvPr id="8" name="Imagen 7">
            <a:extLst>
              <a:ext uri="{FF2B5EF4-FFF2-40B4-BE49-F238E27FC236}">
                <a16:creationId xmlns:a16="http://schemas.microsoft.com/office/drawing/2014/main" id="{BCC9C46A-BBD8-6563-37AF-6C5522904BC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74181" y="5209276"/>
            <a:ext cx="3905954" cy="919937"/>
          </a:xfrm>
          <a:prstGeom prst="rect">
            <a:avLst/>
          </a:prstGeom>
        </p:spPr>
      </p:pic>
      <p:sp>
        <p:nvSpPr>
          <p:cNvPr id="9" name="CuadroTexto 8">
            <a:extLst>
              <a:ext uri="{FF2B5EF4-FFF2-40B4-BE49-F238E27FC236}">
                <a16:creationId xmlns:a16="http://schemas.microsoft.com/office/drawing/2014/main" id="{D10FF086-F968-71AC-49B9-4F323BF725FF}"/>
              </a:ext>
            </a:extLst>
          </p:cNvPr>
          <p:cNvSpPr txBox="1"/>
          <p:nvPr/>
        </p:nvSpPr>
        <p:spPr>
          <a:xfrm>
            <a:off x="0" y="282447"/>
            <a:ext cx="12191999" cy="535531"/>
          </a:xfrm>
          <a:prstGeom prst="rect">
            <a:avLst/>
          </a:prstGeom>
          <a:noFill/>
        </p:spPr>
        <p:txBody>
          <a:bodyPr wrap="square">
            <a:spAutoFit/>
          </a:bodyPr>
          <a:lstStyle/>
          <a:p>
            <a:pPr algn="ctr">
              <a:lnSpc>
                <a:spcPct val="90000"/>
              </a:lnSpc>
              <a:spcBef>
                <a:spcPct val="0"/>
              </a:spcBef>
              <a:defRPr/>
            </a:pPr>
            <a:r>
              <a:rPr lang="es-ES" sz="3200" b="1" dirty="0">
                <a:latin typeface="Open Sans" panose="020B0606030504020204" pitchFamily="34" charset="0"/>
                <a:ea typeface="Open Sans" panose="020B0606030504020204" pitchFamily="34" charset="0"/>
                <a:cs typeface="Open Sans" panose="020B0606030504020204" pitchFamily="34" charset="0"/>
              </a:rPr>
              <a:t>Administración del Personal</a:t>
            </a:r>
          </a:p>
        </p:txBody>
      </p:sp>
      <p:sp>
        <p:nvSpPr>
          <p:cNvPr id="10" name="Rectángulo: esquinas redondeadas 9">
            <a:extLst>
              <a:ext uri="{FF2B5EF4-FFF2-40B4-BE49-F238E27FC236}">
                <a16:creationId xmlns:a16="http://schemas.microsoft.com/office/drawing/2014/main" id="{2BCBEB96-AAEA-CE38-D692-85330134D468}"/>
              </a:ext>
            </a:extLst>
          </p:cNvPr>
          <p:cNvSpPr/>
          <p:nvPr/>
        </p:nvSpPr>
        <p:spPr>
          <a:xfrm>
            <a:off x="1222786" y="1233327"/>
            <a:ext cx="3628144" cy="604207"/>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s-PE" sz="2400" b="1" dirty="0"/>
              <a:t>Registro de Asistencia</a:t>
            </a:r>
          </a:p>
        </p:txBody>
      </p:sp>
      <p:sp>
        <p:nvSpPr>
          <p:cNvPr id="11" name="Rectángulo: esquinas redondeadas 10">
            <a:extLst>
              <a:ext uri="{FF2B5EF4-FFF2-40B4-BE49-F238E27FC236}">
                <a16:creationId xmlns:a16="http://schemas.microsoft.com/office/drawing/2014/main" id="{578A2AD6-955E-F711-CF84-4C644C07D0C4}"/>
              </a:ext>
            </a:extLst>
          </p:cNvPr>
          <p:cNvSpPr/>
          <p:nvPr/>
        </p:nvSpPr>
        <p:spPr>
          <a:xfrm>
            <a:off x="6855936" y="1233327"/>
            <a:ext cx="3628144" cy="604207"/>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s-PE" sz="2400" b="1" dirty="0"/>
              <a:t>Tardanzas</a:t>
            </a:r>
          </a:p>
        </p:txBody>
      </p:sp>
      <p:cxnSp>
        <p:nvCxnSpPr>
          <p:cNvPr id="12" name="Conector recto 11">
            <a:extLst>
              <a:ext uri="{FF2B5EF4-FFF2-40B4-BE49-F238E27FC236}">
                <a16:creationId xmlns:a16="http://schemas.microsoft.com/office/drawing/2014/main" id="{C8D3B20D-6A71-32AD-3206-201526FA0148}"/>
              </a:ext>
            </a:extLst>
          </p:cNvPr>
          <p:cNvCxnSpPr>
            <a:cxnSpLocks/>
          </p:cNvCxnSpPr>
          <p:nvPr/>
        </p:nvCxnSpPr>
        <p:spPr>
          <a:xfrm>
            <a:off x="5845627" y="2171700"/>
            <a:ext cx="0" cy="4403853"/>
          </a:xfrm>
          <a:prstGeom prst="line">
            <a:avLst/>
          </a:prstGeom>
          <a:ln>
            <a:prstDash val="dash"/>
          </a:ln>
        </p:spPr>
        <p:style>
          <a:lnRef idx="3">
            <a:schemeClr val="accent4"/>
          </a:lnRef>
          <a:fillRef idx="0">
            <a:schemeClr val="accent4"/>
          </a:fillRef>
          <a:effectRef idx="2">
            <a:schemeClr val="accent4"/>
          </a:effectRef>
          <a:fontRef idx="minor">
            <a:schemeClr val="tx1"/>
          </a:fontRef>
        </p:style>
      </p:cxnSp>
      <p:pic>
        <p:nvPicPr>
          <p:cNvPr id="3" name="Imagen 2">
            <a:extLst>
              <a:ext uri="{FF2B5EF4-FFF2-40B4-BE49-F238E27FC236}">
                <a16:creationId xmlns:a16="http://schemas.microsoft.com/office/drawing/2014/main" id="{F07D0173-0630-1917-AD27-DF3A11ADB1C9}"/>
              </a:ext>
            </a:extLst>
          </p:cNvPr>
          <p:cNvPicPr>
            <a:picLocks noChangeAspect="1"/>
          </p:cNvPicPr>
          <p:nvPr/>
        </p:nvPicPr>
        <p:blipFill>
          <a:blip r:embed="rId4"/>
          <a:stretch>
            <a:fillRect/>
          </a:stretch>
        </p:blipFill>
        <p:spPr>
          <a:xfrm>
            <a:off x="5116165" y="977035"/>
            <a:ext cx="1471924" cy="1291161"/>
          </a:xfrm>
          <a:prstGeom prst="rect">
            <a:avLst/>
          </a:prstGeom>
        </p:spPr>
      </p:pic>
    </p:spTree>
    <p:extLst>
      <p:ext uri="{BB962C8B-B14F-4D97-AF65-F5344CB8AC3E}">
        <p14:creationId xmlns:p14="http://schemas.microsoft.com/office/powerpoint/2010/main" val="39381502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9F8E03-1610-D4E7-745C-78AED07DB064}"/>
              </a:ext>
            </a:extLst>
          </p:cNvPr>
          <p:cNvSpPr>
            <a:spLocks noGrp="1"/>
          </p:cNvSpPr>
          <p:nvPr>
            <p:ph type="title"/>
          </p:nvPr>
        </p:nvSpPr>
        <p:spPr>
          <a:xfrm>
            <a:off x="0" y="2612814"/>
            <a:ext cx="6095999" cy="975657"/>
          </a:xfrm>
        </p:spPr>
        <p:txBody>
          <a:bodyPr/>
          <a:lstStyle/>
          <a:p>
            <a:pPr algn="ctr"/>
            <a:r>
              <a:rPr lang="es-ES" b="1" dirty="0"/>
              <a:t>Historia</a:t>
            </a:r>
            <a:endParaRPr lang="es-PE" b="1" dirty="0"/>
          </a:p>
        </p:txBody>
      </p:sp>
      <p:sp>
        <p:nvSpPr>
          <p:cNvPr id="3" name="Marcador de contenido 2">
            <a:extLst>
              <a:ext uri="{FF2B5EF4-FFF2-40B4-BE49-F238E27FC236}">
                <a16:creationId xmlns:a16="http://schemas.microsoft.com/office/drawing/2014/main" id="{AE0801B4-5913-08FF-B63F-D13A91BC1028}"/>
              </a:ext>
            </a:extLst>
          </p:cNvPr>
          <p:cNvSpPr>
            <a:spLocks noGrp="1"/>
          </p:cNvSpPr>
          <p:nvPr>
            <p:ph idx="1"/>
          </p:nvPr>
        </p:nvSpPr>
        <p:spPr>
          <a:xfrm>
            <a:off x="0" y="3703961"/>
            <a:ext cx="6096000" cy="490850"/>
          </a:xfrm>
        </p:spPr>
        <p:txBody>
          <a:bodyPr>
            <a:normAutofit/>
          </a:bodyPr>
          <a:lstStyle/>
          <a:p>
            <a:pPr algn="ctr"/>
            <a:r>
              <a:rPr lang="es-PE" sz="2800" b="1" dirty="0"/>
              <a:t>¿Quiénes somos?</a:t>
            </a:r>
          </a:p>
        </p:txBody>
      </p:sp>
      <p:sp>
        <p:nvSpPr>
          <p:cNvPr id="9" name="CuadroTexto 8">
            <a:extLst>
              <a:ext uri="{FF2B5EF4-FFF2-40B4-BE49-F238E27FC236}">
                <a16:creationId xmlns:a16="http://schemas.microsoft.com/office/drawing/2014/main" id="{C1983337-5708-E8A8-CA97-3D6C8A0E35BC}"/>
              </a:ext>
            </a:extLst>
          </p:cNvPr>
          <p:cNvSpPr txBox="1"/>
          <p:nvPr/>
        </p:nvSpPr>
        <p:spPr>
          <a:xfrm>
            <a:off x="6192203" y="1375009"/>
            <a:ext cx="5443537" cy="4893647"/>
          </a:xfrm>
          <a:prstGeom prst="rect">
            <a:avLst/>
          </a:prstGeom>
          <a:noFill/>
        </p:spPr>
        <p:txBody>
          <a:bodyPr wrap="square">
            <a:spAutoFit/>
          </a:bodyPr>
          <a:lstStyle/>
          <a:p>
            <a:pPr algn="just"/>
            <a:r>
              <a:rPr lang="es-ES" sz="2400" dirty="0">
                <a:solidFill>
                  <a:schemeClr val="tx1">
                    <a:lumMod val="50000"/>
                  </a:schemeClr>
                </a:solidFill>
              </a:rPr>
              <a:t>Somos Laboratorios AC FARMA SA, una Empresa Peruana dedicada a la fabricación de productos farmacéuticos de alta calidad.</a:t>
            </a:r>
          </a:p>
          <a:p>
            <a:pPr algn="just"/>
            <a:endParaRPr lang="es-ES" sz="2400" dirty="0">
              <a:solidFill>
                <a:schemeClr val="tx1">
                  <a:lumMod val="50000"/>
                </a:schemeClr>
              </a:solidFill>
            </a:endParaRPr>
          </a:p>
          <a:p>
            <a:pPr algn="just"/>
            <a:r>
              <a:rPr lang="es-ES" sz="2400" dirty="0">
                <a:solidFill>
                  <a:schemeClr val="tx1">
                    <a:lumMod val="50000"/>
                  </a:schemeClr>
                </a:solidFill>
              </a:rPr>
              <a:t>Contamos con un modelo de gestión innovador en nuestro país, un sólido equipo humano, tecnología de avanzada, así como infraestructura diseñada con altos estándares de calidad, que nos posiciona al nivel de las mejores plantas farmacéuticas de los países desarrollados.</a:t>
            </a:r>
          </a:p>
        </p:txBody>
      </p:sp>
    </p:spTree>
    <p:extLst>
      <p:ext uri="{BB962C8B-B14F-4D97-AF65-F5344CB8AC3E}">
        <p14:creationId xmlns:p14="http://schemas.microsoft.com/office/powerpoint/2010/main" val="32427185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D10FF086-F968-71AC-49B9-4F323BF725FF}"/>
              </a:ext>
            </a:extLst>
          </p:cNvPr>
          <p:cNvSpPr txBox="1"/>
          <p:nvPr/>
        </p:nvSpPr>
        <p:spPr>
          <a:xfrm>
            <a:off x="0" y="282447"/>
            <a:ext cx="12191999" cy="535531"/>
          </a:xfrm>
          <a:prstGeom prst="rect">
            <a:avLst/>
          </a:prstGeom>
          <a:noFill/>
        </p:spPr>
        <p:txBody>
          <a:bodyPr wrap="square">
            <a:spAutoFit/>
          </a:bodyPr>
          <a:lstStyle/>
          <a:p>
            <a:pPr algn="ctr">
              <a:lnSpc>
                <a:spcPct val="90000"/>
              </a:lnSpc>
              <a:spcBef>
                <a:spcPct val="0"/>
              </a:spcBef>
              <a:defRPr/>
            </a:pPr>
            <a:r>
              <a:rPr lang="es-ES" sz="3200" b="1" dirty="0">
                <a:latin typeface="Open Sans" panose="020B0606030504020204" pitchFamily="34" charset="0"/>
                <a:ea typeface="Open Sans" panose="020B0606030504020204" pitchFamily="34" charset="0"/>
                <a:cs typeface="Open Sans" panose="020B0606030504020204" pitchFamily="34" charset="0"/>
              </a:rPr>
              <a:t>Administración del Personal</a:t>
            </a:r>
          </a:p>
        </p:txBody>
      </p:sp>
      <p:sp>
        <p:nvSpPr>
          <p:cNvPr id="10" name="Rectángulo: esquinas redondeadas 9">
            <a:extLst>
              <a:ext uri="{FF2B5EF4-FFF2-40B4-BE49-F238E27FC236}">
                <a16:creationId xmlns:a16="http://schemas.microsoft.com/office/drawing/2014/main" id="{2BCBEB96-AAEA-CE38-D692-85330134D468}"/>
              </a:ext>
            </a:extLst>
          </p:cNvPr>
          <p:cNvSpPr/>
          <p:nvPr/>
        </p:nvSpPr>
        <p:spPr>
          <a:xfrm>
            <a:off x="4087298" y="1221897"/>
            <a:ext cx="3628144" cy="604207"/>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s-PE" sz="2400" b="1" dirty="0"/>
              <a:t>Inasistencias</a:t>
            </a:r>
          </a:p>
        </p:txBody>
      </p:sp>
      <p:sp>
        <p:nvSpPr>
          <p:cNvPr id="3" name="Rectángulo 2">
            <a:extLst>
              <a:ext uri="{FF2B5EF4-FFF2-40B4-BE49-F238E27FC236}">
                <a16:creationId xmlns:a16="http://schemas.microsoft.com/office/drawing/2014/main" id="{5A02AC65-3961-25BC-87CF-80A9D36FE5FD}"/>
              </a:ext>
            </a:extLst>
          </p:cNvPr>
          <p:cNvSpPr/>
          <p:nvPr/>
        </p:nvSpPr>
        <p:spPr>
          <a:xfrm>
            <a:off x="640084" y="2276111"/>
            <a:ext cx="10732763" cy="1200329"/>
          </a:xfrm>
          <a:prstGeom prst="rect">
            <a:avLst/>
          </a:prstGeom>
        </p:spPr>
        <p:txBody>
          <a:bodyPr wrap="square">
            <a:spAutoFit/>
          </a:bodyPr>
          <a:lstStyle/>
          <a:p>
            <a:pPr marL="285750" indent="-285750" algn="just">
              <a:buFont typeface="Arial" panose="020B0604020202020204" pitchFamily="34" charset="0"/>
              <a:buChar char="•"/>
            </a:pPr>
            <a:r>
              <a:rPr lang="es-ES" dirty="0">
                <a:solidFill>
                  <a:srgbClr val="000000"/>
                </a:solidFill>
                <a:latin typeface="Montserrat Classic" panose="020B0604020202020204" charset="0"/>
                <a:cs typeface="Arial" panose="020B0604020202020204" pitchFamily="34" charset="0"/>
              </a:rPr>
              <a:t>Se considerará Inasistencia injustificada; cuando el colaborador no presente la solicitud de justificación de inasistencia.</a:t>
            </a:r>
          </a:p>
          <a:p>
            <a:pPr marL="285750" indent="-285750" algn="just">
              <a:buFont typeface="Arial" panose="020B0604020202020204" pitchFamily="34" charset="0"/>
              <a:buChar char="•"/>
            </a:pPr>
            <a:endParaRPr lang="es-ES" dirty="0">
              <a:solidFill>
                <a:srgbClr val="000000"/>
              </a:solidFill>
              <a:latin typeface="Montserrat Classic" panose="020B0604020202020204" charset="0"/>
              <a:cs typeface="Arial" panose="020B0604020202020204" pitchFamily="34" charset="0"/>
            </a:endParaRPr>
          </a:p>
          <a:p>
            <a:pPr marL="285750" indent="-285750" algn="just">
              <a:buFont typeface="Arial" panose="020B0604020202020204" pitchFamily="34" charset="0"/>
              <a:buChar char="•"/>
            </a:pPr>
            <a:r>
              <a:rPr lang="es-ES" dirty="0">
                <a:solidFill>
                  <a:srgbClr val="000000"/>
                </a:solidFill>
                <a:latin typeface="Montserrat Classic" panose="020B0604020202020204" charset="0"/>
                <a:cs typeface="Arial" panose="020B0604020202020204" pitchFamily="34" charset="0"/>
              </a:rPr>
              <a:t>Toda inasistencia justificada o injustificada se aplicarán los descuentos de acuerdo a ley.</a:t>
            </a:r>
          </a:p>
        </p:txBody>
      </p:sp>
      <p:pic>
        <p:nvPicPr>
          <p:cNvPr id="6" name="Imagen 5">
            <a:extLst>
              <a:ext uri="{FF2B5EF4-FFF2-40B4-BE49-F238E27FC236}">
                <a16:creationId xmlns:a16="http://schemas.microsoft.com/office/drawing/2014/main" id="{FFB716DB-DE0D-3DDE-C55B-268F819684A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10271" y="3581417"/>
            <a:ext cx="5229155" cy="3173442"/>
          </a:xfrm>
          <a:prstGeom prst="rect">
            <a:avLst/>
          </a:prstGeom>
        </p:spPr>
      </p:pic>
    </p:spTree>
    <p:extLst>
      <p:ext uri="{BB962C8B-B14F-4D97-AF65-F5344CB8AC3E}">
        <p14:creationId xmlns:p14="http://schemas.microsoft.com/office/powerpoint/2010/main" val="4646081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D10FF086-F968-71AC-49B9-4F323BF725FF}"/>
              </a:ext>
            </a:extLst>
          </p:cNvPr>
          <p:cNvSpPr txBox="1"/>
          <p:nvPr/>
        </p:nvSpPr>
        <p:spPr>
          <a:xfrm>
            <a:off x="0" y="282447"/>
            <a:ext cx="12191999" cy="535531"/>
          </a:xfrm>
          <a:prstGeom prst="rect">
            <a:avLst/>
          </a:prstGeom>
          <a:noFill/>
        </p:spPr>
        <p:txBody>
          <a:bodyPr wrap="square">
            <a:spAutoFit/>
          </a:bodyPr>
          <a:lstStyle/>
          <a:p>
            <a:pPr algn="ctr">
              <a:lnSpc>
                <a:spcPct val="90000"/>
              </a:lnSpc>
              <a:spcBef>
                <a:spcPct val="0"/>
              </a:spcBef>
              <a:defRPr/>
            </a:pPr>
            <a:r>
              <a:rPr lang="es-ES" sz="3200" b="1" dirty="0">
                <a:latin typeface="Open Sans" panose="020B0606030504020204" pitchFamily="34" charset="0"/>
                <a:ea typeface="Open Sans" panose="020B0606030504020204" pitchFamily="34" charset="0"/>
                <a:cs typeface="Open Sans" panose="020B0606030504020204" pitchFamily="34" charset="0"/>
              </a:rPr>
              <a:t>Administración del Personal</a:t>
            </a:r>
          </a:p>
        </p:txBody>
      </p:sp>
      <p:sp>
        <p:nvSpPr>
          <p:cNvPr id="10" name="Rectángulo: esquinas redondeadas 9">
            <a:extLst>
              <a:ext uri="{FF2B5EF4-FFF2-40B4-BE49-F238E27FC236}">
                <a16:creationId xmlns:a16="http://schemas.microsoft.com/office/drawing/2014/main" id="{2BCBEB96-AAEA-CE38-D692-85330134D468}"/>
              </a:ext>
            </a:extLst>
          </p:cNvPr>
          <p:cNvSpPr/>
          <p:nvPr/>
        </p:nvSpPr>
        <p:spPr>
          <a:xfrm>
            <a:off x="4087298" y="1210022"/>
            <a:ext cx="3628144" cy="604207"/>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s-PE" sz="2400" b="1" dirty="0"/>
              <a:t>Solicitud de Permiso</a:t>
            </a:r>
          </a:p>
        </p:txBody>
      </p:sp>
      <p:sp>
        <p:nvSpPr>
          <p:cNvPr id="2" name="Rectángulo 1">
            <a:extLst>
              <a:ext uri="{FF2B5EF4-FFF2-40B4-BE49-F238E27FC236}">
                <a16:creationId xmlns:a16="http://schemas.microsoft.com/office/drawing/2014/main" id="{4551C520-482C-F64B-5B7C-C6D0197A4002}"/>
              </a:ext>
            </a:extLst>
          </p:cNvPr>
          <p:cNvSpPr/>
          <p:nvPr/>
        </p:nvSpPr>
        <p:spPr>
          <a:xfrm>
            <a:off x="463137" y="2626343"/>
            <a:ext cx="3087585" cy="2862322"/>
          </a:xfrm>
          <a:prstGeom prst="rect">
            <a:avLst/>
          </a:prstGeom>
        </p:spPr>
        <p:txBody>
          <a:bodyPr wrap="square">
            <a:spAutoFit/>
          </a:bodyPr>
          <a:lstStyle/>
          <a:p>
            <a:pPr algn="just"/>
            <a:r>
              <a:rPr lang="es-ES" dirty="0">
                <a:solidFill>
                  <a:srgbClr val="000000"/>
                </a:solidFill>
                <a:latin typeface="Montserrat Classic" panose="020B0604020202020204" charset="0"/>
                <a:cs typeface="Arial" panose="020B0604020202020204" pitchFamily="34" charset="0"/>
              </a:rPr>
              <a:t>Para  que el colaborador pueda ausentarse por  horas en el transcurso de un día laborable  debe generar su boleta de permiso en Intranet con un día de anticipación el mismo que deberá tener la aprobación de su jefe  de área y gerente central. </a:t>
            </a:r>
          </a:p>
        </p:txBody>
      </p:sp>
      <p:sp>
        <p:nvSpPr>
          <p:cNvPr id="4" name="Rectángulo redondeado 18">
            <a:extLst>
              <a:ext uri="{FF2B5EF4-FFF2-40B4-BE49-F238E27FC236}">
                <a16:creationId xmlns:a16="http://schemas.microsoft.com/office/drawing/2014/main" id="{9F537C38-FE7E-7F72-8BFD-05AD45BE0582}"/>
              </a:ext>
            </a:extLst>
          </p:cNvPr>
          <p:cNvSpPr/>
          <p:nvPr/>
        </p:nvSpPr>
        <p:spPr>
          <a:xfrm>
            <a:off x="3776352" y="3662494"/>
            <a:ext cx="4676198" cy="511478"/>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s-ES" sz="2800" b="1" dirty="0">
                <a:solidFill>
                  <a:schemeClr val="tx1"/>
                </a:solidFill>
                <a:latin typeface="Montserrat Classic" panose="020B0604020202020204" charset="0"/>
              </a:rPr>
              <a:t>Permisos de Salud</a:t>
            </a:r>
            <a:endParaRPr lang="es-PE" sz="1400" b="1" dirty="0">
              <a:solidFill>
                <a:schemeClr val="tx1"/>
              </a:solidFill>
              <a:latin typeface="Montserrat Classic" panose="020B0604020202020204" charset="0"/>
            </a:endParaRPr>
          </a:p>
        </p:txBody>
      </p:sp>
      <p:sp>
        <p:nvSpPr>
          <p:cNvPr id="5" name="Rectángulo redondeado 20">
            <a:extLst>
              <a:ext uri="{FF2B5EF4-FFF2-40B4-BE49-F238E27FC236}">
                <a16:creationId xmlns:a16="http://schemas.microsoft.com/office/drawing/2014/main" id="{6A0D8A15-CD3C-6B91-6D78-041D1DC3CAA8}"/>
              </a:ext>
            </a:extLst>
          </p:cNvPr>
          <p:cNvSpPr/>
          <p:nvPr/>
        </p:nvSpPr>
        <p:spPr>
          <a:xfrm>
            <a:off x="3776352" y="4508507"/>
            <a:ext cx="4676198" cy="559015"/>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2800" b="1" dirty="0">
                <a:solidFill>
                  <a:schemeClr val="tx1"/>
                </a:solidFill>
                <a:latin typeface="Montserrat Classic" panose="020B0604020202020204" charset="0"/>
              </a:rPr>
              <a:t>Permisos por Comisiones</a:t>
            </a:r>
            <a:endParaRPr lang="es-PE" sz="1400" b="1" dirty="0">
              <a:solidFill>
                <a:schemeClr val="tx1"/>
              </a:solidFill>
              <a:latin typeface="Montserrat Classic" panose="020B0604020202020204" charset="0"/>
            </a:endParaRPr>
          </a:p>
        </p:txBody>
      </p:sp>
      <p:sp>
        <p:nvSpPr>
          <p:cNvPr id="7" name="Rectángulo 6">
            <a:extLst>
              <a:ext uri="{FF2B5EF4-FFF2-40B4-BE49-F238E27FC236}">
                <a16:creationId xmlns:a16="http://schemas.microsoft.com/office/drawing/2014/main" id="{DEA18599-E1E9-1B54-C649-60FAB454D451}"/>
              </a:ext>
            </a:extLst>
          </p:cNvPr>
          <p:cNvSpPr/>
          <p:nvPr/>
        </p:nvSpPr>
        <p:spPr>
          <a:xfrm>
            <a:off x="8733499" y="2749706"/>
            <a:ext cx="2488683" cy="2308324"/>
          </a:xfrm>
          <a:prstGeom prst="rect">
            <a:avLst/>
          </a:prstGeom>
        </p:spPr>
        <p:txBody>
          <a:bodyPr wrap="square">
            <a:spAutoFit/>
          </a:bodyPr>
          <a:lstStyle/>
          <a:p>
            <a:pPr algn="just"/>
            <a:r>
              <a:rPr lang="es-ES" dirty="0">
                <a:solidFill>
                  <a:srgbClr val="000000"/>
                </a:solidFill>
                <a:latin typeface="Montserrat Classic" panose="020B0604020202020204" charset="0"/>
                <a:cs typeface="Arial" panose="020B0604020202020204" pitchFamily="34" charset="0"/>
              </a:rPr>
              <a:t>El trabajador que haga uso de un permiso dentro de la jornada de trabajo deberá registrar su salida o reingreso en los biométricos de asistencia.</a:t>
            </a:r>
            <a:endParaRPr lang="es-PE" dirty="0">
              <a:solidFill>
                <a:srgbClr val="000000"/>
              </a:solidFill>
              <a:latin typeface="Montserrat Classic" panose="020B0604020202020204" charset="0"/>
            </a:endParaRPr>
          </a:p>
        </p:txBody>
      </p:sp>
      <p:sp>
        <p:nvSpPr>
          <p:cNvPr id="8" name="Rectángulo redondeado 18">
            <a:extLst>
              <a:ext uri="{FF2B5EF4-FFF2-40B4-BE49-F238E27FC236}">
                <a16:creationId xmlns:a16="http://schemas.microsoft.com/office/drawing/2014/main" id="{24705E03-8ED1-FFCF-5807-109B6DF85020}"/>
              </a:ext>
            </a:extLst>
          </p:cNvPr>
          <p:cNvSpPr/>
          <p:nvPr/>
        </p:nvSpPr>
        <p:spPr>
          <a:xfrm>
            <a:off x="3776352" y="2785331"/>
            <a:ext cx="4676198" cy="511478"/>
          </a:xfrm>
          <a:prstGeom prst="roundRect">
            <a:avLst/>
          </a:prstGeom>
          <a:solidFill>
            <a:srgbClr val="FFC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s-ES" sz="2800" b="1" dirty="0">
                <a:solidFill>
                  <a:schemeClr val="tx1"/>
                </a:solidFill>
                <a:latin typeface="Montserrat Classic" panose="020B0604020202020204" charset="0"/>
              </a:rPr>
              <a:t>Permisos personales</a:t>
            </a:r>
            <a:endParaRPr lang="es-PE" sz="1400" b="1" dirty="0">
              <a:solidFill>
                <a:schemeClr val="tx1"/>
              </a:solidFill>
              <a:latin typeface="Montserrat Classic" panose="020B0604020202020204" charset="0"/>
            </a:endParaRPr>
          </a:p>
        </p:txBody>
      </p:sp>
    </p:spTree>
    <p:extLst>
      <p:ext uri="{BB962C8B-B14F-4D97-AF65-F5344CB8AC3E}">
        <p14:creationId xmlns:p14="http://schemas.microsoft.com/office/powerpoint/2010/main" val="10626973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5E6C28EF-70AF-0506-03C0-9445EF98AD61}"/>
              </a:ext>
            </a:extLst>
          </p:cNvPr>
          <p:cNvSpPr/>
          <p:nvPr/>
        </p:nvSpPr>
        <p:spPr>
          <a:xfrm>
            <a:off x="492066" y="2430923"/>
            <a:ext cx="5089585" cy="1200329"/>
          </a:xfrm>
          <a:prstGeom prst="rect">
            <a:avLst/>
          </a:prstGeom>
        </p:spPr>
        <p:txBody>
          <a:bodyPr wrap="square">
            <a:spAutoFit/>
          </a:bodyPr>
          <a:lstStyle/>
          <a:p>
            <a:pPr algn="just"/>
            <a:r>
              <a:rPr lang="es-ES" dirty="0">
                <a:solidFill>
                  <a:srgbClr val="000000"/>
                </a:solidFill>
                <a:latin typeface="Montserrat Classic" panose="020B0604020202020204" charset="0"/>
                <a:cs typeface="Arial" panose="020B0604020202020204" pitchFamily="34" charset="0"/>
              </a:rPr>
              <a:t>La jornada laboral se refiere a la cantidad de horas, durante las cuales, los empleados o trabajadores de la empresa se encargarán de desempeñar todas sus actividades asignadas.</a:t>
            </a:r>
          </a:p>
        </p:txBody>
      </p:sp>
      <p:sp>
        <p:nvSpPr>
          <p:cNvPr id="7" name="Rectángulo 6">
            <a:extLst>
              <a:ext uri="{FF2B5EF4-FFF2-40B4-BE49-F238E27FC236}">
                <a16:creationId xmlns:a16="http://schemas.microsoft.com/office/drawing/2014/main" id="{60704C9D-2398-D527-5087-35BAA3A362A7}"/>
              </a:ext>
            </a:extLst>
          </p:cNvPr>
          <p:cNvSpPr/>
          <p:nvPr/>
        </p:nvSpPr>
        <p:spPr>
          <a:xfrm>
            <a:off x="6054890" y="2403533"/>
            <a:ext cx="5089585" cy="1200329"/>
          </a:xfrm>
          <a:prstGeom prst="rect">
            <a:avLst/>
          </a:prstGeom>
        </p:spPr>
        <p:txBody>
          <a:bodyPr wrap="square">
            <a:spAutoFit/>
          </a:bodyPr>
          <a:lstStyle/>
          <a:p>
            <a:pPr algn="just"/>
            <a:r>
              <a:rPr lang="es-ES" dirty="0">
                <a:solidFill>
                  <a:srgbClr val="000000"/>
                </a:solidFill>
                <a:latin typeface="Montserrat Classic" panose="020B0604020202020204" charset="0"/>
              </a:rPr>
              <a:t>Es el tiempo de trabajo realizado mas allá de la jornada ordinaria diaria o semanal pactada entre las partes (empleador y trabajador)  de manera voluntaria.</a:t>
            </a:r>
          </a:p>
        </p:txBody>
      </p:sp>
      <p:sp>
        <p:nvSpPr>
          <p:cNvPr id="9" name="CuadroTexto 8">
            <a:extLst>
              <a:ext uri="{FF2B5EF4-FFF2-40B4-BE49-F238E27FC236}">
                <a16:creationId xmlns:a16="http://schemas.microsoft.com/office/drawing/2014/main" id="{D10FF086-F968-71AC-49B9-4F323BF725FF}"/>
              </a:ext>
            </a:extLst>
          </p:cNvPr>
          <p:cNvSpPr txBox="1"/>
          <p:nvPr/>
        </p:nvSpPr>
        <p:spPr>
          <a:xfrm>
            <a:off x="0" y="282447"/>
            <a:ext cx="12191999" cy="535531"/>
          </a:xfrm>
          <a:prstGeom prst="rect">
            <a:avLst/>
          </a:prstGeom>
          <a:noFill/>
        </p:spPr>
        <p:txBody>
          <a:bodyPr wrap="square">
            <a:spAutoFit/>
          </a:bodyPr>
          <a:lstStyle/>
          <a:p>
            <a:pPr algn="ctr">
              <a:lnSpc>
                <a:spcPct val="90000"/>
              </a:lnSpc>
              <a:spcBef>
                <a:spcPct val="0"/>
              </a:spcBef>
              <a:defRPr/>
            </a:pPr>
            <a:r>
              <a:rPr lang="es-ES" sz="3200" b="1" dirty="0">
                <a:latin typeface="Open Sans" panose="020B0606030504020204" pitchFamily="34" charset="0"/>
                <a:ea typeface="Open Sans" panose="020B0606030504020204" pitchFamily="34" charset="0"/>
                <a:cs typeface="Open Sans" panose="020B0606030504020204" pitchFamily="34" charset="0"/>
              </a:rPr>
              <a:t>Administración del Personal</a:t>
            </a:r>
          </a:p>
        </p:txBody>
      </p:sp>
      <p:sp>
        <p:nvSpPr>
          <p:cNvPr id="10" name="Rectángulo: esquinas redondeadas 9">
            <a:extLst>
              <a:ext uri="{FF2B5EF4-FFF2-40B4-BE49-F238E27FC236}">
                <a16:creationId xmlns:a16="http://schemas.microsoft.com/office/drawing/2014/main" id="{2BCBEB96-AAEA-CE38-D692-85330134D468}"/>
              </a:ext>
            </a:extLst>
          </p:cNvPr>
          <p:cNvSpPr/>
          <p:nvPr/>
        </p:nvSpPr>
        <p:spPr>
          <a:xfrm>
            <a:off x="1222786" y="1233327"/>
            <a:ext cx="3628144" cy="604207"/>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s-PE" sz="2400" b="1" dirty="0"/>
              <a:t>Jornada Laboral</a:t>
            </a:r>
          </a:p>
        </p:txBody>
      </p:sp>
      <p:sp>
        <p:nvSpPr>
          <p:cNvPr id="11" name="Rectángulo: esquinas redondeadas 10">
            <a:extLst>
              <a:ext uri="{FF2B5EF4-FFF2-40B4-BE49-F238E27FC236}">
                <a16:creationId xmlns:a16="http://schemas.microsoft.com/office/drawing/2014/main" id="{578A2AD6-955E-F711-CF84-4C644C07D0C4}"/>
              </a:ext>
            </a:extLst>
          </p:cNvPr>
          <p:cNvSpPr/>
          <p:nvPr/>
        </p:nvSpPr>
        <p:spPr>
          <a:xfrm>
            <a:off x="6855936" y="1233327"/>
            <a:ext cx="3628144" cy="604207"/>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s-PE" sz="2400" b="1" dirty="0"/>
              <a:t>Horas Extras</a:t>
            </a:r>
          </a:p>
        </p:txBody>
      </p:sp>
      <p:cxnSp>
        <p:nvCxnSpPr>
          <p:cNvPr id="12" name="Conector recto 11">
            <a:extLst>
              <a:ext uri="{FF2B5EF4-FFF2-40B4-BE49-F238E27FC236}">
                <a16:creationId xmlns:a16="http://schemas.microsoft.com/office/drawing/2014/main" id="{C8D3B20D-6A71-32AD-3206-201526FA0148}"/>
              </a:ext>
            </a:extLst>
          </p:cNvPr>
          <p:cNvCxnSpPr>
            <a:cxnSpLocks/>
          </p:cNvCxnSpPr>
          <p:nvPr/>
        </p:nvCxnSpPr>
        <p:spPr>
          <a:xfrm>
            <a:off x="5845627" y="2171700"/>
            <a:ext cx="0" cy="4403853"/>
          </a:xfrm>
          <a:prstGeom prst="line">
            <a:avLst/>
          </a:prstGeom>
          <a:ln>
            <a:prstDash val="dash"/>
          </a:ln>
        </p:spPr>
        <p:style>
          <a:lnRef idx="3">
            <a:schemeClr val="accent4"/>
          </a:lnRef>
          <a:fillRef idx="0">
            <a:schemeClr val="accent4"/>
          </a:fillRef>
          <a:effectRef idx="2">
            <a:schemeClr val="accent4"/>
          </a:effectRef>
          <a:fontRef idx="minor">
            <a:schemeClr val="tx1"/>
          </a:fontRef>
        </p:style>
      </p:cxnSp>
      <p:pic>
        <p:nvPicPr>
          <p:cNvPr id="2" name="Picture 2">
            <a:extLst>
              <a:ext uri="{FF2B5EF4-FFF2-40B4-BE49-F238E27FC236}">
                <a16:creationId xmlns:a16="http://schemas.microsoft.com/office/drawing/2014/main" id="{35F6EE35-A9F8-890A-C562-F1C68423F79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tretch>
            <a:fillRect/>
          </a:stretch>
        </p:blipFill>
        <p:spPr bwMode="auto">
          <a:xfrm>
            <a:off x="885513" y="3900968"/>
            <a:ext cx="4031561" cy="26003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Rectángulo 2">
            <a:extLst>
              <a:ext uri="{FF2B5EF4-FFF2-40B4-BE49-F238E27FC236}">
                <a16:creationId xmlns:a16="http://schemas.microsoft.com/office/drawing/2014/main" id="{C52DCF3B-52A5-343C-8CFB-D78713A19C19}"/>
              </a:ext>
            </a:extLst>
          </p:cNvPr>
          <p:cNvSpPr/>
          <p:nvPr/>
        </p:nvSpPr>
        <p:spPr>
          <a:xfrm>
            <a:off x="6054890" y="4404611"/>
            <a:ext cx="5089585" cy="2031325"/>
          </a:xfrm>
          <a:prstGeom prst="rect">
            <a:avLst/>
          </a:prstGeom>
        </p:spPr>
        <p:txBody>
          <a:bodyPr wrap="square">
            <a:spAutoFit/>
          </a:bodyPr>
          <a:lstStyle/>
          <a:p>
            <a:pPr marL="285750" indent="-285750" algn="just">
              <a:buFontTx/>
              <a:buChar char="-"/>
            </a:pPr>
            <a:r>
              <a:rPr lang="es-ES" dirty="0">
                <a:solidFill>
                  <a:srgbClr val="000000"/>
                </a:solidFill>
                <a:latin typeface="Montserrat Classic" panose="020B0604020202020204" charset="0"/>
              </a:rPr>
              <a:t>Las horas extras se pagan con un recargo del </a:t>
            </a:r>
            <a:r>
              <a:rPr lang="es-ES" b="1" u="sng" dirty="0">
                <a:solidFill>
                  <a:srgbClr val="932327"/>
                </a:solidFill>
                <a:latin typeface="Montserrat Classic" panose="020B0604020202020204" charset="0"/>
              </a:rPr>
              <a:t>25%</a:t>
            </a:r>
            <a:r>
              <a:rPr lang="es-ES" b="1" dirty="0">
                <a:solidFill>
                  <a:srgbClr val="932327"/>
                </a:solidFill>
                <a:latin typeface="Montserrat Classic" panose="020B0604020202020204" charset="0"/>
              </a:rPr>
              <a:t> </a:t>
            </a:r>
            <a:r>
              <a:rPr lang="es-ES" dirty="0">
                <a:solidFill>
                  <a:srgbClr val="000000"/>
                </a:solidFill>
                <a:latin typeface="Montserrat Classic" panose="020B0604020202020204" charset="0"/>
              </a:rPr>
              <a:t>por las dos primeras horas y </a:t>
            </a:r>
            <a:r>
              <a:rPr lang="es-ES" b="1" u="sng" dirty="0">
                <a:solidFill>
                  <a:srgbClr val="932327"/>
                </a:solidFill>
                <a:latin typeface="Montserrat Classic" panose="020B0604020202020204" charset="0"/>
              </a:rPr>
              <a:t>35%</a:t>
            </a:r>
            <a:r>
              <a:rPr lang="es-ES" b="1" dirty="0">
                <a:solidFill>
                  <a:srgbClr val="932327"/>
                </a:solidFill>
                <a:latin typeface="Montserrat Classic" panose="020B0604020202020204" charset="0"/>
              </a:rPr>
              <a:t> </a:t>
            </a:r>
            <a:r>
              <a:rPr lang="es-ES" dirty="0">
                <a:solidFill>
                  <a:srgbClr val="000000"/>
                </a:solidFill>
                <a:latin typeface="Montserrat Classic" panose="020B0604020202020204" charset="0"/>
              </a:rPr>
              <a:t>a partir de la tercera hora.</a:t>
            </a:r>
          </a:p>
          <a:p>
            <a:pPr marL="285750" indent="-285750" algn="just">
              <a:buFontTx/>
              <a:buChar char="-"/>
            </a:pPr>
            <a:r>
              <a:rPr lang="es-ES" dirty="0">
                <a:solidFill>
                  <a:srgbClr val="000000"/>
                </a:solidFill>
                <a:latin typeface="Montserrat Classic" panose="020B0604020202020204" charset="0"/>
              </a:rPr>
              <a:t>Descanso Obligatorios o Feriados el </a:t>
            </a:r>
            <a:r>
              <a:rPr lang="es-ES" b="1" u="sng" dirty="0">
                <a:solidFill>
                  <a:srgbClr val="932327"/>
                </a:solidFill>
                <a:latin typeface="Montserrat Classic" panose="020B0604020202020204" charset="0"/>
              </a:rPr>
              <a:t>100%</a:t>
            </a:r>
            <a:endParaRPr lang="es-ES" u="sng" dirty="0">
              <a:solidFill>
                <a:srgbClr val="932327"/>
              </a:solidFill>
              <a:latin typeface="Montserrat Classic" panose="020B0604020202020204" charset="0"/>
            </a:endParaRPr>
          </a:p>
          <a:p>
            <a:pPr marL="285750" indent="-285750" algn="just">
              <a:buFontTx/>
              <a:buChar char="-"/>
            </a:pPr>
            <a:r>
              <a:rPr lang="es-PE" dirty="0">
                <a:solidFill>
                  <a:srgbClr val="000000"/>
                </a:solidFill>
                <a:latin typeface="Montserrat Classic" panose="020B0604020202020204" charset="0"/>
              </a:rPr>
              <a:t>Una alternativa legal consiste en otorgar descanso pagado en compensación al sobretiempo.</a:t>
            </a:r>
          </a:p>
        </p:txBody>
      </p:sp>
      <p:sp>
        <p:nvSpPr>
          <p:cNvPr id="6" name="Flecha: hacia abajo 8">
            <a:extLst>
              <a:ext uri="{FF2B5EF4-FFF2-40B4-BE49-F238E27FC236}">
                <a16:creationId xmlns:a16="http://schemas.microsoft.com/office/drawing/2014/main" id="{6292D435-EA4B-D272-16F8-B5815F470B3F}"/>
              </a:ext>
            </a:extLst>
          </p:cNvPr>
          <p:cNvSpPr/>
          <p:nvPr/>
        </p:nvSpPr>
        <p:spPr>
          <a:xfrm>
            <a:off x="8412045" y="3698459"/>
            <a:ext cx="515925" cy="675167"/>
          </a:xfrm>
          <a:prstGeom prst="downArrow">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s-PE">
              <a:latin typeface="Montserrat Classic" panose="020B0604020202020204" charset="0"/>
            </a:endParaRPr>
          </a:p>
        </p:txBody>
      </p:sp>
    </p:spTree>
    <p:extLst>
      <p:ext uri="{BB962C8B-B14F-4D97-AF65-F5344CB8AC3E}">
        <p14:creationId xmlns:p14="http://schemas.microsoft.com/office/powerpoint/2010/main" val="33616717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D10FF086-F968-71AC-49B9-4F323BF725FF}"/>
              </a:ext>
            </a:extLst>
          </p:cNvPr>
          <p:cNvSpPr txBox="1"/>
          <p:nvPr/>
        </p:nvSpPr>
        <p:spPr>
          <a:xfrm>
            <a:off x="0" y="282447"/>
            <a:ext cx="12191999" cy="535531"/>
          </a:xfrm>
          <a:prstGeom prst="rect">
            <a:avLst/>
          </a:prstGeom>
          <a:noFill/>
        </p:spPr>
        <p:txBody>
          <a:bodyPr wrap="square">
            <a:spAutoFit/>
          </a:bodyPr>
          <a:lstStyle/>
          <a:p>
            <a:pPr algn="ctr">
              <a:lnSpc>
                <a:spcPct val="90000"/>
              </a:lnSpc>
              <a:spcBef>
                <a:spcPct val="0"/>
              </a:spcBef>
              <a:defRPr/>
            </a:pPr>
            <a:r>
              <a:rPr lang="es-ES" sz="3200" b="1" dirty="0">
                <a:latin typeface="Open Sans" panose="020B0606030504020204" pitchFamily="34" charset="0"/>
                <a:ea typeface="Open Sans" panose="020B0606030504020204" pitchFamily="34" charset="0"/>
                <a:cs typeface="Open Sans" panose="020B0606030504020204" pitchFamily="34" charset="0"/>
              </a:rPr>
              <a:t>Administración del Personal</a:t>
            </a:r>
          </a:p>
        </p:txBody>
      </p:sp>
      <p:sp>
        <p:nvSpPr>
          <p:cNvPr id="10" name="Rectángulo: esquinas redondeadas 9">
            <a:extLst>
              <a:ext uri="{FF2B5EF4-FFF2-40B4-BE49-F238E27FC236}">
                <a16:creationId xmlns:a16="http://schemas.microsoft.com/office/drawing/2014/main" id="{2BCBEB96-AAEA-CE38-D692-85330134D468}"/>
              </a:ext>
            </a:extLst>
          </p:cNvPr>
          <p:cNvSpPr/>
          <p:nvPr/>
        </p:nvSpPr>
        <p:spPr>
          <a:xfrm>
            <a:off x="4087298" y="1221897"/>
            <a:ext cx="3628144" cy="725656"/>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s-PE" sz="2400" b="1" dirty="0"/>
              <a:t>Programación de Horas Extras</a:t>
            </a:r>
          </a:p>
        </p:txBody>
      </p:sp>
      <p:sp>
        <p:nvSpPr>
          <p:cNvPr id="3" name="Rectángulo 2">
            <a:extLst>
              <a:ext uri="{FF2B5EF4-FFF2-40B4-BE49-F238E27FC236}">
                <a16:creationId xmlns:a16="http://schemas.microsoft.com/office/drawing/2014/main" id="{5A02AC65-3961-25BC-87CF-80A9D36FE5FD}"/>
              </a:ext>
            </a:extLst>
          </p:cNvPr>
          <p:cNvSpPr/>
          <p:nvPr/>
        </p:nvSpPr>
        <p:spPr>
          <a:xfrm>
            <a:off x="640085" y="2414048"/>
            <a:ext cx="4405642" cy="1200329"/>
          </a:xfrm>
          <a:prstGeom prst="rect">
            <a:avLst/>
          </a:prstGeom>
        </p:spPr>
        <p:txBody>
          <a:bodyPr wrap="square">
            <a:spAutoFit/>
          </a:bodyPr>
          <a:lstStyle/>
          <a:p>
            <a:pPr lvl="0" algn="just"/>
            <a:r>
              <a:rPr lang="es-PE" dirty="0">
                <a:solidFill>
                  <a:srgbClr val="000000"/>
                </a:solidFill>
                <a:latin typeface="Montserrat Classic" panose="020B0604020202020204" charset="0"/>
                <a:cs typeface="Arial" panose="020B0604020202020204" pitchFamily="34" charset="0"/>
              </a:rPr>
              <a:t>La programación de Horas Extras se registrará a través de Intranet el mismo que deberá tener </a:t>
            </a:r>
            <a:r>
              <a:rPr lang="es-ES" dirty="0">
                <a:solidFill>
                  <a:srgbClr val="000000"/>
                </a:solidFill>
                <a:latin typeface="Montserrat Classic" panose="020B0604020202020204" charset="0"/>
                <a:cs typeface="Arial" panose="020B0604020202020204" pitchFamily="34" charset="0"/>
              </a:rPr>
              <a:t>la aprobación de su jefe  de área y gerente central.</a:t>
            </a:r>
            <a:endParaRPr kumimoji="0" lang="es-PE" sz="1800" b="0" i="0" u="none" strike="noStrike" kern="1200" cap="none" spc="0" normalizeH="0" baseline="0" noProof="0" dirty="0">
              <a:ln>
                <a:noFill/>
              </a:ln>
              <a:solidFill>
                <a:srgbClr val="000000"/>
              </a:solidFill>
              <a:effectLst/>
              <a:uLnTx/>
              <a:uFillTx/>
              <a:latin typeface="Montserrat Classic" panose="020B0604020202020204" charset="0"/>
              <a:ea typeface="Times New Roman" panose="02020603050405020304" pitchFamily="18" charset="0"/>
            </a:endParaRPr>
          </a:p>
        </p:txBody>
      </p:sp>
      <p:pic>
        <p:nvPicPr>
          <p:cNvPr id="2" name="Imagen 1">
            <a:extLst>
              <a:ext uri="{FF2B5EF4-FFF2-40B4-BE49-F238E27FC236}">
                <a16:creationId xmlns:a16="http://schemas.microsoft.com/office/drawing/2014/main" id="{592233E0-03F8-315F-291C-4DC335B46C2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0084" y="3938053"/>
            <a:ext cx="4405642" cy="2538287"/>
          </a:xfrm>
          <a:prstGeom prst="rect">
            <a:avLst/>
          </a:prstGeom>
          <a:ln>
            <a:noFill/>
          </a:ln>
          <a:effectLst>
            <a:outerShdw blurRad="292100" dist="139700" dir="2700000" algn="tl" rotWithShape="0">
              <a:srgbClr val="333333">
                <a:alpha val="65000"/>
              </a:srgbClr>
            </a:outerShdw>
          </a:effectLst>
        </p:spPr>
      </p:pic>
      <p:pic>
        <p:nvPicPr>
          <p:cNvPr id="4" name="Imagen 3">
            <a:extLst>
              <a:ext uri="{FF2B5EF4-FFF2-40B4-BE49-F238E27FC236}">
                <a16:creationId xmlns:a16="http://schemas.microsoft.com/office/drawing/2014/main" id="{4B411015-922A-4F74-5885-08B51E2FD0A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24782" y="2490498"/>
            <a:ext cx="5897400" cy="39858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863113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D10FF086-F968-71AC-49B9-4F323BF725FF}"/>
              </a:ext>
            </a:extLst>
          </p:cNvPr>
          <p:cNvSpPr txBox="1"/>
          <p:nvPr/>
        </p:nvSpPr>
        <p:spPr>
          <a:xfrm>
            <a:off x="0" y="282447"/>
            <a:ext cx="12191999" cy="535531"/>
          </a:xfrm>
          <a:prstGeom prst="rect">
            <a:avLst/>
          </a:prstGeom>
          <a:noFill/>
        </p:spPr>
        <p:txBody>
          <a:bodyPr wrap="square">
            <a:spAutoFit/>
          </a:bodyPr>
          <a:lstStyle/>
          <a:p>
            <a:pPr algn="ctr">
              <a:lnSpc>
                <a:spcPct val="90000"/>
              </a:lnSpc>
              <a:spcBef>
                <a:spcPct val="0"/>
              </a:spcBef>
              <a:defRPr/>
            </a:pPr>
            <a:r>
              <a:rPr lang="es-ES" sz="3200" b="1" dirty="0">
                <a:latin typeface="Open Sans" panose="020B0606030504020204" pitchFamily="34" charset="0"/>
                <a:ea typeface="Open Sans" panose="020B0606030504020204" pitchFamily="34" charset="0"/>
                <a:cs typeface="Open Sans" panose="020B0606030504020204" pitchFamily="34" charset="0"/>
              </a:rPr>
              <a:t>Administración del Personal</a:t>
            </a:r>
          </a:p>
        </p:txBody>
      </p:sp>
      <p:sp>
        <p:nvSpPr>
          <p:cNvPr id="10" name="Rectángulo: esquinas redondeadas 9">
            <a:extLst>
              <a:ext uri="{FF2B5EF4-FFF2-40B4-BE49-F238E27FC236}">
                <a16:creationId xmlns:a16="http://schemas.microsoft.com/office/drawing/2014/main" id="{2BCBEB96-AAEA-CE38-D692-85330134D468}"/>
              </a:ext>
            </a:extLst>
          </p:cNvPr>
          <p:cNvSpPr/>
          <p:nvPr/>
        </p:nvSpPr>
        <p:spPr>
          <a:xfrm>
            <a:off x="4087298" y="1221897"/>
            <a:ext cx="3628144" cy="725656"/>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s-PE" sz="2400" b="1" dirty="0"/>
              <a:t>Trabajo Nocturno</a:t>
            </a:r>
          </a:p>
        </p:txBody>
      </p:sp>
      <p:sp>
        <p:nvSpPr>
          <p:cNvPr id="3" name="Rectángulo 2">
            <a:extLst>
              <a:ext uri="{FF2B5EF4-FFF2-40B4-BE49-F238E27FC236}">
                <a16:creationId xmlns:a16="http://schemas.microsoft.com/office/drawing/2014/main" id="{5A02AC65-3961-25BC-87CF-80A9D36FE5FD}"/>
              </a:ext>
            </a:extLst>
          </p:cNvPr>
          <p:cNvSpPr/>
          <p:nvPr/>
        </p:nvSpPr>
        <p:spPr>
          <a:xfrm>
            <a:off x="5603042" y="2891917"/>
            <a:ext cx="5406386" cy="590931"/>
          </a:xfrm>
          <a:prstGeom prst="rect">
            <a:avLst/>
          </a:prstGeom>
        </p:spPr>
        <p:txBody>
          <a:bodyPr wrap="square">
            <a:spAutoFit/>
          </a:bodyPr>
          <a:lstStyle/>
          <a:p>
            <a:pPr algn="just">
              <a:lnSpc>
                <a:spcPct val="90000"/>
              </a:lnSpc>
            </a:pPr>
            <a:r>
              <a:rPr lang="es-PE" dirty="0">
                <a:solidFill>
                  <a:srgbClr val="000000"/>
                </a:solidFill>
                <a:latin typeface="Montserrat Classic" panose="020B0604020202020204" charset="0"/>
              </a:rPr>
              <a:t>Se entiende por jornada nocturna el tiempo trabajado </a:t>
            </a:r>
            <a:r>
              <a:rPr lang="es-PE" b="1" u="sng" dirty="0">
                <a:solidFill>
                  <a:srgbClr val="932327"/>
                </a:solidFill>
                <a:latin typeface="Montserrat Classic" panose="020B0604020202020204" charset="0"/>
              </a:rPr>
              <a:t>entre 10:00 p.m. a 6:00 a.m.</a:t>
            </a:r>
          </a:p>
        </p:txBody>
      </p:sp>
      <p:cxnSp>
        <p:nvCxnSpPr>
          <p:cNvPr id="44" name="Straight Connector 49">
            <a:extLst>
              <a:ext uri="{FF2B5EF4-FFF2-40B4-BE49-F238E27FC236}">
                <a16:creationId xmlns:a16="http://schemas.microsoft.com/office/drawing/2014/main" id="{3B5098E4-6831-2659-1B54-7EE8C6E7329F}"/>
              </a:ext>
            </a:extLst>
          </p:cNvPr>
          <p:cNvCxnSpPr>
            <a:cxnSpLocks/>
          </p:cNvCxnSpPr>
          <p:nvPr/>
        </p:nvCxnSpPr>
        <p:spPr>
          <a:xfrm>
            <a:off x="5556426" y="3970249"/>
            <a:ext cx="560043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45" name="Straight Connector 50">
            <a:extLst>
              <a:ext uri="{FF2B5EF4-FFF2-40B4-BE49-F238E27FC236}">
                <a16:creationId xmlns:a16="http://schemas.microsoft.com/office/drawing/2014/main" id="{28966CE1-1E11-8156-0E58-C01D93A1F0FA}"/>
              </a:ext>
            </a:extLst>
          </p:cNvPr>
          <p:cNvCxnSpPr>
            <a:cxnSpLocks/>
          </p:cNvCxnSpPr>
          <p:nvPr/>
        </p:nvCxnSpPr>
        <p:spPr>
          <a:xfrm>
            <a:off x="5556426" y="6044189"/>
            <a:ext cx="5600437" cy="0"/>
          </a:xfrm>
          <a:prstGeom prst="line">
            <a:avLst/>
          </a:prstGeom>
          <a:ln w="19050"/>
        </p:spPr>
        <p:style>
          <a:lnRef idx="1">
            <a:schemeClr val="dk1"/>
          </a:lnRef>
          <a:fillRef idx="0">
            <a:schemeClr val="dk1"/>
          </a:fillRef>
          <a:effectRef idx="0">
            <a:schemeClr val="dk1"/>
          </a:effectRef>
          <a:fontRef idx="minor">
            <a:schemeClr val="tx1"/>
          </a:fontRef>
        </p:style>
      </p:cxnSp>
      <p:sp>
        <p:nvSpPr>
          <p:cNvPr id="46" name="Rectángulo 45">
            <a:extLst>
              <a:ext uri="{FF2B5EF4-FFF2-40B4-BE49-F238E27FC236}">
                <a16:creationId xmlns:a16="http://schemas.microsoft.com/office/drawing/2014/main" id="{7F4938DE-F9F4-11E6-7AD0-25A51D096E6B}"/>
              </a:ext>
            </a:extLst>
          </p:cNvPr>
          <p:cNvSpPr/>
          <p:nvPr/>
        </p:nvSpPr>
        <p:spPr>
          <a:xfrm>
            <a:off x="5603042" y="4411639"/>
            <a:ext cx="5406386" cy="1338828"/>
          </a:xfrm>
          <a:prstGeom prst="rect">
            <a:avLst/>
          </a:prstGeom>
        </p:spPr>
        <p:txBody>
          <a:bodyPr wrap="square">
            <a:spAutoFit/>
          </a:bodyPr>
          <a:lstStyle/>
          <a:p>
            <a:pPr marL="285750" indent="-285750" algn="just">
              <a:lnSpc>
                <a:spcPct val="90000"/>
              </a:lnSpc>
              <a:buFont typeface="Arial" panose="020B0604020202020204" pitchFamily="34" charset="0"/>
              <a:buChar char="•"/>
            </a:pPr>
            <a:r>
              <a:rPr lang="es-ES" dirty="0">
                <a:solidFill>
                  <a:srgbClr val="000000"/>
                </a:solidFill>
                <a:latin typeface="Montserrat Classic" panose="020B0604020202020204" charset="0"/>
              </a:rPr>
              <a:t>Los horarios nocturnos deberán ser rotativos.</a:t>
            </a:r>
          </a:p>
          <a:p>
            <a:pPr algn="just">
              <a:lnSpc>
                <a:spcPct val="90000"/>
              </a:lnSpc>
            </a:pPr>
            <a:r>
              <a:rPr lang="es-ES" dirty="0">
                <a:solidFill>
                  <a:srgbClr val="000000"/>
                </a:solidFill>
                <a:latin typeface="Montserrat Classic" panose="020B0604020202020204" charset="0"/>
              </a:rPr>
              <a:t> </a:t>
            </a:r>
          </a:p>
          <a:p>
            <a:pPr marL="285750" indent="-285750" algn="just">
              <a:lnSpc>
                <a:spcPct val="90000"/>
              </a:lnSpc>
              <a:buFont typeface="Arial" panose="020B0604020202020204" pitchFamily="34" charset="0"/>
              <a:buChar char="•"/>
            </a:pPr>
            <a:r>
              <a:rPr lang="es-ES" dirty="0">
                <a:solidFill>
                  <a:srgbClr val="000000"/>
                </a:solidFill>
                <a:latin typeface="Montserrat Classic" panose="020B0604020202020204" charset="0"/>
              </a:rPr>
              <a:t>El trabajo nocturno será remunerado con una sobretasa equivalente a la remuneración mínima vital (</a:t>
            </a:r>
            <a:r>
              <a:rPr lang="es-ES" dirty="0" err="1">
                <a:solidFill>
                  <a:srgbClr val="000000"/>
                </a:solidFill>
                <a:latin typeface="Montserrat Classic" panose="020B0604020202020204" charset="0"/>
              </a:rPr>
              <a:t>RMV</a:t>
            </a:r>
            <a:r>
              <a:rPr lang="es-ES" dirty="0">
                <a:solidFill>
                  <a:srgbClr val="000000"/>
                </a:solidFill>
                <a:latin typeface="Montserrat Classic" panose="020B0604020202020204" charset="0"/>
              </a:rPr>
              <a:t>) aumentada en </a:t>
            </a:r>
            <a:r>
              <a:rPr lang="es-ES" b="1" u="sng" dirty="0">
                <a:solidFill>
                  <a:srgbClr val="932327"/>
                </a:solidFill>
                <a:latin typeface="Montserrat Classic" panose="020B0604020202020204" charset="0"/>
              </a:rPr>
              <a:t>35%</a:t>
            </a:r>
            <a:r>
              <a:rPr lang="es-ES" dirty="0">
                <a:solidFill>
                  <a:srgbClr val="000000"/>
                </a:solidFill>
                <a:latin typeface="Montserrat Classic" panose="020B0604020202020204" charset="0"/>
              </a:rPr>
              <a:t>.</a:t>
            </a:r>
          </a:p>
        </p:txBody>
      </p:sp>
      <p:sp>
        <p:nvSpPr>
          <p:cNvPr id="47" name="TextBox 38">
            <a:extLst>
              <a:ext uri="{FF2B5EF4-FFF2-40B4-BE49-F238E27FC236}">
                <a16:creationId xmlns:a16="http://schemas.microsoft.com/office/drawing/2014/main" id="{79D2FFEF-7138-D5C1-BC5E-E5EF069C12E3}"/>
              </a:ext>
            </a:extLst>
          </p:cNvPr>
          <p:cNvSpPr txBox="1"/>
          <p:nvPr/>
        </p:nvSpPr>
        <p:spPr>
          <a:xfrm>
            <a:off x="5643214" y="4009590"/>
            <a:ext cx="5802176" cy="369332"/>
          </a:xfrm>
          <a:prstGeom prst="rect">
            <a:avLst/>
          </a:prstGeom>
          <a:noFill/>
        </p:spPr>
        <p:txBody>
          <a:bodyPr wrap="square" lIns="0" rtlCol="0" anchor="b">
            <a:spAutoFit/>
          </a:bodyPr>
          <a:lstStyle/>
          <a:p>
            <a:r>
              <a:rPr lang="en-US" b="1" noProof="1">
                <a:solidFill>
                  <a:srgbClr val="000000"/>
                </a:solidFill>
                <a:latin typeface="Montserrat Classic" panose="020B0604020202020204" charset="0"/>
              </a:rPr>
              <a:t>Trabajo Nocturno</a:t>
            </a:r>
          </a:p>
        </p:txBody>
      </p:sp>
      <p:pic>
        <p:nvPicPr>
          <p:cNvPr id="49" name="Imagen 48">
            <a:extLst>
              <a:ext uri="{FF2B5EF4-FFF2-40B4-BE49-F238E27FC236}">
                <a16:creationId xmlns:a16="http://schemas.microsoft.com/office/drawing/2014/main" id="{B5B7A0A4-AEA7-57A1-6C6D-7E1E50278C67}"/>
              </a:ext>
            </a:extLst>
          </p:cNvPr>
          <p:cNvPicPr>
            <a:picLocks noChangeAspect="1"/>
          </p:cNvPicPr>
          <p:nvPr/>
        </p:nvPicPr>
        <p:blipFill>
          <a:blip r:embed="rId2"/>
          <a:stretch>
            <a:fillRect/>
          </a:stretch>
        </p:blipFill>
        <p:spPr>
          <a:xfrm>
            <a:off x="1035137" y="3429000"/>
            <a:ext cx="4142791" cy="1885950"/>
          </a:xfrm>
          <a:prstGeom prst="rect">
            <a:avLst/>
          </a:prstGeom>
        </p:spPr>
      </p:pic>
    </p:spTree>
    <p:extLst>
      <p:ext uri="{BB962C8B-B14F-4D97-AF65-F5344CB8AC3E}">
        <p14:creationId xmlns:p14="http://schemas.microsoft.com/office/powerpoint/2010/main" val="814177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D10FF086-F968-71AC-49B9-4F323BF725FF}"/>
              </a:ext>
            </a:extLst>
          </p:cNvPr>
          <p:cNvSpPr txBox="1"/>
          <p:nvPr/>
        </p:nvSpPr>
        <p:spPr>
          <a:xfrm>
            <a:off x="0" y="282447"/>
            <a:ext cx="12191999" cy="535531"/>
          </a:xfrm>
          <a:prstGeom prst="rect">
            <a:avLst/>
          </a:prstGeom>
          <a:noFill/>
        </p:spPr>
        <p:txBody>
          <a:bodyPr wrap="square">
            <a:spAutoFit/>
          </a:bodyPr>
          <a:lstStyle/>
          <a:p>
            <a:pPr algn="ctr">
              <a:lnSpc>
                <a:spcPct val="90000"/>
              </a:lnSpc>
              <a:spcBef>
                <a:spcPct val="0"/>
              </a:spcBef>
              <a:defRPr/>
            </a:pPr>
            <a:r>
              <a:rPr lang="es-ES" sz="3200" b="1" dirty="0">
                <a:latin typeface="Open Sans" panose="020B0606030504020204" pitchFamily="34" charset="0"/>
                <a:ea typeface="Open Sans" panose="020B0606030504020204" pitchFamily="34" charset="0"/>
                <a:cs typeface="Open Sans" panose="020B0606030504020204" pitchFamily="34" charset="0"/>
              </a:rPr>
              <a:t>Administración del Personal</a:t>
            </a:r>
          </a:p>
        </p:txBody>
      </p:sp>
      <p:sp>
        <p:nvSpPr>
          <p:cNvPr id="10" name="Rectángulo: esquinas redondeadas 9">
            <a:extLst>
              <a:ext uri="{FF2B5EF4-FFF2-40B4-BE49-F238E27FC236}">
                <a16:creationId xmlns:a16="http://schemas.microsoft.com/office/drawing/2014/main" id="{2BCBEB96-AAEA-CE38-D692-85330134D468}"/>
              </a:ext>
            </a:extLst>
          </p:cNvPr>
          <p:cNvSpPr/>
          <p:nvPr/>
        </p:nvSpPr>
        <p:spPr>
          <a:xfrm>
            <a:off x="4087298" y="1221897"/>
            <a:ext cx="3628144" cy="725656"/>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s-PE" sz="2400" b="1" dirty="0"/>
              <a:t>Estructura Salarial</a:t>
            </a:r>
          </a:p>
        </p:txBody>
      </p:sp>
      <p:sp>
        <p:nvSpPr>
          <p:cNvPr id="3" name="Rectángulo 2">
            <a:extLst>
              <a:ext uri="{FF2B5EF4-FFF2-40B4-BE49-F238E27FC236}">
                <a16:creationId xmlns:a16="http://schemas.microsoft.com/office/drawing/2014/main" id="{5A02AC65-3961-25BC-87CF-80A9D36FE5FD}"/>
              </a:ext>
            </a:extLst>
          </p:cNvPr>
          <p:cNvSpPr/>
          <p:nvPr/>
        </p:nvSpPr>
        <p:spPr>
          <a:xfrm>
            <a:off x="276145" y="2817424"/>
            <a:ext cx="3291840" cy="341632"/>
          </a:xfrm>
          <a:prstGeom prst="rect">
            <a:avLst/>
          </a:prstGeom>
        </p:spPr>
        <p:txBody>
          <a:bodyPr wrap="square">
            <a:spAutoFit/>
          </a:bodyPr>
          <a:lstStyle/>
          <a:p>
            <a:pPr algn="ctr">
              <a:lnSpc>
                <a:spcPct val="90000"/>
              </a:lnSpc>
            </a:pPr>
            <a:r>
              <a:rPr lang="es-ES" b="1" u="sng" dirty="0">
                <a:solidFill>
                  <a:srgbClr val="932327"/>
                </a:solidFill>
                <a:latin typeface="Montserrat Classic" panose="020B0604020202020204" charset="0"/>
              </a:rPr>
              <a:t>Estructura Remunerativa</a:t>
            </a:r>
            <a:r>
              <a:rPr lang="es-ES" dirty="0">
                <a:solidFill>
                  <a:srgbClr val="000000"/>
                </a:solidFill>
                <a:latin typeface="Montserrat Classic" panose="020B0604020202020204" charset="0"/>
              </a:rPr>
              <a:t>:</a:t>
            </a:r>
          </a:p>
        </p:txBody>
      </p:sp>
      <p:cxnSp>
        <p:nvCxnSpPr>
          <p:cNvPr id="44" name="Straight Connector 49">
            <a:extLst>
              <a:ext uri="{FF2B5EF4-FFF2-40B4-BE49-F238E27FC236}">
                <a16:creationId xmlns:a16="http://schemas.microsoft.com/office/drawing/2014/main" id="{3B5098E4-6831-2659-1B54-7EE8C6E7329F}"/>
              </a:ext>
            </a:extLst>
          </p:cNvPr>
          <p:cNvCxnSpPr>
            <a:cxnSpLocks/>
          </p:cNvCxnSpPr>
          <p:nvPr/>
        </p:nvCxnSpPr>
        <p:spPr>
          <a:xfrm>
            <a:off x="6212422" y="2965420"/>
            <a:ext cx="4944441"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45" name="Straight Connector 50">
            <a:extLst>
              <a:ext uri="{FF2B5EF4-FFF2-40B4-BE49-F238E27FC236}">
                <a16:creationId xmlns:a16="http://schemas.microsoft.com/office/drawing/2014/main" id="{28966CE1-1E11-8156-0E58-C01D93A1F0FA}"/>
              </a:ext>
            </a:extLst>
          </p:cNvPr>
          <p:cNvCxnSpPr>
            <a:cxnSpLocks/>
          </p:cNvCxnSpPr>
          <p:nvPr/>
        </p:nvCxnSpPr>
        <p:spPr>
          <a:xfrm>
            <a:off x="6212422" y="5884169"/>
            <a:ext cx="4944441" cy="0"/>
          </a:xfrm>
          <a:prstGeom prst="line">
            <a:avLst/>
          </a:prstGeom>
          <a:ln w="19050"/>
        </p:spPr>
        <p:style>
          <a:lnRef idx="1">
            <a:schemeClr val="dk1"/>
          </a:lnRef>
          <a:fillRef idx="0">
            <a:schemeClr val="dk1"/>
          </a:fillRef>
          <a:effectRef idx="0">
            <a:schemeClr val="dk1"/>
          </a:effectRef>
          <a:fontRef idx="minor">
            <a:schemeClr val="tx1"/>
          </a:fontRef>
        </p:style>
      </p:cxnSp>
      <p:sp>
        <p:nvSpPr>
          <p:cNvPr id="46" name="Rectángulo 45">
            <a:extLst>
              <a:ext uri="{FF2B5EF4-FFF2-40B4-BE49-F238E27FC236}">
                <a16:creationId xmlns:a16="http://schemas.microsoft.com/office/drawing/2014/main" id="{7F4938DE-F9F4-11E6-7AD0-25A51D096E6B}"/>
              </a:ext>
            </a:extLst>
          </p:cNvPr>
          <p:cNvSpPr/>
          <p:nvPr/>
        </p:nvSpPr>
        <p:spPr>
          <a:xfrm>
            <a:off x="6448157" y="3794419"/>
            <a:ext cx="4503687" cy="1837426"/>
          </a:xfrm>
          <a:prstGeom prst="rect">
            <a:avLst/>
          </a:prstGeom>
        </p:spPr>
        <p:txBody>
          <a:bodyPr wrap="square">
            <a:spAutoFit/>
          </a:bodyPr>
          <a:lstStyle/>
          <a:p>
            <a:pPr marL="285750" indent="-285750" algn="just">
              <a:lnSpc>
                <a:spcPct val="90000"/>
              </a:lnSpc>
              <a:buFont typeface="Arial" panose="020B0604020202020204" pitchFamily="34" charset="0"/>
              <a:buChar char="•"/>
            </a:pPr>
            <a:r>
              <a:rPr lang="es-ES" dirty="0">
                <a:solidFill>
                  <a:srgbClr val="000000"/>
                </a:solidFill>
                <a:latin typeface="Montserrat Classic" panose="020B0604020202020204" charset="0"/>
              </a:rPr>
              <a:t>Remuneración fija, está constituida por sueldo básico y asignación familiar.</a:t>
            </a:r>
          </a:p>
          <a:p>
            <a:pPr marL="285750" indent="-285750" algn="just">
              <a:lnSpc>
                <a:spcPct val="90000"/>
              </a:lnSpc>
              <a:buFont typeface="Arial" panose="020B0604020202020204" pitchFamily="34" charset="0"/>
              <a:buChar char="•"/>
            </a:pPr>
            <a:endParaRPr lang="es-ES" dirty="0">
              <a:solidFill>
                <a:srgbClr val="000000"/>
              </a:solidFill>
              <a:latin typeface="Montserrat Classic" panose="020B0604020202020204" charset="0"/>
            </a:endParaRPr>
          </a:p>
          <a:p>
            <a:pPr marL="285750" indent="-285750" algn="just">
              <a:lnSpc>
                <a:spcPct val="90000"/>
              </a:lnSpc>
              <a:buFont typeface="Arial" panose="020B0604020202020204" pitchFamily="34" charset="0"/>
              <a:buChar char="•"/>
            </a:pPr>
            <a:r>
              <a:rPr lang="es-ES" dirty="0">
                <a:solidFill>
                  <a:srgbClr val="000000"/>
                </a:solidFill>
                <a:latin typeface="Montserrat Classic" panose="020B0604020202020204" charset="0"/>
              </a:rPr>
              <a:t>Remuneración Variable Ordinaria, está de acuerdo a comisiones y bonos de cumplimiento de objetivo u otros ingresos ordinarios.</a:t>
            </a:r>
          </a:p>
        </p:txBody>
      </p:sp>
      <p:sp>
        <p:nvSpPr>
          <p:cNvPr id="47" name="TextBox 38">
            <a:extLst>
              <a:ext uri="{FF2B5EF4-FFF2-40B4-BE49-F238E27FC236}">
                <a16:creationId xmlns:a16="http://schemas.microsoft.com/office/drawing/2014/main" id="{79D2FFEF-7138-D5C1-BC5E-E5EF069C12E3}"/>
              </a:ext>
            </a:extLst>
          </p:cNvPr>
          <p:cNvSpPr txBox="1"/>
          <p:nvPr/>
        </p:nvSpPr>
        <p:spPr>
          <a:xfrm>
            <a:off x="6366510" y="3145305"/>
            <a:ext cx="5078880" cy="341632"/>
          </a:xfrm>
          <a:prstGeom prst="rect">
            <a:avLst/>
          </a:prstGeom>
          <a:noFill/>
        </p:spPr>
        <p:txBody>
          <a:bodyPr wrap="square" lIns="0" rtlCol="0" anchor="b">
            <a:spAutoFit/>
          </a:bodyPr>
          <a:lstStyle/>
          <a:p>
            <a:pPr>
              <a:lnSpc>
                <a:spcPct val="90000"/>
              </a:lnSpc>
            </a:pPr>
            <a:r>
              <a:rPr lang="es-PE" b="1" dirty="0">
                <a:solidFill>
                  <a:srgbClr val="000000"/>
                </a:solidFill>
                <a:latin typeface="Montserrat Classic" panose="020B0604020202020204" charset="0"/>
              </a:rPr>
              <a:t>Donde:</a:t>
            </a:r>
          </a:p>
        </p:txBody>
      </p:sp>
      <p:sp>
        <p:nvSpPr>
          <p:cNvPr id="4" name="CuadroTexto 3">
            <a:extLst>
              <a:ext uri="{FF2B5EF4-FFF2-40B4-BE49-F238E27FC236}">
                <a16:creationId xmlns:a16="http://schemas.microsoft.com/office/drawing/2014/main" id="{71499E69-D707-0194-EF42-A461C669A908}"/>
              </a:ext>
            </a:extLst>
          </p:cNvPr>
          <p:cNvSpPr txBox="1"/>
          <p:nvPr/>
        </p:nvSpPr>
        <p:spPr>
          <a:xfrm>
            <a:off x="276145" y="3479610"/>
            <a:ext cx="3291840" cy="1117229"/>
          </a:xfrm>
          <a:prstGeom prst="rect">
            <a:avLst/>
          </a:prstGeom>
          <a:noFill/>
        </p:spPr>
        <p:txBody>
          <a:bodyPr wrap="square">
            <a:spAutoFit/>
          </a:bodyPr>
          <a:lstStyle/>
          <a:p>
            <a:pPr algn="ctr">
              <a:lnSpc>
                <a:spcPct val="90000"/>
              </a:lnSpc>
            </a:pPr>
            <a:r>
              <a:rPr lang="es-ES" dirty="0">
                <a:solidFill>
                  <a:srgbClr val="000000"/>
                </a:solidFill>
                <a:latin typeface="Montserrat Classic" panose="020B0604020202020204" charset="0"/>
              </a:rPr>
              <a:t>Remuneración Fija</a:t>
            </a:r>
          </a:p>
          <a:p>
            <a:pPr algn="ctr">
              <a:lnSpc>
                <a:spcPct val="90000"/>
              </a:lnSpc>
            </a:pPr>
            <a:r>
              <a:rPr lang="es-ES" sz="2000" b="1" dirty="0">
                <a:solidFill>
                  <a:srgbClr val="932327"/>
                </a:solidFill>
                <a:latin typeface="Montserrat Classic" panose="020B0604020202020204" charset="0"/>
              </a:rPr>
              <a:t>+</a:t>
            </a:r>
          </a:p>
          <a:p>
            <a:pPr algn="ctr">
              <a:lnSpc>
                <a:spcPct val="90000"/>
              </a:lnSpc>
            </a:pPr>
            <a:r>
              <a:rPr lang="es-ES" dirty="0">
                <a:solidFill>
                  <a:srgbClr val="000000"/>
                </a:solidFill>
                <a:latin typeface="Montserrat Classic" panose="020B0604020202020204" charset="0"/>
              </a:rPr>
              <a:t>Remuneración Variable Ordinaria</a:t>
            </a:r>
          </a:p>
        </p:txBody>
      </p:sp>
      <p:grpSp>
        <p:nvGrpSpPr>
          <p:cNvPr id="48" name="Group 18">
            <a:extLst>
              <a:ext uri="{FF2B5EF4-FFF2-40B4-BE49-F238E27FC236}">
                <a16:creationId xmlns:a16="http://schemas.microsoft.com/office/drawing/2014/main" id="{77FE031F-AB73-0AB2-01ED-FA7FEFF9D5C1}"/>
              </a:ext>
            </a:extLst>
          </p:cNvPr>
          <p:cNvGrpSpPr/>
          <p:nvPr/>
        </p:nvGrpSpPr>
        <p:grpSpPr>
          <a:xfrm>
            <a:off x="3567985" y="3486937"/>
            <a:ext cx="2356434" cy="1532637"/>
            <a:chOff x="3653669" y="1307191"/>
            <a:chExt cx="3950710" cy="3121719"/>
          </a:xfrm>
        </p:grpSpPr>
        <p:sp>
          <p:nvSpPr>
            <p:cNvPr id="49" name="Shape">
              <a:extLst>
                <a:ext uri="{FF2B5EF4-FFF2-40B4-BE49-F238E27FC236}">
                  <a16:creationId xmlns:a16="http://schemas.microsoft.com/office/drawing/2014/main" id="{B3722829-7FD3-C79E-659C-008444360D4E}"/>
                </a:ext>
              </a:extLst>
            </p:cNvPr>
            <p:cNvSpPr/>
            <p:nvPr/>
          </p:nvSpPr>
          <p:spPr>
            <a:xfrm>
              <a:off x="5470779" y="2512461"/>
              <a:ext cx="1279259" cy="1881723"/>
            </a:xfrm>
            <a:custGeom>
              <a:avLst/>
              <a:gdLst/>
              <a:ahLst/>
              <a:cxnLst>
                <a:cxn ang="0">
                  <a:pos x="wd2" y="hd2"/>
                </a:cxn>
                <a:cxn ang="5400000">
                  <a:pos x="wd2" y="hd2"/>
                </a:cxn>
                <a:cxn ang="10800000">
                  <a:pos x="wd2" y="hd2"/>
                </a:cxn>
                <a:cxn ang="16200000">
                  <a:pos x="wd2" y="hd2"/>
                </a:cxn>
              </a:cxnLst>
              <a:rect l="0" t="0" r="r" b="b"/>
              <a:pathLst>
                <a:path w="20930" h="21534" extrusionOk="0">
                  <a:moveTo>
                    <a:pt x="140" y="59"/>
                  </a:moveTo>
                  <a:cubicBezTo>
                    <a:pt x="223" y="62"/>
                    <a:pt x="308" y="66"/>
                    <a:pt x="393" y="69"/>
                  </a:cubicBezTo>
                  <a:cubicBezTo>
                    <a:pt x="333" y="66"/>
                    <a:pt x="276" y="63"/>
                    <a:pt x="216" y="59"/>
                  </a:cubicBezTo>
                  <a:cubicBezTo>
                    <a:pt x="2683" y="336"/>
                    <a:pt x="3102" y="2340"/>
                    <a:pt x="3494" y="3759"/>
                  </a:cubicBezTo>
                  <a:cubicBezTo>
                    <a:pt x="3880" y="5157"/>
                    <a:pt x="4269" y="6553"/>
                    <a:pt x="4659" y="7949"/>
                  </a:cubicBezTo>
                  <a:cubicBezTo>
                    <a:pt x="5556" y="11154"/>
                    <a:pt x="6447" y="14362"/>
                    <a:pt x="7426" y="17556"/>
                  </a:cubicBezTo>
                  <a:cubicBezTo>
                    <a:pt x="7897" y="19091"/>
                    <a:pt x="8507" y="21385"/>
                    <a:pt x="11282" y="21491"/>
                  </a:cubicBezTo>
                  <a:cubicBezTo>
                    <a:pt x="13296" y="21568"/>
                    <a:pt x="15332" y="21520"/>
                    <a:pt x="17347" y="21515"/>
                  </a:cubicBezTo>
                  <a:cubicBezTo>
                    <a:pt x="18329" y="21513"/>
                    <a:pt x="19312" y="21512"/>
                    <a:pt x="20294" y="21499"/>
                  </a:cubicBezTo>
                  <a:cubicBezTo>
                    <a:pt x="20383" y="21498"/>
                    <a:pt x="21265" y="21491"/>
                    <a:pt x="20792" y="21473"/>
                  </a:cubicBezTo>
                  <a:cubicBezTo>
                    <a:pt x="20719" y="21470"/>
                    <a:pt x="20648" y="21467"/>
                    <a:pt x="20575" y="21465"/>
                  </a:cubicBezTo>
                  <a:cubicBezTo>
                    <a:pt x="20634" y="21467"/>
                    <a:pt x="20692" y="21470"/>
                    <a:pt x="20751" y="21474"/>
                  </a:cubicBezTo>
                  <a:cubicBezTo>
                    <a:pt x="18403" y="21204"/>
                    <a:pt x="17793" y="19188"/>
                    <a:pt x="17371" y="17827"/>
                  </a:cubicBezTo>
                  <a:cubicBezTo>
                    <a:pt x="16926" y="16393"/>
                    <a:pt x="16510" y="14952"/>
                    <a:pt x="16096" y="13513"/>
                  </a:cubicBezTo>
                  <a:cubicBezTo>
                    <a:pt x="15187" y="10350"/>
                    <a:pt x="14303" y="7184"/>
                    <a:pt x="13426" y="4016"/>
                  </a:cubicBezTo>
                  <a:cubicBezTo>
                    <a:pt x="12982" y="2412"/>
                    <a:pt x="12567" y="150"/>
                    <a:pt x="9649" y="42"/>
                  </a:cubicBezTo>
                  <a:cubicBezTo>
                    <a:pt x="7636" y="-32"/>
                    <a:pt x="5601" y="13"/>
                    <a:pt x="3584" y="18"/>
                  </a:cubicBezTo>
                  <a:cubicBezTo>
                    <a:pt x="2603" y="20"/>
                    <a:pt x="1619" y="21"/>
                    <a:pt x="637" y="34"/>
                  </a:cubicBezTo>
                  <a:cubicBezTo>
                    <a:pt x="547" y="34"/>
                    <a:pt x="-335" y="41"/>
                    <a:pt x="140" y="59"/>
                  </a:cubicBezTo>
                  <a:lnTo>
                    <a:pt x="140" y="59"/>
                  </a:lnTo>
                  <a:close/>
                </a:path>
              </a:pathLst>
            </a:custGeom>
            <a:solidFill>
              <a:schemeClr val="accent1">
                <a:lumMod val="50000"/>
              </a:schemeClr>
            </a:solidFill>
            <a:ln w="12700">
              <a:miter lim="400000"/>
            </a:ln>
          </p:spPr>
          <p:txBody>
            <a:bodyPr lIns="38100" tIns="38100" rIns="38100" bIns="38100" anchor="ctr"/>
            <a:lstStyle/>
            <a:p>
              <a:pPr algn="ctr">
                <a:defRPr sz="3000">
                  <a:solidFill>
                    <a:srgbClr val="FFFFFF"/>
                  </a:solidFill>
                </a:defRPr>
              </a:pPr>
              <a:endParaRPr>
                <a:solidFill>
                  <a:srgbClr val="000000"/>
                </a:solidFill>
              </a:endParaRPr>
            </a:p>
          </p:txBody>
        </p:sp>
        <p:sp>
          <p:nvSpPr>
            <p:cNvPr id="50" name="Shape">
              <a:extLst>
                <a:ext uri="{FF2B5EF4-FFF2-40B4-BE49-F238E27FC236}">
                  <a16:creationId xmlns:a16="http://schemas.microsoft.com/office/drawing/2014/main" id="{B137E62C-9939-2BE9-2237-4C6E9AFB9E3B}"/>
                </a:ext>
              </a:extLst>
            </p:cNvPr>
            <p:cNvSpPr/>
            <p:nvPr/>
          </p:nvSpPr>
          <p:spPr>
            <a:xfrm>
              <a:off x="6266171" y="1386185"/>
              <a:ext cx="1338208" cy="3006243"/>
            </a:xfrm>
            <a:custGeom>
              <a:avLst/>
              <a:gdLst/>
              <a:ahLst/>
              <a:cxnLst>
                <a:cxn ang="0">
                  <a:pos x="wd2" y="hd2"/>
                </a:cxn>
                <a:cxn ang="5400000">
                  <a:pos x="wd2" y="hd2"/>
                </a:cxn>
                <a:cxn ang="10800000">
                  <a:pos x="wd2" y="hd2"/>
                </a:cxn>
                <a:cxn ang="16200000">
                  <a:pos x="wd2" y="hd2"/>
                </a:cxn>
              </a:cxnLst>
              <a:rect l="0" t="0" r="r" b="b"/>
              <a:pathLst>
                <a:path w="21025" h="21415" extrusionOk="0">
                  <a:moveTo>
                    <a:pt x="20685" y="1835"/>
                  </a:moveTo>
                  <a:lnTo>
                    <a:pt x="18952" y="527"/>
                  </a:lnTo>
                  <a:cubicBezTo>
                    <a:pt x="18216" y="-28"/>
                    <a:pt x="16578" y="-170"/>
                    <a:pt x="15444" y="225"/>
                  </a:cubicBezTo>
                  <a:lnTo>
                    <a:pt x="12736" y="1166"/>
                  </a:lnTo>
                  <a:cubicBezTo>
                    <a:pt x="12271" y="1328"/>
                    <a:pt x="11952" y="1562"/>
                    <a:pt x="11841" y="1823"/>
                  </a:cubicBezTo>
                  <a:cubicBezTo>
                    <a:pt x="10896" y="4050"/>
                    <a:pt x="9961" y="6278"/>
                    <a:pt x="9015" y="8506"/>
                  </a:cubicBezTo>
                  <a:cubicBezTo>
                    <a:pt x="7724" y="11537"/>
                    <a:pt x="6443" y="14570"/>
                    <a:pt x="5061" y="17593"/>
                  </a:cubicBezTo>
                  <a:cubicBezTo>
                    <a:pt x="4840" y="18078"/>
                    <a:pt x="4618" y="18563"/>
                    <a:pt x="4372" y="19045"/>
                  </a:cubicBezTo>
                  <a:cubicBezTo>
                    <a:pt x="3904" y="19967"/>
                    <a:pt x="2635" y="21213"/>
                    <a:pt x="309" y="21377"/>
                  </a:cubicBezTo>
                  <a:cubicBezTo>
                    <a:pt x="277" y="21378"/>
                    <a:pt x="225" y="21381"/>
                    <a:pt x="193" y="21382"/>
                  </a:cubicBezTo>
                  <a:cubicBezTo>
                    <a:pt x="-506" y="21394"/>
                    <a:pt x="946" y="21402"/>
                    <a:pt x="637" y="21399"/>
                  </a:cubicBezTo>
                  <a:cubicBezTo>
                    <a:pt x="1580" y="21407"/>
                    <a:pt x="2524" y="21408"/>
                    <a:pt x="3467" y="21409"/>
                  </a:cubicBezTo>
                  <a:cubicBezTo>
                    <a:pt x="5406" y="21411"/>
                    <a:pt x="7354" y="21430"/>
                    <a:pt x="9291" y="21394"/>
                  </a:cubicBezTo>
                  <a:cubicBezTo>
                    <a:pt x="12870" y="21327"/>
                    <a:pt x="13714" y="19352"/>
                    <a:pt x="14309" y="18071"/>
                  </a:cubicBezTo>
                  <a:cubicBezTo>
                    <a:pt x="14915" y="16768"/>
                    <a:pt x="15486" y="15461"/>
                    <a:pt x="16055" y="14155"/>
                  </a:cubicBezTo>
                  <a:cubicBezTo>
                    <a:pt x="17449" y="10956"/>
                    <a:pt x="18806" y="7754"/>
                    <a:pt x="20159" y="4552"/>
                  </a:cubicBezTo>
                  <a:cubicBezTo>
                    <a:pt x="20536" y="3658"/>
                    <a:pt x="20673" y="3329"/>
                    <a:pt x="20982" y="2598"/>
                  </a:cubicBezTo>
                  <a:cubicBezTo>
                    <a:pt x="21094" y="2336"/>
                    <a:pt x="20988" y="2064"/>
                    <a:pt x="20685" y="1835"/>
                  </a:cubicBezTo>
                  <a:close/>
                  <a:moveTo>
                    <a:pt x="19477" y="2676"/>
                  </a:moveTo>
                  <a:cubicBezTo>
                    <a:pt x="19434" y="2685"/>
                    <a:pt x="19389" y="2690"/>
                    <a:pt x="19345" y="2690"/>
                  </a:cubicBezTo>
                  <a:cubicBezTo>
                    <a:pt x="19226" y="2690"/>
                    <a:pt x="19113" y="2659"/>
                    <a:pt x="19060" y="2607"/>
                  </a:cubicBezTo>
                  <a:lnTo>
                    <a:pt x="17825" y="1401"/>
                  </a:lnTo>
                  <a:cubicBezTo>
                    <a:pt x="17601" y="1183"/>
                    <a:pt x="17237" y="1039"/>
                    <a:pt x="16825" y="1005"/>
                  </a:cubicBezTo>
                  <a:cubicBezTo>
                    <a:pt x="16474" y="977"/>
                    <a:pt x="16120" y="1033"/>
                    <a:pt x="15831" y="1163"/>
                  </a:cubicBezTo>
                  <a:lnTo>
                    <a:pt x="13900" y="2032"/>
                  </a:lnTo>
                  <a:cubicBezTo>
                    <a:pt x="13777" y="2088"/>
                    <a:pt x="13578" y="2087"/>
                    <a:pt x="13455" y="2031"/>
                  </a:cubicBezTo>
                  <a:cubicBezTo>
                    <a:pt x="13332" y="1976"/>
                    <a:pt x="13334" y="1886"/>
                    <a:pt x="13456" y="1830"/>
                  </a:cubicBezTo>
                  <a:lnTo>
                    <a:pt x="15387" y="961"/>
                  </a:lnTo>
                  <a:cubicBezTo>
                    <a:pt x="15827" y="764"/>
                    <a:pt x="16377" y="680"/>
                    <a:pt x="16936" y="725"/>
                  </a:cubicBezTo>
                  <a:cubicBezTo>
                    <a:pt x="17552" y="776"/>
                    <a:pt x="18084" y="978"/>
                    <a:pt x="18394" y="1282"/>
                  </a:cubicBezTo>
                  <a:lnTo>
                    <a:pt x="19629" y="2488"/>
                  </a:lnTo>
                  <a:cubicBezTo>
                    <a:pt x="19703" y="2558"/>
                    <a:pt x="19634" y="2643"/>
                    <a:pt x="19477" y="2676"/>
                  </a:cubicBezTo>
                  <a:close/>
                </a:path>
              </a:pathLst>
            </a:custGeom>
            <a:solidFill>
              <a:schemeClr val="accent1"/>
            </a:solidFill>
            <a:ln w="12700">
              <a:miter lim="400000"/>
            </a:ln>
          </p:spPr>
          <p:txBody>
            <a:bodyPr lIns="38100" tIns="38100" rIns="320040" bIns="38100" anchor="ctr"/>
            <a:lstStyle/>
            <a:p>
              <a:pPr algn="r">
                <a:defRPr sz="3000">
                  <a:solidFill>
                    <a:srgbClr val="FFFFFF"/>
                  </a:solidFill>
                </a:defRPr>
              </a:pPr>
              <a:r>
                <a:rPr lang="fr-CA" dirty="0">
                  <a:solidFill>
                    <a:srgbClr val="000000"/>
                  </a:solidFill>
                </a:rPr>
                <a:t>   </a:t>
              </a:r>
              <a:endParaRPr sz="3000" b="1" dirty="0">
                <a:solidFill>
                  <a:srgbClr val="000000"/>
                </a:solidFill>
              </a:endParaRPr>
            </a:p>
          </p:txBody>
        </p:sp>
        <p:sp>
          <p:nvSpPr>
            <p:cNvPr id="51" name="Shape">
              <a:extLst>
                <a:ext uri="{FF2B5EF4-FFF2-40B4-BE49-F238E27FC236}">
                  <a16:creationId xmlns:a16="http://schemas.microsoft.com/office/drawing/2014/main" id="{796B41BB-DED0-5EFC-A086-90B1B462E491}"/>
                </a:ext>
              </a:extLst>
            </p:cNvPr>
            <p:cNvSpPr/>
            <p:nvPr/>
          </p:nvSpPr>
          <p:spPr>
            <a:xfrm>
              <a:off x="4654124" y="2512461"/>
              <a:ext cx="1282376" cy="1881636"/>
            </a:xfrm>
            <a:custGeom>
              <a:avLst/>
              <a:gdLst/>
              <a:ahLst/>
              <a:cxnLst>
                <a:cxn ang="0">
                  <a:pos x="wd2" y="hd2"/>
                </a:cxn>
                <a:cxn ang="5400000">
                  <a:pos x="wd2" y="hd2"/>
                </a:cxn>
                <a:cxn ang="10800000">
                  <a:pos x="wd2" y="hd2"/>
                </a:cxn>
                <a:cxn ang="16200000">
                  <a:pos x="wd2" y="hd2"/>
                </a:cxn>
              </a:cxnLst>
              <a:rect l="0" t="0" r="r" b="b"/>
              <a:pathLst>
                <a:path w="20668" h="21533" extrusionOk="0">
                  <a:moveTo>
                    <a:pt x="11136" y="41"/>
                  </a:moveTo>
                  <a:cubicBezTo>
                    <a:pt x="8499" y="140"/>
                    <a:pt x="7940" y="2087"/>
                    <a:pt x="7529" y="3599"/>
                  </a:cubicBezTo>
                  <a:cubicBezTo>
                    <a:pt x="7158" y="4963"/>
                    <a:pt x="6784" y="6326"/>
                    <a:pt x="6409" y="7689"/>
                  </a:cubicBezTo>
                  <a:cubicBezTo>
                    <a:pt x="5520" y="10918"/>
                    <a:pt x="4635" y="14150"/>
                    <a:pt x="3669" y="17368"/>
                  </a:cubicBezTo>
                  <a:cubicBezTo>
                    <a:pt x="3228" y="18838"/>
                    <a:pt x="2744" y="21177"/>
                    <a:pt x="202" y="21473"/>
                  </a:cubicBezTo>
                  <a:cubicBezTo>
                    <a:pt x="260" y="21470"/>
                    <a:pt x="317" y="21467"/>
                    <a:pt x="375" y="21464"/>
                  </a:cubicBezTo>
                  <a:cubicBezTo>
                    <a:pt x="304" y="21466"/>
                    <a:pt x="234" y="21469"/>
                    <a:pt x="162" y="21472"/>
                  </a:cubicBezTo>
                  <a:cubicBezTo>
                    <a:pt x="-466" y="21496"/>
                    <a:pt x="953" y="21503"/>
                    <a:pt x="652" y="21498"/>
                  </a:cubicBezTo>
                  <a:cubicBezTo>
                    <a:pt x="1620" y="21511"/>
                    <a:pt x="2588" y="21512"/>
                    <a:pt x="3555" y="21514"/>
                  </a:cubicBezTo>
                  <a:cubicBezTo>
                    <a:pt x="5540" y="21518"/>
                    <a:pt x="7546" y="21567"/>
                    <a:pt x="9530" y="21490"/>
                  </a:cubicBezTo>
                  <a:cubicBezTo>
                    <a:pt x="12011" y="21393"/>
                    <a:pt x="12752" y="19429"/>
                    <a:pt x="13193" y="17998"/>
                  </a:cubicBezTo>
                  <a:cubicBezTo>
                    <a:pt x="13625" y="16593"/>
                    <a:pt x="14027" y="15185"/>
                    <a:pt x="14427" y="13775"/>
                  </a:cubicBezTo>
                  <a:cubicBezTo>
                    <a:pt x="15333" y="10585"/>
                    <a:pt x="16212" y="7390"/>
                    <a:pt x="17082" y="4195"/>
                  </a:cubicBezTo>
                  <a:cubicBezTo>
                    <a:pt x="17496" y="2677"/>
                    <a:pt x="17790" y="360"/>
                    <a:pt x="20430" y="60"/>
                  </a:cubicBezTo>
                  <a:cubicBezTo>
                    <a:pt x="20372" y="63"/>
                    <a:pt x="20315" y="66"/>
                    <a:pt x="20257" y="70"/>
                  </a:cubicBezTo>
                  <a:cubicBezTo>
                    <a:pt x="20339" y="67"/>
                    <a:pt x="20422" y="63"/>
                    <a:pt x="20506" y="60"/>
                  </a:cubicBezTo>
                  <a:cubicBezTo>
                    <a:pt x="21134" y="37"/>
                    <a:pt x="19714" y="29"/>
                    <a:pt x="20016" y="34"/>
                  </a:cubicBezTo>
                  <a:cubicBezTo>
                    <a:pt x="19048" y="21"/>
                    <a:pt x="18080" y="20"/>
                    <a:pt x="17113" y="18"/>
                  </a:cubicBezTo>
                  <a:cubicBezTo>
                    <a:pt x="15125" y="14"/>
                    <a:pt x="13120" y="-33"/>
                    <a:pt x="11136" y="41"/>
                  </a:cubicBezTo>
                  <a:lnTo>
                    <a:pt x="11136" y="41"/>
                  </a:lnTo>
                  <a:close/>
                </a:path>
              </a:pathLst>
            </a:custGeom>
            <a:solidFill>
              <a:schemeClr val="accent5">
                <a:lumMod val="75000"/>
              </a:schemeClr>
            </a:solidFill>
            <a:ln w="12700">
              <a:miter lim="400000"/>
            </a:ln>
          </p:spPr>
          <p:txBody>
            <a:bodyPr lIns="38100" tIns="38100" rIns="38100" bIns="38100" anchor="ctr"/>
            <a:lstStyle/>
            <a:p>
              <a:pPr algn="ctr">
                <a:defRPr sz="3000">
                  <a:solidFill>
                    <a:srgbClr val="FFFFFF"/>
                  </a:solidFill>
                </a:defRPr>
              </a:pPr>
              <a:endParaRPr dirty="0">
                <a:solidFill>
                  <a:srgbClr val="000000"/>
                </a:solidFill>
              </a:endParaRPr>
            </a:p>
          </p:txBody>
        </p:sp>
        <p:sp>
          <p:nvSpPr>
            <p:cNvPr id="52" name="Shape">
              <a:extLst>
                <a:ext uri="{FF2B5EF4-FFF2-40B4-BE49-F238E27FC236}">
                  <a16:creationId xmlns:a16="http://schemas.microsoft.com/office/drawing/2014/main" id="{1CC7C311-4305-6C7E-A93A-4547575FB525}"/>
                </a:ext>
              </a:extLst>
            </p:cNvPr>
            <p:cNvSpPr/>
            <p:nvPr/>
          </p:nvSpPr>
          <p:spPr>
            <a:xfrm rot="10461374" flipH="1">
              <a:off x="3653669" y="1307191"/>
              <a:ext cx="1452641" cy="3121719"/>
            </a:xfrm>
            <a:custGeom>
              <a:avLst/>
              <a:gdLst/>
              <a:ahLst/>
              <a:cxnLst>
                <a:cxn ang="0">
                  <a:pos x="wd2" y="hd2"/>
                </a:cxn>
                <a:cxn ang="5400000">
                  <a:pos x="wd2" y="hd2"/>
                </a:cxn>
                <a:cxn ang="10800000">
                  <a:pos x="wd2" y="hd2"/>
                </a:cxn>
                <a:cxn ang="16200000">
                  <a:pos x="wd2" y="hd2"/>
                </a:cxn>
              </a:cxnLst>
              <a:rect l="0" t="0" r="r" b="b"/>
              <a:pathLst>
                <a:path w="21025" h="21415" extrusionOk="0">
                  <a:moveTo>
                    <a:pt x="340" y="19581"/>
                  </a:moveTo>
                  <a:lnTo>
                    <a:pt x="2072" y="20889"/>
                  </a:lnTo>
                  <a:cubicBezTo>
                    <a:pt x="2809" y="21444"/>
                    <a:pt x="4446" y="21586"/>
                    <a:pt x="5580" y="21191"/>
                  </a:cubicBezTo>
                  <a:lnTo>
                    <a:pt x="8290" y="20250"/>
                  </a:lnTo>
                  <a:cubicBezTo>
                    <a:pt x="8755" y="20088"/>
                    <a:pt x="9074" y="19854"/>
                    <a:pt x="9185" y="19593"/>
                  </a:cubicBezTo>
                  <a:cubicBezTo>
                    <a:pt x="10129" y="17366"/>
                    <a:pt x="11064" y="15138"/>
                    <a:pt x="12011" y="12910"/>
                  </a:cubicBezTo>
                  <a:cubicBezTo>
                    <a:pt x="13301" y="9879"/>
                    <a:pt x="14582" y="6846"/>
                    <a:pt x="15964" y="3822"/>
                  </a:cubicBezTo>
                  <a:cubicBezTo>
                    <a:pt x="16185" y="3338"/>
                    <a:pt x="16407" y="2853"/>
                    <a:pt x="16653" y="2371"/>
                  </a:cubicBezTo>
                  <a:cubicBezTo>
                    <a:pt x="17122" y="1449"/>
                    <a:pt x="18390" y="203"/>
                    <a:pt x="20716" y="39"/>
                  </a:cubicBezTo>
                  <a:cubicBezTo>
                    <a:pt x="20748" y="38"/>
                    <a:pt x="20800" y="35"/>
                    <a:pt x="20832" y="34"/>
                  </a:cubicBezTo>
                  <a:cubicBezTo>
                    <a:pt x="21531" y="22"/>
                    <a:pt x="20079" y="14"/>
                    <a:pt x="20388" y="17"/>
                  </a:cubicBezTo>
                  <a:cubicBezTo>
                    <a:pt x="19445" y="9"/>
                    <a:pt x="18501" y="8"/>
                    <a:pt x="17558" y="7"/>
                  </a:cubicBezTo>
                  <a:cubicBezTo>
                    <a:pt x="15620" y="5"/>
                    <a:pt x="13672" y="-14"/>
                    <a:pt x="11735" y="22"/>
                  </a:cubicBezTo>
                  <a:cubicBezTo>
                    <a:pt x="8156" y="89"/>
                    <a:pt x="7312" y="2064"/>
                    <a:pt x="6717" y="3345"/>
                  </a:cubicBezTo>
                  <a:cubicBezTo>
                    <a:pt x="6111" y="4648"/>
                    <a:pt x="5540" y="5955"/>
                    <a:pt x="4971" y="7261"/>
                  </a:cubicBezTo>
                  <a:cubicBezTo>
                    <a:pt x="3577" y="10460"/>
                    <a:pt x="2220" y="13662"/>
                    <a:pt x="867" y="16864"/>
                  </a:cubicBezTo>
                  <a:cubicBezTo>
                    <a:pt x="490" y="17758"/>
                    <a:pt x="353" y="18087"/>
                    <a:pt x="45" y="18818"/>
                  </a:cubicBezTo>
                  <a:cubicBezTo>
                    <a:pt x="-69" y="19080"/>
                    <a:pt x="37" y="19352"/>
                    <a:pt x="340" y="19581"/>
                  </a:cubicBezTo>
                  <a:close/>
                  <a:moveTo>
                    <a:pt x="1548" y="18740"/>
                  </a:moveTo>
                  <a:cubicBezTo>
                    <a:pt x="1591" y="18731"/>
                    <a:pt x="1636" y="18726"/>
                    <a:pt x="1680" y="18726"/>
                  </a:cubicBezTo>
                  <a:cubicBezTo>
                    <a:pt x="1799" y="18726"/>
                    <a:pt x="1912" y="18757"/>
                    <a:pt x="1965" y="18809"/>
                  </a:cubicBezTo>
                  <a:lnTo>
                    <a:pt x="3200" y="20015"/>
                  </a:lnTo>
                  <a:cubicBezTo>
                    <a:pt x="3423" y="20233"/>
                    <a:pt x="3788" y="20377"/>
                    <a:pt x="4200" y="20411"/>
                  </a:cubicBezTo>
                  <a:cubicBezTo>
                    <a:pt x="4551" y="20439"/>
                    <a:pt x="4905" y="20383"/>
                    <a:pt x="5194" y="20253"/>
                  </a:cubicBezTo>
                  <a:lnTo>
                    <a:pt x="7125" y="19384"/>
                  </a:lnTo>
                  <a:cubicBezTo>
                    <a:pt x="7248" y="19328"/>
                    <a:pt x="7447" y="19329"/>
                    <a:pt x="7569" y="19385"/>
                  </a:cubicBezTo>
                  <a:cubicBezTo>
                    <a:pt x="7692" y="19440"/>
                    <a:pt x="7691" y="19530"/>
                    <a:pt x="7568" y="19586"/>
                  </a:cubicBezTo>
                  <a:lnTo>
                    <a:pt x="5637" y="20455"/>
                  </a:lnTo>
                  <a:cubicBezTo>
                    <a:pt x="5198" y="20652"/>
                    <a:pt x="4648" y="20736"/>
                    <a:pt x="4089" y="20691"/>
                  </a:cubicBezTo>
                  <a:cubicBezTo>
                    <a:pt x="3472" y="20640"/>
                    <a:pt x="2940" y="20438"/>
                    <a:pt x="2630" y="20134"/>
                  </a:cubicBezTo>
                  <a:lnTo>
                    <a:pt x="1396" y="18928"/>
                  </a:lnTo>
                  <a:cubicBezTo>
                    <a:pt x="1322" y="18858"/>
                    <a:pt x="1390" y="18773"/>
                    <a:pt x="1548" y="18740"/>
                  </a:cubicBezTo>
                  <a:close/>
                </a:path>
              </a:pathLst>
            </a:custGeom>
            <a:solidFill>
              <a:schemeClr val="accent5"/>
            </a:solidFill>
            <a:ln w="12700">
              <a:miter lim="400000"/>
            </a:ln>
          </p:spPr>
          <p:txBody>
            <a:bodyPr lIns="320040" tIns="38100" rIns="38100" bIns="38100" anchor="ctr"/>
            <a:lstStyle/>
            <a:p>
              <a:pPr>
                <a:defRPr sz="3000">
                  <a:solidFill>
                    <a:srgbClr val="FFFFFF"/>
                  </a:solidFill>
                </a:defRPr>
              </a:pPr>
              <a:r>
                <a:rPr lang="fr-CA" dirty="0">
                  <a:solidFill>
                    <a:srgbClr val="000000"/>
                  </a:solidFill>
                </a:rPr>
                <a:t>     </a:t>
              </a:r>
              <a:endParaRPr dirty="0">
                <a:solidFill>
                  <a:srgbClr val="000000"/>
                </a:solidFill>
              </a:endParaRPr>
            </a:p>
          </p:txBody>
        </p:sp>
      </p:grpSp>
      <p:pic>
        <p:nvPicPr>
          <p:cNvPr id="2" name="Imagen 1">
            <a:extLst>
              <a:ext uri="{FF2B5EF4-FFF2-40B4-BE49-F238E27FC236}">
                <a16:creationId xmlns:a16="http://schemas.microsoft.com/office/drawing/2014/main" id="{5BE974A0-2DA4-B85F-7A1C-65BCDF46CFC8}"/>
              </a:ext>
            </a:extLst>
          </p:cNvPr>
          <p:cNvPicPr>
            <a:picLocks noChangeAspect="1"/>
          </p:cNvPicPr>
          <p:nvPr/>
        </p:nvPicPr>
        <p:blipFill>
          <a:blip r:embed="rId2"/>
          <a:stretch>
            <a:fillRect/>
          </a:stretch>
        </p:blipFill>
        <p:spPr>
          <a:xfrm>
            <a:off x="583225" y="4540579"/>
            <a:ext cx="3056824" cy="2055535"/>
          </a:xfrm>
          <a:prstGeom prst="rect">
            <a:avLst/>
          </a:prstGeom>
        </p:spPr>
      </p:pic>
    </p:spTree>
    <p:extLst>
      <p:ext uri="{BB962C8B-B14F-4D97-AF65-F5344CB8AC3E}">
        <p14:creationId xmlns:p14="http://schemas.microsoft.com/office/powerpoint/2010/main" val="24714019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5E6C28EF-70AF-0506-03C0-9445EF98AD61}"/>
              </a:ext>
            </a:extLst>
          </p:cNvPr>
          <p:cNvSpPr/>
          <p:nvPr/>
        </p:nvSpPr>
        <p:spPr>
          <a:xfrm>
            <a:off x="492066" y="2430923"/>
            <a:ext cx="5089585" cy="3416320"/>
          </a:xfrm>
          <a:prstGeom prst="rect">
            <a:avLst/>
          </a:prstGeom>
        </p:spPr>
        <p:txBody>
          <a:bodyPr wrap="square">
            <a:spAutoFit/>
          </a:bodyPr>
          <a:lstStyle/>
          <a:p>
            <a:pPr algn="just" fontAlgn="base"/>
            <a:r>
              <a:rPr lang="es-ES" dirty="0">
                <a:solidFill>
                  <a:srgbClr val="000000"/>
                </a:solidFill>
                <a:latin typeface="Montserrat Classic" panose="020B0604020202020204" charset="0"/>
              </a:rPr>
              <a:t>La </a:t>
            </a:r>
            <a:r>
              <a:rPr lang="es-ES" b="1" dirty="0">
                <a:solidFill>
                  <a:srgbClr val="932327"/>
                </a:solidFill>
                <a:effectLst>
                  <a:outerShdw blurRad="38100" dist="38100" dir="2700000" algn="tl">
                    <a:srgbClr val="000000">
                      <a:alpha val="43137"/>
                    </a:srgbClr>
                  </a:outerShdw>
                </a:effectLst>
                <a:latin typeface="Montserrat Classic" panose="020B0604020202020204" charset="0"/>
              </a:rPr>
              <a:t>C</a:t>
            </a:r>
            <a:r>
              <a:rPr lang="es-ES" dirty="0">
                <a:solidFill>
                  <a:srgbClr val="000000"/>
                </a:solidFill>
                <a:latin typeface="Montserrat Classic" panose="020B0604020202020204" charset="0"/>
              </a:rPr>
              <a:t>ompensación por </a:t>
            </a:r>
            <a:r>
              <a:rPr lang="es-ES" b="1" dirty="0">
                <a:solidFill>
                  <a:srgbClr val="932327"/>
                </a:solidFill>
                <a:effectLst>
                  <a:outerShdw blurRad="38100" dist="38100" dir="2700000" algn="tl">
                    <a:srgbClr val="000000">
                      <a:alpha val="43137"/>
                    </a:srgbClr>
                  </a:outerShdw>
                </a:effectLst>
                <a:latin typeface="Montserrat Classic" panose="020B0604020202020204" charset="0"/>
              </a:rPr>
              <a:t>T</a:t>
            </a:r>
            <a:r>
              <a:rPr lang="es-ES" dirty="0">
                <a:solidFill>
                  <a:srgbClr val="000000"/>
                </a:solidFill>
                <a:latin typeface="Montserrat Classic" panose="020B0604020202020204" charset="0"/>
              </a:rPr>
              <a:t>iempo de </a:t>
            </a:r>
            <a:r>
              <a:rPr lang="es-ES" b="1" dirty="0">
                <a:solidFill>
                  <a:srgbClr val="932327"/>
                </a:solidFill>
                <a:effectLst>
                  <a:outerShdw blurRad="38100" dist="38100" dir="2700000" algn="tl">
                    <a:srgbClr val="000000">
                      <a:alpha val="43137"/>
                    </a:srgbClr>
                  </a:outerShdw>
                </a:effectLst>
                <a:latin typeface="Montserrat Classic" panose="020B0604020202020204" charset="0"/>
              </a:rPr>
              <a:t>S</a:t>
            </a:r>
            <a:r>
              <a:rPr lang="es-ES" dirty="0">
                <a:solidFill>
                  <a:srgbClr val="000000"/>
                </a:solidFill>
                <a:latin typeface="Montserrat Classic" panose="020B0604020202020204" charset="0"/>
              </a:rPr>
              <a:t>ervicios (</a:t>
            </a:r>
            <a:r>
              <a:rPr lang="es-ES" b="1" dirty="0" err="1">
                <a:solidFill>
                  <a:srgbClr val="932327"/>
                </a:solidFill>
                <a:effectLst>
                  <a:outerShdw blurRad="38100" dist="38100" dir="2700000" algn="tl">
                    <a:srgbClr val="000000">
                      <a:alpha val="43137"/>
                    </a:srgbClr>
                  </a:outerShdw>
                </a:effectLst>
                <a:latin typeface="Montserrat Classic" panose="020B0604020202020204" charset="0"/>
              </a:rPr>
              <a:t>CTS</a:t>
            </a:r>
            <a:r>
              <a:rPr lang="es-ES" dirty="0">
                <a:solidFill>
                  <a:srgbClr val="000000"/>
                </a:solidFill>
                <a:latin typeface="Montserrat Classic" panose="020B0604020202020204" charset="0"/>
              </a:rPr>
              <a:t>) es un beneficio social que tienen los colaboradores con la finalidad de prever las eventualidades que origina el término de una relación laboral y la consecuente pérdida de ingresos.</a:t>
            </a:r>
          </a:p>
          <a:p>
            <a:pPr algn="just" fontAlgn="base"/>
            <a:endParaRPr lang="es-ES" dirty="0">
              <a:solidFill>
                <a:srgbClr val="000000"/>
              </a:solidFill>
              <a:latin typeface="Montserrat Classic" panose="020B0604020202020204" charset="0"/>
            </a:endParaRPr>
          </a:p>
          <a:p>
            <a:pPr algn="just" fontAlgn="base"/>
            <a:r>
              <a:rPr lang="es-ES" dirty="0">
                <a:solidFill>
                  <a:srgbClr val="000000"/>
                </a:solidFill>
                <a:latin typeface="Montserrat Classic" panose="020B0604020202020204" charset="0"/>
              </a:rPr>
              <a:t>Se otorga en función al tiempo de servicios y a la remuneración.</a:t>
            </a:r>
          </a:p>
          <a:p>
            <a:pPr algn="just" fontAlgn="base"/>
            <a:r>
              <a:rPr lang="es-ES" dirty="0">
                <a:solidFill>
                  <a:srgbClr val="000000"/>
                </a:solidFill>
                <a:latin typeface="Montserrat Classic" panose="020B0604020202020204" charset="0"/>
              </a:rPr>
              <a:t>Su pago se realiza de forma semestral en la </a:t>
            </a:r>
            <a:r>
              <a:rPr lang="es-ES" b="1" dirty="0">
                <a:solidFill>
                  <a:srgbClr val="932327"/>
                </a:solidFill>
                <a:latin typeface="Montserrat Classic" panose="020B0604020202020204" charset="0"/>
              </a:rPr>
              <a:t>primera quincena de mayo</a:t>
            </a:r>
            <a:r>
              <a:rPr lang="es-ES" dirty="0">
                <a:solidFill>
                  <a:srgbClr val="000000"/>
                </a:solidFill>
                <a:latin typeface="Montserrat Classic" panose="020B0604020202020204" charset="0"/>
              </a:rPr>
              <a:t> y </a:t>
            </a:r>
            <a:r>
              <a:rPr lang="es-ES" b="1" dirty="0">
                <a:solidFill>
                  <a:srgbClr val="932327"/>
                </a:solidFill>
                <a:latin typeface="Montserrat Classic" panose="020B0604020202020204" charset="0"/>
              </a:rPr>
              <a:t>noviembre de cada año.</a:t>
            </a:r>
            <a:endParaRPr lang="es-ES" b="1" dirty="0">
              <a:solidFill>
                <a:srgbClr val="932327"/>
              </a:solidFill>
              <a:latin typeface="Montserrat Classic" panose="020B0604020202020204" charset="0"/>
              <a:cs typeface="Arial" panose="020B0604020202020204" pitchFamily="34" charset="0"/>
            </a:endParaRPr>
          </a:p>
        </p:txBody>
      </p:sp>
      <p:sp>
        <p:nvSpPr>
          <p:cNvPr id="7" name="Rectángulo 6">
            <a:extLst>
              <a:ext uri="{FF2B5EF4-FFF2-40B4-BE49-F238E27FC236}">
                <a16:creationId xmlns:a16="http://schemas.microsoft.com/office/drawing/2014/main" id="{60704C9D-2398-D527-5087-35BAA3A362A7}"/>
              </a:ext>
            </a:extLst>
          </p:cNvPr>
          <p:cNvSpPr/>
          <p:nvPr/>
        </p:nvSpPr>
        <p:spPr>
          <a:xfrm>
            <a:off x="6054890" y="2403533"/>
            <a:ext cx="5089585" cy="3416320"/>
          </a:xfrm>
          <a:prstGeom prst="rect">
            <a:avLst/>
          </a:prstGeom>
        </p:spPr>
        <p:txBody>
          <a:bodyPr wrap="square">
            <a:spAutoFit/>
          </a:bodyPr>
          <a:lstStyle/>
          <a:p>
            <a:pPr algn="just"/>
            <a:r>
              <a:rPr lang="es-ES" dirty="0">
                <a:solidFill>
                  <a:srgbClr val="000000"/>
                </a:solidFill>
                <a:latin typeface="Montserrat Classic" panose="020B0604020202020204" charset="0"/>
              </a:rPr>
              <a:t>La gratificación es un monto especial que se cobra por derecho laboral, dicho monto está normado por las leyes del trabajo del Estado Peruano.</a:t>
            </a:r>
          </a:p>
          <a:p>
            <a:pPr algn="just"/>
            <a:endParaRPr lang="es-ES" dirty="0">
              <a:solidFill>
                <a:srgbClr val="000000"/>
              </a:solidFill>
              <a:latin typeface="Montserrat Classic" panose="020B0604020202020204" charset="0"/>
            </a:endParaRPr>
          </a:p>
          <a:p>
            <a:pPr algn="just"/>
            <a:r>
              <a:rPr lang="es-ES" dirty="0">
                <a:solidFill>
                  <a:srgbClr val="000000"/>
                </a:solidFill>
                <a:latin typeface="Montserrat Classic" panose="020B0604020202020204" charset="0"/>
              </a:rPr>
              <a:t>Es un pago adicional sumado a la remuneración o sueldo de los trabajadores que cobran mensualmente.</a:t>
            </a:r>
          </a:p>
          <a:p>
            <a:pPr algn="just"/>
            <a:endParaRPr lang="es-ES" dirty="0">
              <a:solidFill>
                <a:srgbClr val="000000"/>
              </a:solidFill>
              <a:latin typeface="Montserrat Classic" panose="020B0604020202020204" charset="0"/>
            </a:endParaRPr>
          </a:p>
          <a:p>
            <a:pPr algn="just"/>
            <a:r>
              <a:rPr lang="es-ES" dirty="0">
                <a:solidFill>
                  <a:srgbClr val="000000"/>
                </a:solidFill>
                <a:latin typeface="Montserrat Classic" panose="020B0604020202020204" charset="0"/>
              </a:rPr>
              <a:t>La gratificación corresponde pagar en la primera </a:t>
            </a:r>
            <a:r>
              <a:rPr lang="es-ES" b="1" dirty="0">
                <a:solidFill>
                  <a:srgbClr val="932327"/>
                </a:solidFill>
                <a:latin typeface="Montserrat Classic" panose="020B0604020202020204" charset="0"/>
              </a:rPr>
              <a:t>quincena de Julio </a:t>
            </a:r>
            <a:r>
              <a:rPr lang="es-ES" dirty="0">
                <a:solidFill>
                  <a:srgbClr val="000000"/>
                </a:solidFill>
                <a:latin typeface="Montserrat Classic" panose="020B0604020202020204" charset="0"/>
              </a:rPr>
              <a:t>y de </a:t>
            </a:r>
            <a:r>
              <a:rPr lang="es-ES" b="1" dirty="0">
                <a:solidFill>
                  <a:srgbClr val="932327"/>
                </a:solidFill>
                <a:latin typeface="Montserrat Classic" panose="020B0604020202020204" charset="0"/>
              </a:rPr>
              <a:t>Diciembre de cada año.</a:t>
            </a:r>
          </a:p>
        </p:txBody>
      </p:sp>
      <p:sp>
        <p:nvSpPr>
          <p:cNvPr id="9" name="CuadroTexto 8">
            <a:extLst>
              <a:ext uri="{FF2B5EF4-FFF2-40B4-BE49-F238E27FC236}">
                <a16:creationId xmlns:a16="http://schemas.microsoft.com/office/drawing/2014/main" id="{D10FF086-F968-71AC-49B9-4F323BF725FF}"/>
              </a:ext>
            </a:extLst>
          </p:cNvPr>
          <p:cNvSpPr txBox="1"/>
          <p:nvPr/>
        </p:nvSpPr>
        <p:spPr>
          <a:xfrm>
            <a:off x="0" y="282447"/>
            <a:ext cx="12191999" cy="535531"/>
          </a:xfrm>
          <a:prstGeom prst="rect">
            <a:avLst/>
          </a:prstGeom>
          <a:noFill/>
        </p:spPr>
        <p:txBody>
          <a:bodyPr wrap="square">
            <a:spAutoFit/>
          </a:bodyPr>
          <a:lstStyle/>
          <a:p>
            <a:pPr algn="ctr">
              <a:lnSpc>
                <a:spcPct val="90000"/>
              </a:lnSpc>
              <a:spcBef>
                <a:spcPct val="0"/>
              </a:spcBef>
              <a:defRPr/>
            </a:pPr>
            <a:r>
              <a:rPr lang="es-ES" sz="3200" b="1" dirty="0">
                <a:latin typeface="Open Sans" panose="020B0606030504020204" pitchFamily="34" charset="0"/>
                <a:ea typeface="Open Sans" panose="020B0606030504020204" pitchFamily="34" charset="0"/>
                <a:cs typeface="Open Sans" panose="020B0606030504020204" pitchFamily="34" charset="0"/>
              </a:rPr>
              <a:t>Administración del Personal</a:t>
            </a:r>
          </a:p>
        </p:txBody>
      </p:sp>
      <p:sp>
        <p:nvSpPr>
          <p:cNvPr id="10" name="Rectángulo: esquinas redondeadas 9">
            <a:extLst>
              <a:ext uri="{FF2B5EF4-FFF2-40B4-BE49-F238E27FC236}">
                <a16:creationId xmlns:a16="http://schemas.microsoft.com/office/drawing/2014/main" id="{2BCBEB96-AAEA-CE38-D692-85330134D468}"/>
              </a:ext>
            </a:extLst>
          </p:cNvPr>
          <p:cNvSpPr/>
          <p:nvPr/>
        </p:nvSpPr>
        <p:spPr>
          <a:xfrm>
            <a:off x="1222786" y="1233327"/>
            <a:ext cx="3628144" cy="604207"/>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s-PE" sz="2400" b="1" dirty="0" err="1"/>
              <a:t>CTS</a:t>
            </a:r>
            <a:endParaRPr lang="es-PE" sz="2400" b="1" dirty="0"/>
          </a:p>
        </p:txBody>
      </p:sp>
      <p:sp>
        <p:nvSpPr>
          <p:cNvPr id="11" name="Rectángulo: esquinas redondeadas 10">
            <a:extLst>
              <a:ext uri="{FF2B5EF4-FFF2-40B4-BE49-F238E27FC236}">
                <a16:creationId xmlns:a16="http://schemas.microsoft.com/office/drawing/2014/main" id="{578A2AD6-955E-F711-CF84-4C644C07D0C4}"/>
              </a:ext>
            </a:extLst>
          </p:cNvPr>
          <p:cNvSpPr/>
          <p:nvPr/>
        </p:nvSpPr>
        <p:spPr>
          <a:xfrm>
            <a:off x="6855936" y="1233327"/>
            <a:ext cx="3628144" cy="604207"/>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s-PE" sz="2400" b="1" dirty="0"/>
              <a:t>Gratificaciones</a:t>
            </a:r>
          </a:p>
        </p:txBody>
      </p:sp>
      <p:cxnSp>
        <p:nvCxnSpPr>
          <p:cNvPr id="12" name="Conector recto 11">
            <a:extLst>
              <a:ext uri="{FF2B5EF4-FFF2-40B4-BE49-F238E27FC236}">
                <a16:creationId xmlns:a16="http://schemas.microsoft.com/office/drawing/2014/main" id="{C8D3B20D-6A71-32AD-3206-201526FA0148}"/>
              </a:ext>
            </a:extLst>
          </p:cNvPr>
          <p:cNvCxnSpPr>
            <a:cxnSpLocks/>
          </p:cNvCxnSpPr>
          <p:nvPr/>
        </p:nvCxnSpPr>
        <p:spPr>
          <a:xfrm>
            <a:off x="5845627" y="2171700"/>
            <a:ext cx="0" cy="4403853"/>
          </a:xfrm>
          <a:prstGeom prst="line">
            <a:avLst/>
          </a:prstGeom>
          <a:ln>
            <a:prstDash val="dash"/>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36579984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5E6C28EF-70AF-0506-03C0-9445EF98AD61}"/>
              </a:ext>
            </a:extLst>
          </p:cNvPr>
          <p:cNvSpPr/>
          <p:nvPr/>
        </p:nvSpPr>
        <p:spPr>
          <a:xfrm>
            <a:off x="492066" y="2430923"/>
            <a:ext cx="5089585" cy="923330"/>
          </a:xfrm>
          <a:prstGeom prst="rect">
            <a:avLst/>
          </a:prstGeom>
        </p:spPr>
        <p:txBody>
          <a:bodyPr wrap="square">
            <a:spAutoFit/>
          </a:bodyPr>
          <a:lstStyle/>
          <a:p>
            <a:pPr algn="just"/>
            <a:r>
              <a:rPr lang="es-ES" dirty="0">
                <a:solidFill>
                  <a:srgbClr val="000000"/>
                </a:solidFill>
                <a:latin typeface="Montserrat Classic" panose="020B0604020202020204" charset="0"/>
              </a:rPr>
              <a:t>Los trabajadores tienen derecho a treinta días calendario de descanso vacacional por cada año completo de servicios.</a:t>
            </a:r>
          </a:p>
        </p:txBody>
      </p:sp>
      <p:sp>
        <p:nvSpPr>
          <p:cNvPr id="7" name="Rectángulo 6">
            <a:extLst>
              <a:ext uri="{FF2B5EF4-FFF2-40B4-BE49-F238E27FC236}">
                <a16:creationId xmlns:a16="http://schemas.microsoft.com/office/drawing/2014/main" id="{60704C9D-2398-D527-5087-35BAA3A362A7}"/>
              </a:ext>
            </a:extLst>
          </p:cNvPr>
          <p:cNvSpPr/>
          <p:nvPr/>
        </p:nvSpPr>
        <p:spPr>
          <a:xfrm>
            <a:off x="6054890" y="2403533"/>
            <a:ext cx="5089585" cy="2862322"/>
          </a:xfrm>
          <a:prstGeom prst="rect">
            <a:avLst/>
          </a:prstGeom>
        </p:spPr>
        <p:txBody>
          <a:bodyPr wrap="square">
            <a:spAutoFit/>
          </a:bodyPr>
          <a:lstStyle/>
          <a:p>
            <a:pPr algn="just"/>
            <a:r>
              <a:rPr lang="es-ES" dirty="0">
                <a:solidFill>
                  <a:srgbClr val="000000"/>
                </a:solidFill>
                <a:latin typeface="Montserrat Classic" panose="020B0604020202020204" charset="0"/>
              </a:rPr>
              <a:t>Se refiere a la repartición de las ganancias de una empresa entre sus colaboradores y normalmente se realiza entre los meses de marzo y abril.</a:t>
            </a:r>
          </a:p>
          <a:p>
            <a:pPr algn="just"/>
            <a:endParaRPr lang="es-ES" dirty="0">
              <a:solidFill>
                <a:srgbClr val="000000"/>
              </a:solidFill>
              <a:latin typeface="Montserrat Classic" panose="020B0604020202020204" charset="0"/>
            </a:endParaRPr>
          </a:p>
          <a:p>
            <a:pPr algn="just"/>
            <a:r>
              <a:rPr lang="es-ES" dirty="0">
                <a:solidFill>
                  <a:srgbClr val="000000"/>
                </a:solidFill>
                <a:latin typeface="Montserrat Classic" panose="020B0604020202020204" charset="0"/>
              </a:rPr>
              <a:t>El porcentaje varía dependiendo de los sectores donde labore el trabajador. Es importante resaltar que este beneficio se genera solo en las empresas privadas que generan rentas de tercera categoría. </a:t>
            </a:r>
          </a:p>
        </p:txBody>
      </p:sp>
      <p:sp>
        <p:nvSpPr>
          <p:cNvPr id="9" name="CuadroTexto 8">
            <a:extLst>
              <a:ext uri="{FF2B5EF4-FFF2-40B4-BE49-F238E27FC236}">
                <a16:creationId xmlns:a16="http://schemas.microsoft.com/office/drawing/2014/main" id="{D10FF086-F968-71AC-49B9-4F323BF725FF}"/>
              </a:ext>
            </a:extLst>
          </p:cNvPr>
          <p:cNvSpPr txBox="1"/>
          <p:nvPr/>
        </p:nvSpPr>
        <p:spPr>
          <a:xfrm>
            <a:off x="0" y="282447"/>
            <a:ext cx="12191999" cy="535531"/>
          </a:xfrm>
          <a:prstGeom prst="rect">
            <a:avLst/>
          </a:prstGeom>
          <a:noFill/>
        </p:spPr>
        <p:txBody>
          <a:bodyPr wrap="square">
            <a:spAutoFit/>
          </a:bodyPr>
          <a:lstStyle/>
          <a:p>
            <a:pPr algn="ctr">
              <a:lnSpc>
                <a:spcPct val="90000"/>
              </a:lnSpc>
              <a:spcBef>
                <a:spcPct val="0"/>
              </a:spcBef>
              <a:defRPr/>
            </a:pPr>
            <a:r>
              <a:rPr lang="es-ES" sz="3200" b="1" dirty="0">
                <a:latin typeface="Open Sans" panose="020B0606030504020204" pitchFamily="34" charset="0"/>
                <a:ea typeface="Open Sans" panose="020B0606030504020204" pitchFamily="34" charset="0"/>
                <a:cs typeface="Open Sans" panose="020B0606030504020204" pitchFamily="34" charset="0"/>
              </a:rPr>
              <a:t>Administración del Personal</a:t>
            </a:r>
          </a:p>
        </p:txBody>
      </p:sp>
      <p:sp>
        <p:nvSpPr>
          <p:cNvPr id="10" name="Rectángulo: esquinas redondeadas 9">
            <a:extLst>
              <a:ext uri="{FF2B5EF4-FFF2-40B4-BE49-F238E27FC236}">
                <a16:creationId xmlns:a16="http://schemas.microsoft.com/office/drawing/2014/main" id="{2BCBEB96-AAEA-CE38-D692-85330134D468}"/>
              </a:ext>
            </a:extLst>
          </p:cNvPr>
          <p:cNvSpPr/>
          <p:nvPr/>
        </p:nvSpPr>
        <p:spPr>
          <a:xfrm>
            <a:off x="1222786" y="1233327"/>
            <a:ext cx="3628144" cy="604207"/>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s-PE" sz="2400" b="1" dirty="0"/>
              <a:t>Vacaciones</a:t>
            </a:r>
          </a:p>
        </p:txBody>
      </p:sp>
      <p:sp>
        <p:nvSpPr>
          <p:cNvPr id="11" name="Rectángulo: esquinas redondeadas 10">
            <a:extLst>
              <a:ext uri="{FF2B5EF4-FFF2-40B4-BE49-F238E27FC236}">
                <a16:creationId xmlns:a16="http://schemas.microsoft.com/office/drawing/2014/main" id="{578A2AD6-955E-F711-CF84-4C644C07D0C4}"/>
              </a:ext>
            </a:extLst>
          </p:cNvPr>
          <p:cNvSpPr/>
          <p:nvPr/>
        </p:nvSpPr>
        <p:spPr>
          <a:xfrm>
            <a:off x="6855936" y="1233327"/>
            <a:ext cx="3628144" cy="604207"/>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s-PE" sz="2400" b="1" dirty="0"/>
              <a:t>Utilidades</a:t>
            </a:r>
          </a:p>
        </p:txBody>
      </p:sp>
      <p:cxnSp>
        <p:nvCxnSpPr>
          <p:cNvPr id="12" name="Conector recto 11">
            <a:extLst>
              <a:ext uri="{FF2B5EF4-FFF2-40B4-BE49-F238E27FC236}">
                <a16:creationId xmlns:a16="http://schemas.microsoft.com/office/drawing/2014/main" id="{C8D3B20D-6A71-32AD-3206-201526FA0148}"/>
              </a:ext>
            </a:extLst>
          </p:cNvPr>
          <p:cNvCxnSpPr>
            <a:cxnSpLocks/>
          </p:cNvCxnSpPr>
          <p:nvPr/>
        </p:nvCxnSpPr>
        <p:spPr>
          <a:xfrm>
            <a:off x="5845627" y="2171700"/>
            <a:ext cx="0" cy="4403853"/>
          </a:xfrm>
          <a:prstGeom prst="line">
            <a:avLst/>
          </a:prstGeom>
          <a:ln>
            <a:prstDash val="dash"/>
          </a:ln>
        </p:spPr>
        <p:style>
          <a:lnRef idx="3">
            <a:schemeClr val="accent4"/>
          </a:lnRef>
          <a:fillRef idx="0">
            <a:schemeClr val="accent4"/>
          </a:fillRef>
          <a:effectRef idx="2">
            <a:schemeClr val="accent4"/>
          </a:effectRef>
          <a:fontRef idx="minor">
            <a:schemeClr val="tx1"/>
          </a:fontRef>
        </p:style>
      </p:cxnSp>
      <p:sp>
        <p:nvSpPr>
          <p:cNvPr id="2" name="Rectángulo: esquinas redondeadas 1">
            <a:extLst>
              <a:ext uri="{FF2B5EF4-FFF2-40B4-BE49-F238E27FC236}">
                <a16:creationId xmlns:a16="http://schemas.microsoft.com/office/drawing/2014/main" id="{9B0010BE-5637-0D2B-FCC1-05A746713604}"/>
              </a:ext>
            </a:extLst>
          </p:cNvPr>
          <p:cNvSpPr/>
          <p:nvPr/>
        </p:nvSpPr>
        <p:spPr>
          <a:xfrm>
            <a:off x="1222786" y="3809589"/>
            <a:ext cx="3628144" cy="604207"/>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s-ES" sz="2400" b="1" dirty="0"/>
              <a:t>A</a:t>
            </a:r>
            <a:r>
              <a:rPr lang="es-PE" sz="2400" b="1" dirty="0" err="1"/>
              <a:t>signación</a:t>
            </a:r>
            <a:r>
              <a:rPr lang="es-PE" sz="2400" b="1" dirty="0"/>
              <a:t> familiar</a:t>
            </a:r>
          </a:p>
        </p:txBody>
      </p:sp>
      <p:sp>
        <p:nvSpPr>
          <p:cNvPr id="3" name="Rectángulo 2">
            <a:extLst>
              <a:ext uri="{FF2B5EF4-FFF2-40B4-BE49-F238E27FC236}">
                <a16:creationId xmlns:a16="http://schemas.microsoft.com/office/drawing/2014/main" id="{4CAE4D50-9B3C-D3FF-0201-E2666EA3A633}"/>
              </a:ext>
            </a:extLst>
          </p:cNvPr>
          <p:cNvSpPr/>
          <p:nvPr/>
        </p:nvSpPr>
        <p:spPr>
          <a:xfrm>
            <a:off x="492066" y="4697676"/>
            <a:ext cx="5089585" cy="2031325"/>
          </a:xfrm>
          <a:prstGeom prst="rect">
            <a:avLst/>
          </a:prstGeom>
        </p:spPr>
        <p:txBody>
          <a:bodyPr wrap="square">
            <a:spAutoFit/>
          </a:bodyPr>
          <a:lstStyle/>
          <a:p>
            <a:pPr algn="just" fontAlgn="base"/>
            <a:r>
              <a:rPr lang="es-ES" dirty="0">
                <a:solidFill>
                  <a:srgbClr val="000000"/>
                </a:solidFill>
                <a:latin typeface="Montserrat Classic" panose="020B0604020202020204" charset="0"/>
              </a:rPr>
              <a:t>Tienen derecho a percibir esta asignación los trabajadores que tengan a su cargo uno o más hijos menores de 18 años, y cuando superen esta edad siempre que se encuentren efectuando estudios superiores o universitarios hasta un plazo máximo de 6 años posteriores a dicha edad (24 años).</a:t>
            </a:r>
          </a:p>
        </p:txBody>
      </p:sp>
    </p:spTree>
    <p:extLst>
      <p:ext uri="{BB962C8B-B14F-4D97-AF65-F5344CB8AC3E}">
        <p14:creationId xmlns:p14="http://schemas.microsoft.com/office/powerpoint/2010/main" val="42345752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5E6C28EF-70AF-0506-03C0-9445EF98AD61}"/>
              </a:ext>
            </a:extLst>
          </p:cNvPr>
          <p:cNvSpPr/>
          <p:nvPr/>
        </p:nvSpPr>
        <p:spPr>
          <a:xfrm>
            <a:off x="492066" y="2430923"/>
            <a:ext cx="5089585" cy="1877437"/>
          </a:xfrm>
          <a:prstGeom prst="rect">
            <a:avLst/>
          </a:prstGeom>
        </p:spPr>
        <p:txBody>
          <a:bodyPr wrap="square">
            <a:spAutoFit/>
          </a:bodyPr>
          <a:lstStyle/>
          <a:p>
            <a:pPr algn="just" fontAlgn="base"/>
            <a:r>
              <a:rPr lang="es-ES" dirty="0">
                <a:solidFill>
                  <a:srgbClr val="000000"/>
                </a:solidFill>
                <a:latin typeface="Montserrat Classic" panose="020B0604020202020204" charset="0"/>
              </a:rPr>
              <a:t>La empresa otorga a toda la fuerza de Ventas de acuerdo a su condición laboral:</a:t>
            </a:r>
          </a:p>
          <a:p>
            <a:pPr algn="just" fontAlgn="base"/>
            <a:endParaRPr lang="es-ES" dirty="0">
              <a:solidFill>
                <a:srgbClr val="000000"/>
              </a:solidFill>
              <a:latin typeface="Montserrat Classic" panose="020B0604020202020204" charset="0"/>
            </a:endParaRPr>
          </a:p>
          <a:p>
            <a:pPr algn="just" fontAlgn="base"/>
            <a:endParaRPr lang="es-ES" sz="800" dirty="0">
              <a:solidFill>
                <a:srgbClr val="000000"/>
              </a:solidFill>
              <a:latin typeface="Montserrat Classic" panose="020B0604020202020204" charset="0"/>
            </a:endParaRPr>
          </a:p>
          <a:p>
            <a:pPr marL="285750" indent="-285750" algn="just" fontAlgn="base">
              <a:buFont typeface="Arial" panose="020B0604020202020204" pitchFamily="34" charset="0"/>
              <a:buChar char="•"/>
            </a:pPr>
            <a:r>
              <a:rPr lang="es-ES" dirty="0">
                <a:solidFill>
                  <a:srgbClr val="000000"/>
                </a:solidFill>
                <a:latin typeface="Montserrat Classic" panose="020B0604020202020204" charset="0"/>
              </a:rPr>
              <a:t>Tarjeta combustible SERVOSA.</a:t>
            </a:r>
          </a:p>
          <a:p>
            <a:pPr marL="285750" indent="-285750" algn="just" fontAlgn="base">
              <a:buFont typeface="Arial" panose="020B0604020202020204" pitchFamily="34" charset="0"/>
              <a:buChar char="•"/>
            </a:pPr>
            <a:r>
              <a:rPr lang="es-ES" dirty="0">
                <a:solidFill>
                  <a:srgbClr val="000000"/>
                </a:solidFill>
                <a:latin typeface="Montserrat Classic" panose="020B0604020202020204" charset="0"/>
              </a:rPr>
              <a:t>Seguro Vehicular.</a:t>
            </a:r>
          </a:p>
          <a:p>
            <a:pPr marL="285750" indent="-285750" algn="just" fontAlgn="base">
              <a:buFont typeface="Arial" panose="020B0604020202020204" pitchFamily="34" charset="0"/>
              <a:buChar char="•"/>
            </a:pPr>
            <a:r>
              <a:rPr lang="es-ES" dirty="0" err="1">
                <a:solidFill>
                  <a:srgbClr val="000000"/>
                </a:solidFill>
                <a:latin typeface="Montserrat Classic" panose="020B0604020202020204" charset="0"/>
              </a:rPr>
              <a:t>Soat</a:t>
            </a:r>
            <a:endParaRPr lang="es-ES" dirty="0">
              <a:solidFill>
                <a:srgbClr val="000000"/>
              </a:solidFill>
              <a:latin typeface="Montserrat Classic" panose="020B0604020202020204" charset="0"/>
            </a:endParaRPr>
          </a:p>
        </p:txBody>
      </p:sp>
      <p:sp>
        <p:nvSpPr>
          <p:cNvPr id="7" name="Rectángulo 6">
            <a:extLst>
              <a:ext uri="{FF2B5EF4-FFF2-40B4-BE49-F238E27FC236}">
                <a16:creationId xmlns:a16="http://schemas.microsoft.com/office/drawing/2014/main" id="{60704C9D-2398-D527-5087-35BAA3A362A7}"/>
              </a:ext>
            </a:extLst>
          </p:cNvPr>
          <p:cNvSpPr/>
          <p:nvPr/>
        </p:nvSpPr>
        <p:spPr>
          <a:xfrm>
            <a:off x="6054890" y="2403533"/>
            <a:ext cx="5089585" cy="1754326"/>
          </a:xfrm>
          <a:prstGeom prst="rect">
            <a:avLst/>
          </a:prstGeom>
        </p:spPr>
        <p:txBody>
          <a:bodyPr wrap="square">
            <a:spAutoFit/>
          </a:bodyPr>
          <a:lstStyle/>
          <a:p>
            <a:pPr algn="just"/>
            <a:r>
              <a:rPr lang="es-ES" dirty="0">
                <a:solidFill>
                  <a:srgbClr val="000000"/>
                </a:solidFill>
                <a:latin typeface="Montserrat Classic" panose="020B0604020202020204" charset="0"/>
              </a:rPr>
              <a:t>La empresa otorga esta Tarjeta Edenred MC con un monto (de acuerdo a la estructura salarial del colaborador).</a:t>
            </a:r>
          </a:p>
          <a:p>
            <a:pPr algn="just"/>
            <a:endParaRPr lang="es-ES" dirty="0">
              <a:solidFill>
                <a:srgbClr val="000000"/>
              </a:solidFill>
              <a:latin typeface="Montserrat Classic" panose="020B0604020202020204" charset="0"/>
            </a:endParaRPr>
          </a:p>
          <a:p>
            <a:pPr algn="just"/>
            <a:r>
              <a:rPr lang="es-ES" dirty="0">
                <a:solidFill>
                  <a:srgbClr val="000000"/>
                </a:solidFill>
                <a:latin typeface="Montserrat Classic" panose="020B0604020202020204" charset="0"/>
              </a:rPr>
              <a:t>La tarjeta es recargable cada fin de mes con el importe acordado y puede ser acumulable. </a:t>
            </a:r>
          </a:p>
        </p:txBody>
      </p:sp>
      <p:sp>
        <p:nvSpPr>
          <p:cNvPr id="9" name="CuadroTexto 8">
            <a:extLst>
              <a:ext uri="{FF2B5EF4-FFF2-40B4-BE49-F238E27FC236}">
                <a16:creationId xmlns:a16="http://schemas.microsoft.com/office/drawing/2014/main" id="{D10FF086-F968-71AC-49B9-4F323BF725FF}"/>
              </a:ext>
            </a:extLst>
          </p:cNvPr>
          <p:cNvSpPr txBox="1"/>
          <p:nvPr/>
        </p:nvSpPr>
        <p:spPr>
          <a:xfrm>
            <a:off x="0" y="282447"/>
            <a:ext cx="12191999" cy="535531"/>
          </a:xfrm>
          <a:prstGeom prst="rect">
            <a:avLst/>
          </a:prstGeom>
          <a:noFill/>
        </p:spPr>
        <p:txBody>
          <a:bodyPr wrap="square">
            <a:spAutoFit/>
          </a:bodyPr>
          <a:lstStyle/>
          <a:p>
            <a:pPr algn="ctr">
              <a:lnSpc>
                <a:spcPct val="90000"/>
              </a:lnSpc>
              <a:spcBef>
                <a:spcPct val="0"/>
              </a:spcBef>
              <a:defRPr/>
            </a:pPr>
            <a:r>
              <a:rPr lang="es-ES" sz="3200" b="1" dirty="0">
                <a:latin typeface="Open Sans" panose="020B0606030504020204" pitchFamily="34" charset="0"/>
                <a:ea typeface="Open Sans" panose="020B0606030504020204" pitchFamily="34" charset="0"/>
                <a:cs typeface="Open Sans" panose="020B0606030504020204" pitchFamily="34" charset="0"/>
              </a:rPr>
              <a:t>Administración del Personal</a:t>
            </a:r>
          </a:p>
        </p:txBody>
      </p:sp>
      <p:sp>
        <p:nvSpPr>
          <p:cNvPr id="11" name="Rectángulo: esquinas redondeadas 10">
            <a:extLst>
              <a:ext uri="{FF2B5EF4-FFF2-40B4-BE49-F238E27FC236}">
                <a16:creationId xmlns:a16="http://schemas.microsoft.com/office/drawing/2014/main" id="{578A2AD6-955E-F711-CF84-4C644C07D0C4}"/>
              </a:ext>
            </a:extLst>
          </p:cNvPr>
          <p:cNvSpPr/>
          <p:nvPr/>
        </p:nvSpPr>
        <p:spPr>
          <a:xfrm>
            <a:off x="6720289" y="1233327"/>
            <a:ext cx="3763791" cy="74226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s-PE" sz="2400" b="1" dirty="0"/>
              <a:t>Tarjeta de alimentos EDENRED</a:t>
            </a:r>
          </a:p>
        </p:txBody>
      </p:sp>
      <p:cxnSp>
        <p:nvCxnSpPr>
          <p:cNvPr id="12" name="Conector recto 11">
            <a:extLst>
              <a:ext uri="{FF2B5EF4-FFF2-40B4-BE49-F238E27FC236}">
                <a16:creationId xmlns:a16="http://schemas.microsoft.com/office/drawing/2014/main" id="{C8D3B20D-6A71-32AD-3206-201526FA0148}"/>
              </a:ext>
            </a:extLst>
          </p:cNvPr>
          <p:cNvCxnSpPr>
            <a:cxnSpLocks/>
          </p:cNvCxnSpPr>
          <p:nvPr/>
        </p:nvCxnSpPr>
        <p:spPr>
          <a:xfrm>
            <a:off x="5845627" y="2171700"/>
            <a:ext cx="0" cy="4403853"/>
          </a:xfrm>
          <a:prstGeom prst="line">
            <a:avLst/>
          </a:prstGeom>
          <a:ln>
            <a:prstDash val="dash"/>
          </a:ln>
        </p:spPr>
        <p:style>
          <a:lnRef idx="3">
            <a:schemeClr val="accent4"/>
          </a:lnRef>
          <a:fillRef idx="0">
            <a:schemeClr val="accent4"/>
          </a:fillRef>
          <a:effectRef idx="2">
            <a:schemeClr val="accent4"/>
          </a:effectRef>
          <a:fontRef idx="minor">
            <a:schemeClr val="tx1"/>
          </a:fontRef>
        </p:style>
      </p:cxnSp>
      <p:pic>
        <p:nvPicPr>
          <p:cNvPr id="2050" name="Picture 2" descr="Tarjeta Alimentación - Edenred Perú">
            <a:extLst>
              <a:ext uri="{FF2B5EF4-FFF2-40B4-BE49-F238E27FC236}">
                <a16:creationId xmlns:a16="http://schemas.microsoft.com/office/drawing/2014/main" id="{F0FA221E-E85A-4A6A-A539-6C9A0AC8B1F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2967" b="24057"/>
          <a:stretch/>
        </p:blipFill>
        <p:spPr bwMode="auto">
          <a:xfrm>
            <a:off x="7724175" y="4266789"/>
            <a:ext cx="1545555" cy="24883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Rectángulo: esquinas redondeadas 4">
            <a:extLst>
              <a:ext uri="{FF2B5EF4-FFF2-40B4-BE49-F238E27FC236}">
                <a16:creationId xmlns:a16="http://schemas.microsoft.com/office/drawing/2014/main" id="{8686B9ED-F778-2094-1C48-8D313773CD11}"/>
              </a:ext>
            </a:extLst>
          </p:cNvPr>
          <p:cNvSpPr/>
          <p:nvPr/>
        </p:nvSpPr>
        <p:spPr>
          <a:xfrm>
            <a:off x="1222786" y="1296945"/>
            <a:ext cx="3919665" cy="678642"/>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s-PE" sz="2400" b="1" dirty="0"/>
              <a:t>Beneficio Corporativo COMERCIAL</a:t>
            </a:r>
          </a:p>
        </p:txBody>
      </p:sp>
      <p:pic>
        <p:nvPicPr>
          <p:cNvPr id="8" name="Imagen 7">
            <a:extLst>
              <a:ext uri="{FF2B5EF4-FFF2-40B4-BE49-F238E27FC236}">
                <a16:creationId xmlns:a16="http://schemas.microsoft.com/office/drawing/2014/main" id="{9E721E6D-3E92-1919-C49A-D6B2F2172DE7}"/>
              </a:ext>
            </a:extLst>
          </p:cNvPr>
          <p:cNvPicPr>
            <a:picLocks noChangeAspect="1"/>
          </p:cNvPicPr>
          <p:nvPr/>
        </p:nvPicPr>
        <p:blipFill>
          <a:blip r:embed="rId3"/>
          <a:stretch>
            <a:fillRect/>
          </a:stretch>
        </p:blipFill>
        <p:spPr>
          <a:xfrm>
            <a:off x="892370" y="4649119"/>
            <a:ext cx="4120303" cy="14786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829837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47ACC47-DE4C-540D-A274-9F6731CB5B73}"/>
              </a:ext>
            </a:extLst>
          </p:cNvPr>
          <p:cNvSpPr txBox="1"/>
          <p:nvPr/>
        </p:nvSpPr>
        <p:spPr>
          <a:xfrm>
            <a:off x="0" y="282447"/>
            <a:ext cx="12191999" cy="535531"/>
          </a:xfrm>
          <a:prstGeom prst="rect">
            <a:avLst/>
          </a:prstGeom>
          <a:noFill/>
        </p:spPr>
        <p:txBody>
          <a:bodyPr wrap="square">
            <a:spAutoFit/>
          </a:bodyPr>
          <a:lstStyle/>
          <a:p>
            <a:pPr algn="ctr">
              <a:lnSpc>
                <a:spcPct val="90000"/>
              </a:lnSpc>
              <a:spcBef>
                <a:spcPct val="0"/>
              </a:spcBef>
              <a:defRPr/>
            </a:pPr>
            <a:r>
              <a:rPr lang="es-ES" sz="3200" b="1" dirty="0">
                <a:latin typeface="Open Sans" panose="020B0606030504020204" pitchFamily="34" charset="0"/>
                <a:ea typeface="Open Sans" panose="020B0606030504020204" pitchFamily="34" charset="0"/>
                <a:cs typeface="Open Sans" panose="020B0606030504020204" pitchFamily="34" charset="0"/>
              </a:rPr>
              <a:t>Administración del Personal</a:t>
            </a:r>
          </a:p>
        </p:txBody>
      </p:sp>
      <p:sp>
        <p:nvSpPr>
          <p:cNvPr id="5" name="Rectángulo: esquinas redondeadas 4">
            <a:extLst>
              <a:ext uri="{FF2B5EF4-FFF2-40B4-BE49-F238E27FC236}">
                <a16:creationId xmlns:a16="http://schemas.microsoft.com/office/drawing/2014/main" id="{0AF88BAC-3974-0BA5-BD92-E50902086509}"/>
              </a:ext>
            </a:extLst>
          </p:cNvPr>
          <p:cNvSpPr/>
          <p:nvPr/>
        </p:nvSpPr>
        <p:spPr>
          <a:xfrm>
            <a:off x="4087298" y="1015621"/>
            <a:ext cx="3628144" cy="725656"/>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s-PE" sz="2400" b="1" dirty="0"/>
              <a:t>Boleta de Pago</a:t>
            </a:r>
          </a:p>
        </p:txBody>
      </p:sp>
      <p:sp>
        <p:nvSpPr>
          <p:cNvPr id="6" name="Marcador de contenido 1">
            <a:extLst>
              <a:ext uri="{FF2B5EF4-FFF2-40B4-BE49-F238E27FC236}">
                <a16:creationId xmlns:a16="http://schemas.microsoft.com/office/drawing/2014/main" id="{98CEFE9C-1BC8-2D76-1C5D-5737C03B7724}"/>
              </a:ext>
            </a:extLst>
          </p:cNvPr>
          <p:cNvSpPr txBox="1">
            <a:spLocks/>
          </p:cNvSpPr>
          <p:nvPr/>
        </p:nvSpPr>
        <p:spPr>
          <a:xfrm>
            <a:off x="310774" y="2905319"/>
            <a:ext cx="2386705" cy="2271537"/>
          </a:xfrm>
          <a:prstGeom prst="rect">
            <a:avLst/>
          </a:prstGeom>
          <a:ln/>
        </p:spPr>
        <p:style>
          <a:lnRef idx="0">
            <a:schemeClr val="accent3"/>
          </a:lnRef>
          <a:fillRef idx="3">
            <a:schemeClr val="accent3"/>
          </a:fillRef>
          <a:effectRef idx="3">
            <a:schemeClr val="accent3"/>
          </a:effectRef>
          <a:fontRef idx="minor">
            <a:schemeClr val="lt1"/>
          </a:fontRef>
        </p:style>
        <p:txBody>
          <a:bodyPr vert="horz" lIns="91440" tIns="45720" rIns="91440" bIns="45720" rtlCol="0" anchor="t">
            <a:noAutofit/>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lgn="ctr">
              <a:buFont typeface="Arial" pitchFamily="34" charset="0"/>
              <a:buNone/>
            </a:pPr>
            <a:r>
              <a:rPr lang="en-US" sz="1600" b="1" dirty="0">
                <a:solidFill>
                  <a:schemeClr val="bg1"/>
                </a:solidFill>
                <a:latin typeface="Montserrat Classic" panose="020B0604020202020204" charset="0"/>
              </a:rPr>
              <a:t>¿</a:t>
            </a:r>
            <a:r>
              <a:rPr lang="en-US" sz="1600" b="1" dirty="0" err="1">
                <a:solidFill>
                  <a:schemeClr val="bg1"/>
                </a:solidFill>
                <a:latin typeface="Montserrat Classic" panose="020B0604020202020204" charset="0"/>
              </a:rPr>
              <a:t>Cuál</a:t>
            </a:r>
            <a:r>
              <a:rPr lang="en-US" sz="1600" b="1" dirty="0">
                <a:solidFill>
                  <a:schemeClr val="bg1"/>
                </a:solidFill>
                <a:latin typeface="Montserrat Classic" panose="020B0604020202020204" charset="0"/>
              </a:rPr>
              <a:t> </a:t>
            </a:r>
            <a:r>
              <a:rPr lang="en-US" sz="1600" b="1" dirty="0" err="1">
                <a:solidFill>
                  <a:schemeClr val="bg1"/>
                </a:solidFill>
                <a:latin typeface="Montserrat Classic" panose="020B0604020202020204" charset="0"/>
              </a:rPr>
              <a:t>es</a:t>
            </a:r>
            <a:r>
              <a:rPr lang="en-US" sz="1600" b="1" dirty="0">
                <a:solidFill>
                  <a:schemeClr val="bg1"/>
                </a:solidFill>
                <a:latin typeface="Montserrat Classic" panose="020B0604020202020204" charset="0"/>
              </a:rPr>
              <a:t> el </a:t>
            </a:r>
            <a:r>
              <a:rPr lang="en-US" sz="1600" b="1" dirty="0" err="1">
                <a:solidFill>
                  <a:schemeClr val="bg1"/>
                </a:solidFill>
                <a:latin typeface="Montserrat Classic" panose="020B0604020202020204" charset="0"/>
              </a:rPr>
              <a:t>plazo</a:t>
            </a:r>
            <a:r>
              <a:rPr lang="en-US" sz="1600" b="1" dirty="0">
                <a:solidFill>
                  <a:schemeClr val="bg1"/>
                </a:solidFill>
                <a:latin typeface="Montserrat Classic" panose="020B0604020202020204" charset="0"/>
              </a:rPr>
              <a:t> para la </a:t>
            </a:r>
            <a:r>
              <a:rPr lang="en-US" sz="1600" b="1" dirty="0" err="1">
                <a:solidFill>
                  <a:schemeClr val="bg1"/>
                </a:solidFill>
                <a:latin typeface="Montserrat Classic" panose="020B0604020202020204" charset="0"/>
              </a:rPr>
              <a:t>entrega</a:t>
            </a:r>
            <a:r>
              <a:rPr lang="en-US" sz="1600" b="1" dirty="0">
                <a:solidFill>
                  <a:schemeClr val="bg1"/>
                </a:solidFill>
                <a:latin typeface="Montserrat Classic" panose="020B0604020202020204" charset="0"/>
              </a:rPr>
              <a:t> de </a:t>
            </a:r>
            <a:r>
              <a:rPr lang="en-US" sz="1600" b="1" dirty="0" err="1">
                <a:solidFill>
                  <a:schemeClr val="bg1"/>
                </a:solidFill>
                <a:latin typeface="Montserrat Classic" panose="020B0604020202020204" charset="0"/>
              </a:rPr>
              <a:t>Boletas</a:t>
            </a:r>
            <a:r>
              <a:rPr lang="en-US" sz="1600" b="1" dirty="0">
                <a:solidFill>
                  <a:schemeClr val="bg1"/>
                </a:solidFill>
                <a:latin typeface="Montserrat Classic" panose="020B0604020202020204" charset="0"/>
              </a:rPr>
              <a:t>?</a:t>
            </a:r>
          </a:p>
          <a:p>
            <a:pPr marL="0" indent="0" algn="just">
              <a:buFont typeface="Arial" pitchFamily="34" charset="0"/>
              <a:buNone/>
            </a:pPr>
            <a:endParaRPr lang="en-US" sz="1600" dirty="0">
              <a:solidFill>
                <a:schemeClr val="bg1"/>
              </a:solidFill>
              <a:latin typeface="Montserrat Classic" panose="020B0604020202020204" charset="0"/>
            </a:endParaRPr>
          </a:p>
          <a:p>
            <a:pPr marL="0" indent="0" algn="just">
              <a:buFont typeface="Arial" pitchFamily="34" charset="0"/>
              <a:buNone/>
            </a:pPr>
            <a:r>
              <a:rPr lang="en-US" sz="1600" dirty="0">
                <a:solidFill>
                  <a:schemeClr val="bg1"/>
                </a:solidFill>
                <a:latin typeface="Montserrat Classic" panose="020B0604020202020204" charset="0"/>
              </a:rPr>
              <a:t>Las </a:t>
            </a:r>
            <a:r>
              <a:rPr lang="en-US" sz="1600" dirty="0" err="1">
                <a:solidFill>
                  <a:schemeClr val="bg1"/>
                </a:solidFill>
                <a:latin typeface="Montserrat Classic" panose="020B0604020202020204" charset="0"/>
              </a:rPr>
              <a:t>Boletas</a:t>
            </a:r>
            <a:r>
              <a:rPr lang="en-US" sz="1600" dirty="0">
                <a:solidFill>
                  <a:schemeClr val="bg1"/>
                </a:solidFill>
                <a:latin typeface="Montserrat Classic" panose="020B0604020202020204" charset="0"/>
              </a:rPr>
              <a:t> de Pago se </a:t>
            </a:r>
            <a:r>
              <a:rPr lang="en-US" sz="1600" dirty="0" err="1">
                <a:solidFill>
                  <a:schemeClr val="bg1"/>
                </a:solidFill>
                <a:latin typeface="Montserrat Classic" panose="020B0604020202020204" charset="0"/>
              </a:rPr>
              <a:t>enviarán</a:t>
            </a:r>
            <a:r>
              <a:rPr lang="en-US" sz="1600" dirty="0">
                <a:solidFill>
                  <a:schemeClr val="bg1"/>
                </a:solidFill>
                <a:latin typeface="Montserrat Classic" panose="020B0604020202020204" charset="0"/>
              </a:rPr>
              <a:t> el </a:t>
            </a:r>
            <a:r>
              <a:rPr lang="en-US" sz="1600" dirty="0" err="1">
                <a:solidFill>
                  <a:schemeClr val="bg1"/>
                </a:solidFill>
                <a:latin typeface="Montserrat Classic" panose="020B0604020202020204" charset="0"/>
              </a:rPr>
              <a:t>tercer</a:t>
            </a:r>
            <a:r>
              <a:rPr lang="en-US" sz="1600" dirty="0">
                <a:solidFill>
                  <a:schemeClr val="bg1"/>
                </a:solidFill>
                <a:latin typeface="Montserrat Classic" panose="020B0604020202020204" charset="0"/>
              </a:rPr>
              <a:t> día </a:t>
            </a:r>
            <a:r>
              <a:rPr lang="en-US" sz="1600" dirty="0" err="1">
                <a:solidFill>
                  <a:schemeClr val="bg1"/>
                </a:solidFill>
                <a:latin typeface="Montserrat Classic" panose="020B0604020202020204" charset="0"/>
              </a:rPr>
              <a:t>hábil</a:t>
            </a:r>
            <a:r>
              <a:rPr lang="en-US" sz="1600" dirty="0">
                <a:solidFill>
                  <a:schemeClr val="bg1"/>
                </a:solidFill>
                <a:latin typeface="Montserrat Classic" panose="020B0604020202020204" charset="0"/>
              </a:rPr>
              <a:t> de </a:t>
            </a:r>
            <a:r>
              <a:rPr lang="en-US" sz="1600" dirty="0" err="1">
                <a:solidFill>
                  <a:schemeClr val="bg1"/>
                </a:solidFill>
                <a:latin typeface="Montserrat Classic" panose="020B0604020202020204" charset="0"/>
              </a:rPr>
              <a:t>cada</a:t>
            </a:r>
            <a:r>
              <a:rPr lang="en-US" sz="1600" dirty="0">
                <a:solidFill>
                  <a:schemeClr val="bg1"/>
                </a:solidFill>
                <a:latin typeface="Montserrat Classic" panose="020B0604020202020204" charset="0"/>
              </a:rPr>
              <a:t> </a:t>
            </a:r>
            <a:r>
              <a:rPr lang="en-US" sz="1600" dirty="0" err="1">
                <a:solidFill>
                  <a:schemeClr val="bg1"/>
                </a:solidFill>
                <a:latin typeface="Montserrat Classic" panose="020B0604020202020204" charset="0"/>
              </a:rPr>
              <a:t>mes</a:t>
            </a:r>
            <a:r>
              <a:rPr lang="en-US" sz="1600" dirty="0">
                <a:solidFill>
                  <a:schemeClr val="bg1"/>
                </a:solidFill>
                <a:latin typeface="Montserrat Classic" panose="020B0604020202020204" charset="0"/>
              </a:rPr>
              <a:t> a sus </a:t>
            </a:r>
            <a:r>
              <a:rPr lang="en-US" sz="1600" dirty="0" err="1">
                <a:solidFill>
                  <a:schemeClr val="bg1"/>
                </a:solidFill>
                <a:latin typeface="Montserrat Classic" panose="020B0604020202020204" charset="0"/>
              </a:rPr>
              <a:t>correos</a:t>
            </a:r>
            <a:r>
              <a:rPr lang="en-US" sz="1600" dirty="0">
                <a:solidFill>
                  <a:schemeClr val="bg1"/>
                </a:solidFill>
                <a:latin typeface="Montserrat Classic" panose="020B0604020202020204" charset="0"/>
              </a:rPr>
              <a:t> </a:t>
            </a:r>
            <a:r>
              <a:rPr lang="en-US" sz="1600" dirty="0" err="1">
                <a:solidFill>
                  <a:schemeClr val="bg1"/>
                </a:solidFill>
                <a:latin typeface="Montserrat Classic" panose="020B0604020202020204" charset="0"/>
              </a:rPr>
              <a:t>personales</a:t>
            </a:r>
            <a:r>
              <a:rPr lang="en-US" sz="1600" dirty="0">
                <a:solidFill>
                  <a:schemeClr val="bg1"/>
                </a:solidFill>
                <a:latin typeface="Montserrat Classic" panose="020B0604020202020204" charset="0"/>
              </a:rPr>
              <a:t>.</a:t>
            </a:r>
          </a:p>
        </p:txBody>
      </p:sp>
      <p:pic>
        <p:nvPicPr>
          <p:cNvPr id="7" name="Imagen 6">
            <a:extLst>
              <a:ext uri="{FF2B5EF4-FFF2-40B4-BE49-F238E27FC236}">
                <a16:creationId xmlns:a16="http://schemas.microsoft.com/office/drawing/2014/main" id="{76EDC741-B4B5-B232-58EF-67B1228AAE6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697479" y="1938919"/>
            <a:ext cx="8710337" cy="4651217"/>
          </a:xfrm>
          <a:prstGeom prst="rect">
            <a:avLst/>
          </a:prstGeom>
        </p:spPr>
      </p:pic>
    </p:spTree>
    <p:extLst>
      <p:ext uri="{BB962C8B-B14F-4D97-AF65-F5344CB8AC3E}">
        <p14:creationId xmlns:p14="http://schemas.microsoft.com/office/powerpoint/2010/main" val="8627699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descr="Diagrama&#10;&#10;Descripción generada automáticamente">
            <a:extLst>
              <a:ext uri="{FF2B5EF4-FFF2-40B4-BE49-F238E27FC236}">
                <a16:creationId xmlns:a16="http://schemas.microsoft.com/office/drawing/2014/main" id="{275E808B-6A85-C687-E011-5CE7665DE844}"/>
              </a:ext>
            </a:extLst>
          </p:cNvPr>
          <p:cNvPicPr>
            <a:picLocks noChangeAspect="1"/>
          </p:cNvPicPr>
          <p:nvPr/>
        </p:nvPicPr>
        <p:blipFill rotWithShape="1">
          <a:blip r:embed="rId2">
            <a:extLst>
              <a:ext uri="{28A0092B-C50C-407E-A947-70E740481C1C}">
                <a14:useLocalDpi xmlns:a14="http://schemas.microsoft.com/office/drawing/2010/main"/>
              </a:ext>
            </a:extLst>
          </a:blip>
          <a:srcRect t="19312"/>
          <a:stretch/>
        </p:blipFill>
        <p:spPr>
          <a:xfrm>
            <a:off x="0" y="1329717"/>
            <a:ext cx="11430000" cy="5219171"/>
          </a:xfrm>
          <a:prstGeom prst="rect">
            <a:avLst/>
          </a:prstGeom>
        </p:spPr>
      </p:pic>
      <p:pic>
        <p:nvPicPr>
          <p:cNvPr id="7" name="Imagen 6" descr="Forma&#10;&#10;Descripción generada automáticamente con confianza baja">
            <a:extLst>
              <a:ext uri="{FF2B5EF4-FFF2-40B4-BE49-F238E27FC236}">
                <a16:creationId xmlns:a16="http://schemas.microsoft.com/office/drawing/2014/main" id="{D7410A58-F2F9-16CB-CD1B-EFD1061657FC}"/>
              </a:ext>
            </a:extLst>
          </p:cNvPr>
          <p:cNvPicPr>
            <a:picLocks noChangeAspect="1"/>
          </p:cNvPicPr>
          <p:nvPr/>
        </p:nvPicPr>
        <p:blipFill>
          <a:blip r:embed="rId3"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1059613" y="6181276"/>
            <a:ext cx="676342" cy="676342"/>
          </a:xfrm>
          <a:prstGeom prst="rect">
            <a:avLst/>
          </a:prstGeom>
        </p:spPr>
      </p:pic>
      <p:sp>
        <p:nvSpPr>
          <p:cNvPr id="8" name="Título 1">
            <a:extLst>
              <a:ext uri="{FF2B5EF4-FFF2-40B4-BE49-F238E27FC236}">
                <a16:creationId xmlns:a16="http://schemas.microsoft.com/office/drawing/2014/main" id="{A992D887-766E-2F42-CFCE-178E8BC766A1}"/>
              </a:ext>
            </a:extLst>
          </p:cNvPr>
          <p:cNvSpPr txBox="1">
            <a:spLocks/>
          </p:cNvSpPr>
          <p:nvPr/>
        </p:nvSpPr>
        <p:spPr>
          <a:xfrm>
            <a:off x="396673" y="338553"/>
            <a:ext cx="4072457" cy="9116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s-ES" sz="5000" b="1" dirty="0"/>
              <a:t>Hitos Clave</a:t>
            </a:r>
            <a:endParaRPr lang="es-PE" sz="5000" b="1" dirty="0"/>
          </a:p>
        </p:txBody>
      </p:sp>
      <p:sp>
        <p:nvSpPr>
          <p:cNvPr id="11" name="CuadroTexto 10">
            <a:extLst>
              <a:ext uri="{FF2B5EF4-FFF2-40B4-BE49-F238E27FC236}">
                <a16:creationId xmlns:a16="http://schemas.microsoft.com/office/drawing/2014/main" id="{614D336A-1536-67F4-6336-6C2E6F8D29A3}"/>
              </a:ext>
            </a:extLst>
          </p:cNvPr>
          <p:cNvSpPr txBox="1"/>
          <p:nvPr/>
        </p:nvSpPr>
        <p:spPr>
          <a:xfrm>
            <a:off x="137810" y="2114550"/>
            <a:ext cx="1598146" cy="461665"/>
          </a:xfrm>
          <a:prstGeom prst="rect">
            <a:avLst/>
          </a:prstGeom>
          <a:noFill/>
        </p:spPr>
        <p:txBody>
          <a:bodyPr wrap="square" rtlCol="0">
            <a:spAutoFit/>
          </a:bodyPr>
          <a:lstStyle/>
          <a:p>
            <a:pPr algn="just"/>
            <a:r>
              <a:rPr lang="es-ES" sz="1200" b="1" dirty="0">
                <a:solidFill>
                  <a:schemeClr val="bg2">
                    <a:lumMod val="50000"/>
                  </a:schemeClr>
                </a:solidFill>
              </a:rPr>
              <a:t>Droguería Sagitario </a:t>
            </a:r>
            <a:r>
              <a:rPr lang="es-ES" sz="1200" dirty="0">
                <a:solidFill>
                  <a:schemeClr val="bg2">
                    <a:lumMod val="50000"/>
                  </a:schemeClr>
                </a:solidFill>
              </a:rPr>
              <a:t>inicia sus operaciones</a:t>
            </a:r>
            <a:endParaRPr lang="es-PE" sz="1200" dirty="0">
              <a:solidFill>
                <a:schemeClr val="bg2">
                  <a:lumMod val="50000"/>
                </a:schemeClr>
              </a:solidFill>
            </a:endParaRPr>
          </a:p>
        </p:txBody>
      </p:sp>
      <p:sp>
        <p:nvSpPr>
          <p:cNvPr id="12" name="CuadroTexto 11">
            <a:extLst>
              <a:ext uri="{FF2B5EF4-FFF2-40B4-BE49-F238E27FC236}">
                <a16:creationId xmlns:a16="http://schemas.microsoft.com/office/drawing/2014/main" id="{7302DB5A-34BB-A754-459E-D5B9268332BC}"/>
              </a:ext>
            </a:extLst>
          </p:cNvPr>
          <p:cNvSpPr txBox="1"/>
          <p:nvPr/>
        </p:nvSpPr>
        <p:spPr>
          <a:xfrm>
            <a:off x="1303669" y="5226216"/>
            <a:ext cx="1736711" cy="646331"/>
          </a:xfrm>
          <a:prstGeom prst="rect">
            <a:avLst/>
          </a:prstGeom>
          <a:noFill/>
        </p:spPr>
        <p:txBody>
          <a:bodyPr wrap="square" rtlCol="0">
            <a:spAutoFit/>
          </a:bodyPr>
          <a:lstStyle/>
          <a:p>
            <a:pPr algn="just"/>
            <a:r>
              <a:rPr lang="es-ES" sz="1200" dirty="0">
                <a:solidFill>
                  <a:schemeClr val="bg2">
                    <a:lumMod val="50000"/>
                  </a:schemeClr>
                </a:solidFill>
              </a:rPr>
              <a:t>El </a:t>
            </a:r>
            <a:r>
              <a:rPr lang="es-ES" sz="1200" b="1" dirty="0">
                <a:solidFill>
                  <a:schemeClr val="bg2">
                    <a:lumMod val="50000"/>
                  </a:schemeClr>
                </a:solidFill>
              </a:rPr>
              <a:t>30 de setiembre de 1997 </a:t>
            </a:r>
            <a:r>
              <a:rPr lang="es-ES" sz="1200" dirty="0">
                <a:solidFill>
                  <a:schemeClr val="bg2">
                    <a:lumMod val="50000"/>
                  </a:schemeClr>
                </a:solidFill>
              </a:rPr>
              <a:t>se crea </a:t>
            </a:r>
            <a:r>
              <a:rPr lang="es-ES" sz="1200" b="1" dirty="0">
                <a:solidFill>
                  <a:schemeClr val="bg2">
                    <a:lumMod val="50000"/>
                  </a:schemeClr>
                </a:solidFill>
              </a:rPr>
              <a:t>AC FARMA</a:t>
            </a:r>
            <a:endParaRPr lang="es-PE" sz="1200" b="1" dirty="0">
              <a:solidFill>
                <a:schemeClr val="bg2">
                  <a:lumMod val="50000"/>
                </a:schemeClr>
              </a:solidFill>
            </a:endParaRPr>
          </a:p>
        </p:txBody>
      </p:sp>
      <p:sp>
        <p:nvSpPr>
          <p:cNvPr id="15" name="CuadroTexto 14">
            <a:extLst>
              <a:ext uri="{FF2B5EF4-FFF2-40B4-BE49-F238E27FC236}">
                <a16:creationId xmlns:a16="http://schemas.microsoft.com/office/drawing/2014/main" id="{6EC719FD-7C03-8C38-DA89-9174A996EB5D}"/>
              </a:ext>
            </a:extLst>
          </p:cNvPr>
          <p:cNvSpPr txBox="1"/>
          <p:nvPr/>
        </p:nvSpPr>
        <p:spPr>
          <a:xfrm>
            <a:off x="3040380" y="2114549"/>
            <a:ext cx="1598146" cy="461665"/>
          </a:xfrm>
          <a:prstGeom prst="rect">
            <a:avLst/>
          </a:prstGeom>
          <a:noFill/>
        </p:spPr>
        <p:txBody>
          <a:bodyPr wrap="square" rtlCol="0">
            <a:spAutoFit/>
          </a:bodyPr>
          <a:lstStyle/>
          <a:p>
            <a:pPr algn="just"/>
            <a:r>
              <a:rPr lang="es-ES" sz="1200" dirty="0">
                <a:solidFill>
                  <a:schemeClr val="bg2">
                    <a:lumMod val="50000"/>
                  </a:schemeClr>
                </a:solidFill>
              </a:rPr>
              <a:t>Se obtuvo la certificación </a:t>
            </a:r>
            <a:r>
              <a:rPr lang="es-ES" sz="1200" b="1" dirty="0">
                <a:solidFill>
                  <a:schemeClr val="bg2">
                    <a:lumMod val="50000"/>
                  </a:schemeClr>
                </a:solidFill>
              </a:rPr>
              <a:t>BPM</a:t>
            </a:r>
            <a:endParaRPr lang="es-PE" sz="1200" dirty="0">
              <a:solidFill>
                <a:schemeClr val="bg2">
                  <a:lumMod val="50000"/>
                </a:schemeClr>
              </a:solidFill>
            </a:endParaRPr>
          </a:p>
        </p:txBody>
      </p:sp>
      <p:sp>
        <p:nvSpPr>
          <p:cNvPr id="18" name="CuadroTexto 17">
            <a:extLst>
              <a:ext uri="{FF2B5EF4-FFF2-40B4-BE49-F238E27FC236}">
                <a16:creationId xmlns:a16="http://schemas.microsoft.com/office/drawing/2014/main" id="{0D32595E-53FC-3573-D48C-A81288FF76CE}"/>
              </a:ext>
            </a:extLst>
          </p:cNvPr>
          <p:cNvSpPr txBox="1"/>
          <p:nvPr/>
        </p:nvSpPr>
        <p:spPr>
          <a:xfrm>
            <a:off x="4344049" y="5550483"/>
            <a:ext cx="1736711" cy="646331"/>
          </a:xfrm>
          <a:prstGeom prst="rect">
            <a:avLst/>
          </a:prstGeom>
          <a:noFill/>
        </p:spPr>
        <p:txBody>
          <a:bodyPr wrap="square" rtlCol="0">
            <a:spAutoFit/>
          </a:bodyPr>
          <a:lstStyle/>
          <a:p>
            <a:pPr algn="just"/>
            <a:r>
              <a:rPr lang="es-ES" sz="1200" dirty="0">
                <a:solidFill>
                  <a:schemeClr val="bg2">
                    <a:lumMod val="50000"/>
                  </a:schemeClr>
                </a:solidFill>
              </a:rPr>
              <a:t>Se construye una</a:t>
            </a:r>
            <a:r>
              <a:rPr lang="es-ES" sz="1200" b="1" dirty="0">
                <a:solidFill>
                  <a:schemeClr val="bg2">
                    <a:lumMod val="50000"/>
                  </a:schemeClr>
                </a:solidFill>
              </a:rPr>
              <a:t> nueva planta para producción estériles</a:t>
            </a:r>
            <a:endParaRPr lang="es-PE" sz="1200" b="1" dirty="0">
              <a:solidFill>
                <a:schemeClr val="bg2">
                  <a:lumMod val="50000"/>
                </a:schemeClr>
              </a:solidFill>
            </a:endParaRPr>
          </a:p>
        </p:txBody>
      </p:sp>
      <p:sp>
        <p:nvSpPr>
          <p:cNvPr id="21" name="CuadroTexto 20">
            <a:extLst>
              <a:ext uri="{FF2B5EF4-FFF2-40B4-BE49-F238E27FC236}">
                <a16:creationId xmlns:a16="http://schemas.microsoft.com/office/drawing/2014/main" id="{5715A786-A581-654B-ABE1-75D76D412374}"/>
              </a:ext>
            </a:extLst>
          </p:cNvPr>
          <p:cNvSpPr txBox="1"/>
          <p:nvPr/>
        </p:nvSpPr>
        <p:spPr>
          <a:xfrm>
            <a:off x="5783904" y="1652884"/>
            <a:ext cx="1895001" cy="830997"/>
          </a:xfrm>
          <a:prstGeom prst="rect">
            <a:avLst/>
          </a:prstGeom>
          <a:noFill/>
        </p:spPr>
        <p:txBody>
          <a:bodyPr wrap="square" rtlCol="0">
            <a:spAutoFit/>
          </a:bodyPr>
          <a:lstStyle/>
          <a:p>
            <a:pPr algn="just"/>
            <a:r>
              <a:rPr lang="es-ES" sz="1200" dirty="0">
                <a:solidFill>
                  <a:schemeClr val="bg2">
                    <a:lumMod val="50000"/>
                  </a:schemeClr>
                </a:solidFill>
              </a:rPr>
              <a:t>Se obtuvo la </a:t>
            </a:r>
            <a:r>
              <a:rPr lang="es-ES" sz="1200" b="1" dirty="0">
                <a:solidFill>
                  <a:schemeClr val="bg2">
                    <a:lumMod val="50000"/>
                  </a:schemeClr>
                </a:solidFill>
              </a:rPr>
              <a:t>Certificación ISO 9001:2000</a:t>
            </a:r>
            <a:r>
              <a:rPr lang="es-ES" sz="1200" dirty="0">
                <a:solidFill>
                  <a:schemeClr val="bg2">
                    <a:lumMod val="50000"/>
                  </a:schemeClr>
                </a:solidFill>
              </a:rPr>
              <a:t> otorgada por SGS </a:t>
            </a:r>
            <a:r>
              <a:rPr lang="es-ES" sz="1200" dirty="0" err="1">
                <a:solidFill>
                  <a:schemeClr val="bg2">
                    <a:lumMod val="50000"/>
                  </a:schemeClr>
                </a:solidFill>
              </a:rPr>
              <a:t>SAC</a:t>
            </a:r>
            <a:r>
              <a:rPr lang="es-ES" sz="1200" dirty="0">
                <a:solidFill>
                  <a:schemeClr val="bg2">
                    <a:lumMod val="50000"/>
                  </a:schemeClr>
                </a:solidFill>
              </a:rPr>
              <a:t> sucursal Perú</a:t>
            </a:r>
            <a:endParaRPr lang="es-PE" sz="1200" dirty="0">
              <a:solidFill>
                <a:schemeClr val="bg2">
                  <a:lumMod val="50000"/>
                </a:schemeClr>
              </a:solidFill>
            </a:endParaRPr>
          </a:p>
        </p:txBody>
      </p:sp>
      <p:sp>
        <p:nvSpPr>
          <p:cNvPr id="22" name="CuadroTexto 21">
            <a:extLst>
              <a:ext uri="{FF2B5EF4-FFF2-40B4-BE49-F238E27FC236}">
                <a16:creationId xmlns:a16="http://schemas.microsoft.com/office/drawing/2014/main" id="{405236A5-73D1-E0D3-4D1F-E0F8D9E7AFF1}"/>
              </a:ext>
            </a:extLst>
          </p:cNvPr>
          <p:cNvSpPr txBox="1"/>
          <p:nvPr/>
        </p:nvSpPr>
        <p:spPr>
          <a:xfrm>
            <a:off x="7820499" y="5550483"/>
            <a:ext cx="1174912" cy="461665"/>
          </a:xfrm>
          <a:prstGeom prst="rect">
            <a:avLst/>
          </a:prstGeom>
          <a:noFill/>
        </p:spPr>
        <p:txBody>
          <a:bodyPr wrap="square" rtlCol="0">
            <a:spAutoFit/>
          </a:bodyPr>
          <a:lstStyle/>
          <a:p>
            <a:pPr algn="just"/>
            <a:r>
              <a:rPr lang="es-ES" sz="1200" dirty="0">
                <a:solidFill>
                  <a:schemeClr val="bg2">
                    <a:lumMod val="50000"/>
                  </a:schemeClr>
                </a:solidFill>
              </a:rPr>
              <a:t>Se implementa el </a:t>
            </a:r>
            <a:r>
              <a:rPr lang="es-ES" sz="1200" b="1" dirty="0">
                <a:solidFill>
                  <a:schemeClr val="bg2">
                    <a:lumMod val="50000"/>
                  </a:schemeClr>
                </a:solidFill>
              </a:rPr>
              <a:t>ERP SAP</a:t>
            </a:r>
            <a:endParaRPr lang="es-PE" sz="1200" b="1" dirty="0">
              <a:solidFill>
                <a:schemeClr val="bg2">
                  <a:lumMod val="50000"/>
                </a:schemeClr>
              </a:solidFill>
            </a:endParaRPr>
          </a:p>
        </p:txBody>
      </p:sp>
      <p:sp>
        <p:nvSpPr>
          <p:cNvPr id="25" name="CuadroTexto 24">
            <a:extLst>
              <a:ext uri="{FF2B5EF4-FFF2-40B4-BE49-F238E27FC236}">
                <a16:creationId xmlns:a16="http://schemas.microsoft.com/office/drawing/2014/main" id="{7CA7A763-EE1F-7D35-9B2C-058DB37CA4AC}"/>
              </a:ext>
            </a:extLst>
          </p:cNvPr>
          <p:cNvSpPr txBox="1"/>
          <p:nvPr/>
        </p:nvSpPr>
        <p:spPr>
          <a:xfrm>
            <a:off x="9193991" y="1329718"/>
            <a:ext cx="1895001" cy="646331"/>
          </a:xfrm>
          <a:prstGeom prst="rect">
            <a:avLst/>
          </a:prstGeom>
          <a:noFill/>
        </p:spPr>
        <p:txBody>
          <a:bodyPr wrap="square" rtlCol="0">
            <a:spAutoFit/>
          </a:bodyPr>
          <a:lstStyle/>
          <a:p>
            <a:pPr algn="just"/>
            <a:r>
              <a:rPr lang="es-ES" sz="1200" dirty="0">
                <a:solidFill>
                  <a:schemeClr val="bg2">
                    <a:lumMod val="50000"/>
                  </a:schemeClr>
                </a:solidFill>
              </a:rPr>
              <a:t>Se </a:t>
            </a:r>
            <a:r>
              <a:rPr lang="es-ES" sz="1200" b="1" dirty="0">
                <a:solidFill>
                  <a:schemeClr val="bg2">
                    <a:lumMod val="50000"/>
                  </a:schemeClr>
                </a:solidFill>
              </a:rPr>
              <a:t>moderniza la planta </a:t>
            </a:r>
            <a:r>
              <a:rPr lang="es-ES" sz="1200" dirty="0">
                <a:solidFill>
                  <a:schemeClr val="bg2">
                    <a:lumMod val="50000"/>
                  </a:schemeClr>
                </a:solidFill>
              </a:rPr>
              <a:t>de </a:t>
            </a:r>
            <a:r>
              <a:rPr lang="es-ES" sz="1200" b="1" dirty="0">
                <a:solidFill>
                  <a:schemeClr val="bg2">
                    <a:lumMod val="50000"/>
                  </a:schemeClr>
                </a:solidFill>
              </a:rPr>
              <a:t>Sólidos y Líquidos Estériles</a:t>
            </a:r>
            <a:endParaRPr lang="es-PE" sz="1200" b="1" dirty="0">
              <a:solidFill>
                <a:schemeClr val="bg2">
                  <a:lumMod val="50000"/>
                </a:schemeClr>
              </a:solidFill>
            </a:endParaRPr>
          </a:p>
        </p:txBody>
      </p:sp>
    </p:spTree>
    <p:extLst>
      <p:ext uri="{BB962C8B-B14F-4D97-AF65-F5344CB8AC3E}">
        <p14:creationId xmlns:p14="http://schemas.microsoft.com/office/powerpoint/2010/main" val="42857519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47ACC47-DE4C-540D-A274-9F6731CB5B73}"/>
              </a:ext>
            </a:extLst>
          </p:cNvPr>
          <p:cNvSpPr txBox="1"/>
          <p:nvPr/>
        </p:nvSpPr>
        <p:spPr>
          <a:xfrm>
            <a:off x="0" y="282447"/>
            <a:ext cx="12191999" cy="535531"/>
          </a:xfrm>
          <a:prstGeom prst="rect">
            <a:avLst/>
          </a:prstGeom>
          <a:noFill/>
        </p:spPr>
        <p:txBody>
          <a:bodyPr wrap="square">
            <a:spAutoFit/>
          </a:bodyPr>
          <a:lstStyle/>
          <a:p>
            <a:pPr algn="ctr">
              <a:lnSpc>
                <a:spcPct val="90000"/>
              </a:lnSpc>
              <a:spcBef>
                <a:spcPct val="0"/>
              </a:spcBef>
              <a:defRPr/>
            </a:pPr>
            <a:r>
              <a:rPr lang="es-ES" sz="3200" b="1" dirty="0">
                <a:latin typeface="Open Sans" panose="020B0606030504020204" pitchFamily="34" charset="0"/>
                <a:ea typeface="Open Sans" panose="020B0606030504020204" pitchFamily="34" charset="0"/>
                <a:cs typeface="Open Sans" panose="020B0606030504020204" pitchFamily="34" charset="0"/>
              </a:rPr>
              <a:t>Administración del Personal</a:t>
            </a:r>
          </a:p>
        </p:txBody>
      </p:sp>
      <p:sp>
        <p:nvSpPr>
          <p:cNvPr id="5" name="Rectángulo: esquinas redondeadas 4">
            <a:extLst>
              <a:ext uri="{FF2B5EF4-FFF2-40B4-BE49-F238E27FC236}">
                <a16:creationId xmlns:a16="http://schemas.microsoft.com/office/drawing/2014/main" id="{0AF88BAC-3974-0BA5-BD92-E50902086509}"/>
              </a:ext>
            </a:extLst>
          </p:cNvPr>
          <p:cNvSpPr/>
          <p:nvPr/>
        </p:nvSpPr>
        <p:spPr>
          <a:xfrm>
            <a:off x="4087298" y="1061341"/>
            <a:ext cx="3628144" cy="725656"/>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s-PE" sz="2400" b="1" dirty="0"/>
              <a:t>Boleta de Pago</a:t>
            </a:r>
          </a:p>
        </p:txBody>
      </p:sp>
      <p:sp>
        <p:nvSpPr>
          <p:cNvPr id="2" name="Rectángulo 1">
            <a:extLst>
              <a:ext uri="{FF2B5EF4-FFF2-40B4-BE49-F238E27FC236}">
                <a16:creationId xmlns:a16="http://schemas.microsoft.com/office/drawing/2014/main" id="{6F906ED2-3BE9-0616-302F-E6EA3C74959C}"/>
              </a:ext>
            </a:extLst>
          </p:cNvPr>
          <p:cNvSpPr/>
          <p:nvPr/>
        </p:nvSpPr>
        <p:spPr>
          <a:xfrm>
            <a:off x="389307" y="3334440"/>
            <a:ext cx="3553526" cy="1477328"/>
          </a:xfrm>
          <a:prstGeom prst="rect">
            <a:avLst/>
          </a:prstGeom>
        </p:spPr>
        <p:txBody>
          <a:bodyPr wrap="square">
            <a:spAutoFit/>
          </a:bodyPr>
          <a:lstStyle/>
          <a:p>
            <a:pPr algn="just"/>
            <a:r>
              <a:rPr lang="es-ES" dirty="0">
                <a:solidFill>
                  <a:srgbClr val="000000"/>
                </a:solidFill>
                <a:latin typeface="Montserrat Classic" panose="020B0604020202020204" charset="0"/>
                <a:cs typeface="Arial" panose="020B0604020202020204" pitchFamily="34" charset="0"/>
              </a:rPr>
              <a:t>Las boletas se entregan de manera virtual el tercer día hábil de cada mes  a través de correo electrónico brindado por el colaborador en su ingreso.</a:t>
            </a:r>
            <a:endParaRPr lang="en-US" dirty="0">
              <a:solidFill>
                <a:srgbClr val="000000"/>
              </a:solidFill>
              <a:latin typeface="Montserrat Classic" panose="020B0604020202020204" charset="0"/>
              <a:cs typeface="Arial" panose="020B0604020202020204" pitchFamily="34" charset="0"/>
            </a:endParaRPr>
          </a:p>
        </p:txBody>
      </p:sp>
      <p:pic>
        <p:nvPicPr>
          <p:cNvPr id="4" name="Imagen 3">
            <a:extLst>
              <a:ext uri="{FF2B5EF4-FFF2-40B4-BE49-F238E27FC236}">
                <a16:creationId xmlns:a16="http://schemas.microsoft.com/office/drawing/2014/main" id="{8D9D267D-FC7F-7D24-99DF-565704A5D9B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434520" y="2440988"/>
            <a:ext cx="2933700" cy="3401391"/>
          </a:xfrm>
          <a:prstGeom prst="rect">
            <a:avLst/>
          </a:prstGeom>
        </p:spPr>
      </p:pic>
      <p:sp>
        <p:nvSpPr>
          <p:cNvPr id="8" name="Rectángulo 7">
            <a:extLst>
              <a:ext uri="{FF2B5EF4-FFF2-40B4-BE49-F238E27FC236}">
                <a16:creationId xmlns:a16="http://schemas.microsoft.com/office/drawing/2014/main" id="{6BEC7D47-6089-29C2-F4FB-211889E58E7F}"/>
              </a:ext>
            </a:extLst>
          </p:cNvPr>
          <p:cNvSpPr/>
          <p:nvPr/>
        </p:nvSpPr>
        <p:spPr>
          <a:xfrm>
            <a:off x="7715442" y="3433882"/>
            <a:ext cx="3359673" cy="1077218"/>
          </a:xfrm>
          <a:prstGeom prst="rect">
            <a:avLst/>
          </a:prstGeom>
          <a:solidFill>
            <a:srgbClr val="85292E"/>
          </a:solidFill>
        </p:spPr>
        <p:txBody>
          <a:bodyPr wrap="square">
            <a:spAutoFit/>
          </a:bodyPr>
          <a:lstStyle/>
          <a:p>
            <a:pPr algn="just"/>
            <a:r>
              <a:rPr lang="es-ES" sz="3200" dirty="0">
                <a:solidFill>
                  <a:schemeClr val="bg1"/>
                </a:solidFill>
                <a:latin typeface="Montserrat Classic" panose="020B0604020202020204" charset="0"/>
                <a:cs typeface="Arial" panose="020B0604020202020204" pitchFamily="34" charset="0"/>
              </a:rPr>
              <a:t>Melixa Bejarano: </a:t>
            </a:r>
            <a:r>
              <a:rPr lang="es-ES" sz="3200" b="1" dirty="0">
                <a:solidFill>
                  <a:schemeClr val="bg1"/>
                </a:solidFill>
                <a:latin typeface="Montserrat Classic" panose="020B0604020202020204" charset="0"/>
                <a:cs typeface="Arial" panose="020B0604020202020204" pitchFamily="34" charset="0"/>
              </a:rPr>
              <a:t>964 169 586</a:t>
            </a:r>
            <a:endParaRPr lang="en-US" sz="3200" b="1" dirty="0">
              <a:solidFill>
                <a:schemeClr val="bg1"/>
              </a:solidFill>
              <a:latin typeface="Montserrat Classic" panose="020B0604020202020204" charset="0"/>
              <a:cs typeface="Arial" panose="020B0604020202020204" pitchFamily="34" charset="0"/>
            </a:endParaRPr>
          </a:p>
        </p:txBody>
      </p:sp>
      <p:sp>
        <p:nvSpPr>
          <p:cNvPr id="10" name="Rectángulo 9">
            <a:extLst>
              <a:ext uri="{FF2B5EF4-FFF2-40B4-BE49-F238E27FC236}">
                <a16:creationId xmlns:a16="http://schemas.microsoft.com/office/drawing/2014/main" id="{68611BA9-51A5-5A31-F3F6-410C3C2A20F7}"/>
              </a:ext>
            </a:extLst>
          </p:cNvPr>
          <p:cNvSpPr/>
          <p:nvPr/>
        </p:nvSpPr>
        <p:spPr>
          <a:xfrm>
            <a:off x="438173" y="5949119"/>
            <a:ext cx="10926393" cy="646331"/>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a:r>
              <a:rPr lang="es-ES" dirty="0">
                <a:solidFill>
                  <a:srgbClr val="000000"/>
                </a:solidFill>
                <a:latin typeface="Montserrat Classic" panose="020B0604020202020204" charset="0"/>
                <a:cs typeface="Arial" panose="020B0604020202020204" pitchFamily="34" charset="0"/>
              </a:rPr>
              <a:t>Recuerda que, si es la primera vez que recibes tu boleta virtual, debes revisar en el </a:t>
            </a:r>
            <a:r>
              <a:rPr lang="es-ES" b="1" dirty="0">
                <a:solidFill>
                  <a:srgbClr val="932327"/>
                </a:solidFill>
                <a:latin typeface="Montserrat Classic" panose="020B0604020202020204" charset="0"/>
                <a:cs typeface="Arial" panose="020B0604020202020204" pitchFamily="34" charset="0"/>
              </a:rPr>
              <a:t>CORREO NO DESEADO </a:t>
            </a:r>
            <a:r>
              <a:rPr lang="es-ES" dirty="0">
                <a:solidFill>
                  <a:srgbClr val="000000"/>
                </a:solidFill>
                <a:latin typeface="Montserrat Classic" panose="020B0604020202020204" charset="0"/>
                <a:cs typeface="Arial" panose="020B0604020202020204" pitchFamily="34" charset="0"/>
              </a:rPr>
              <a:t>o </a:t>
            </a:r>
            <a:r>
              <a:rPr lang="es-ES" b="1" dirty="0">
                <a:solidFill>
                  <a:srgbClr val="932327"/>
                </a:solidFill>
                <a:latin typeface="Montserrat Classic" panose="020B0604020202020204" charset="0"/>
                <a:cs typeface="Arial" panose="020B0604020202020204" pitchFamily="34" charset="0"/>
              </a:rPr>
              <a:t>SPAM</a:t>
            </a:r>
            <a:r>
              <a:rPr lang="es-ES" dirty="0">
                <a:solidFill>
                  <a:srgbClr val="000000"/>
                </a:solidFill>
                <a:latin typeface="Montserrat Classic" panose="020B0604020202020204" charset="0"/>
                <a:cs typeface="Arial" panose="020B0604020202020204" pitchFamily="34" charset="0"/>
              </a:rPr>
              <a:t>, y configurar al correo </a:t>
            </a:r>
            <a:r>
              <a:rPr lang="es-ES" b="1" dirty="0">
                <a:solidFill>
                  <a:srgbClr val="932327"/>
                </a:solidFill>
                <a:latin typeface="Montserrat Classic" panose="020B0604020202020204" charset="0"/>
                <a:cs typeface="Arial" panose="020B0604020202020204" pitchFamily="34" charset="0"/>
              </a:rPr>
              <a:t>nominas@acfarma.biz </a:t>
            </a:r>
            <a:r>
              <a:rPr lang="es-ES" dirty="0">
                <a:solidFill>
                  <a:srgbClr val="000000"/>
                </a:solidFill>
                <a:latin typeface="Montserrat Classic" panose="020B0604020202020204" charset="0"/>
                <a:cs typeface="Arial" panose="020B0604020202020204" pitchFamily="34" charset="0"/>
              </a:rPr>
              <a:t>como correo confiable.</a:t>
            </a:r>
            <a:endParaRPr lang="en-US" dirty="0">
              <a:solidFill>
                <a:srgbClr val="000000"/>
              </a:solidFill>
              <a:latin typeface="Montserrat Classic" panose="020B0604020202020204" charset="0"/>
              <a:cs typeface="Arial" panose="020B0604020202020204" pitchFamily="34" charset="0"/>
            </a:endParaRPr>
          </a:p>
        </p:txBody>
      </p:sp>
    </p:spTree>
    <p:extLst>
      <p:ext uri="{BB962C8B-B14F-4D97-AF65-F5344CB8AC3E}">
        <p14:creationId xmlns:p14="http://schemas.microsoft.com/office/powerpoint/2010/main" val="6456620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5EAB5D51-8A5D-F24D-FDA8-724269D860EB}"/>
              </a:ext>
            </a:extLst>
          </p:cNvPr>
          <p:cNvGraphicFramePr>
            <a:graphicFrameLocks noGrp="1"/>
          </p:cNvGraphicFramePr>
          <p:nvPr>
            <p:extLst>
              <p:ext uri="{D42A27DB-BD31-4B8C-83A1-F6EECF244321}">
                <p14:modId xmlns:p14="http://schemas.microsoft.com/office/powerpoint/2010/main" val="3920044072"/>
              </p:ext>
            </p:extLst>
          </p:nvPr>
        </p:nvGraphicFramePr>
        <p:xfrm>
          <a:off x="6275071" y="1073332"/>
          <a:ext cx="5212080" cy="4744536"/>
        </p:xfrm>
        <a:graphic>
          <a:graphicData uri="http://schemas.openxmlformats.org/drawingml/2006/table">
            <a:tbl>
              <a:tblPr firstRow="1" bandRow="1">
                <a:tableStyleId>{5C22544A-7EE6-4342-B048-85BDC9FD1C3A}</a:tableStyleId>
              </a:tblPr>
              <a:tblGrid>
                <a:gridCol w="1551079">
                  <a:extLst>
                    <a:ext uri="{9D8B030D-6E8A-4147-A177-3AD203B41FA5}">
                      <a16:colId xmlns:a16="http://schemas.microsoft.com/office/drawing/2014/main" val="20000"/>
                    </a:ext>
                  </a:extLst>
                </a:gridCol>
                <a:gridCol w="3661001">
                  <a:extLst>
                    <a:ext uri="{9D8B030D-6E8A-4147-A177-3AD203B41FA5}">
                      <a16:colId xmlns:a16="http://schemas.microsoft.com/office/drawing/2014/main" val="20001"/>
                    </a:ext>
                  </a:extLst>
                </a:gridCol>
              </a:tblGrid>
              <a:tr h="3174402">
                <a:tc>
                  <a:txBody>
                    <a:bodyPr/>
                    <a:lstStyle/>
                    <a:p>
                      <a:pPr algn="ctr"/>
                      <a:r>
                        <a:rPr lang="es-PE" sz="1800" b="1" dirty="0">
                          <a:solidFill>
                            <a:schemeClr val="bg1"/>
                          </a:solidFill>
                          <a:latin typeface="Montserrat Classic" panose="020B0604020202020204" charset="0"/>
                        </a:rPr>
                        <a:t>Objetivo</a:t>
                      </a:r>
                    </a:p>
                  </a:txBody>
                  <a:tcPr anchor="ctr">
                    <a:solidFill>
                      <a:srgbClr val="7A000F"/>
                    </a:solidFill>
                  </a:tcPr>
                </a:tc>
                <a:tc>
                  <a:txBody>
                    <a:bodyPr/>
                    <a:lstStyle/>
                    <a:p>
                      <a:pPr marL="20638" marR="0" lvl="0" indent="0" algn="just" defTabSz="914400" rtl="0" eaLnBrk="1" fontAlgn="base" latinLnBrk="0" hangingPunct="1">
                        <a:lnSpc>
                          <a:spcPct val="100000"/>
                        </a:lnSpc>
                        <a:spcBef>
                          <a:spcPct val="0"/>
                        </a:spcBef>
                        <a:spcAft>
                          <a:spcPct val="0"/>
                        </a:spcAft>
                        <a:buClrTx/>
                        <a:buSzTx/>
                        <a:buFontTx/>
                        <a:buNone/>
                        <a:tabLst/>
                      </a:pPr>
                      <a:r>
                        <a:rPr kumimoji="0" lang="es-PE" altLang="es-PE" sz="1800" b="0" i="0" u="none" strike="noStrike" cap="none" normalizeH="0" baseline="0" dirty="0">
                          <a:ln>
                            <a:noFill/>
                          </a:ln>
                          <a:solidFill>
                            <a:schemeClr val="bg1"/>
                          </a:solidFill>
                          <a:effectLst/>
                          <a:latin typeface="Montserrat Classic" panose="020B0604020202020204" charset="0"/>
                          <a:cs typeface="Times New Roman" pitchFamily="18" charset="0"/>
                        </a:rPr>
                        <a:t>Gestionar, preparar y administrar la capacitación que requiera la organización. Para así, proporcionar la formación que permita satisfacer las necesidades de desarrollo de los colaboradores.</a:t>
                      </a:r>
                    </a:p>
                  </a:txBody>
                  <a:tcPr anchor="ctr">
                    <a:solidFill>
                      <a:srgbClr val="929497"/>
                    </a:solidFill>
                  </a:tcPr>
                </a:tc>
                <a:extLst>
                  <a:ext uri="{0D108BD9-81ED-4DB2-BD59-A6C34878D82A}">
                    <a16:rowId xmlns:a16="http://schemas.microsoft.com/office/drawing/2014/main" val="10000"/>
                  </a:ext>
                </a:extLst>
              </a:tr>
              <a:tr h="785067">
                <a:tc>
                  <a:txBody>
                    <a:bodyPr/>
                    <a:lstStyle/>
                    <a:p>
                      <a:pPr algn="ctr"/>
                      <a:r>
                        <a:rPr lang="es-PE" sz="1800" b="1" dirty="0">
                          <a:solidFill>
                            <a:schemeClr val="bg1"/>
                          </a:solidFill>
                          <a:latin typeface="Montserrat Classic" panose="020B0604020202020204" charset="0"/>
                        </a:rPr>
                        <a:t>Alcance</a:t>
                      </a:r>
                    </a:p>
                  </a:txBody>
                  <a:tcPr anchor="ctr">
                    <a:solidFill>
                      <a:srgbClr val="7A000F"/>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PE" altLang="es-PE" sz="1800" b="0" i="0" u="none" strike="noStrike" cap="none" normalizeH="0" baseline="0" dirty="0">
                          <a:ln>
                            <a:noFill/>
                          </a:ln>
                          <a:solidFill>
                            <a:schemeClr val="bg1"/>
                          </a:solidFill>
                          <a:effectLst/>
                          <a:latin typeface="Montserrat Classic" panose="020B0604020202020204" charset="0"/>
                          <a:cs typeface="Times New Roman" pitchFamily="18" charset="0"/>
                        </a:rPr>
                        <a:t>Todo colaborador incluido en la nómina de pago.</a:t>
                      </a:r>
                    </a:p>
                  </a:txBody>
                  <a:tcPr anchor="ctr">
                    <a:solidFill>
                      <a:srgbClr val="929497"/>
                    </a:solidFill>
                  </a:tcPr>
                </a:tc>
                <a:extLst>
                  <a:ext uri="{0D108BD9-81ED-4DB2-BD59-A6C34878D82A}">
                    <a16:rowId xmlns:a16="http://schemas.microsoft.com/office/drawing/2014/main" val="10001"/>
                  </a:ext>
                </a:extLst>
              </a:tr>
              <a:tr h="785067">
                <a:tc>
                  <a:txBody>
                    <a:bodyPr/>
                    <a:lstStyle/>
                    <a:p>
                      <a:pPr algn="ctr"/>
                      <a:r>
                        <a:rPr lang="es-PE" sz="1800" b="1" dirty="0">
                          <a:solidFill>
                            <a:schemeClr val="bg1"/>
                          </a:solidFill>
                          <a:latin typeface="Montserrat Classic" panose="020B0604020202020204" charset="0"/>
                        </a:rPr>
                        <a:t>Encargado</a:t>
                      </a:r>
                    </a:p>
                  </a:txBody>
                  <a:tcPr anchor="ctr">
                    <a:solidFill>
                      <a:srgbClr val="7A000F"/>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PE" altLang="es-PE" sz="1800" b="0" i="0" u="none" strike="noStrike" cap="none" normalizeH="0" baseline="0" dirty="0">
                          <a:ln>
                            <a:noFill/>
                          </a:ln>
                          <a:solidFill>
                            <a:schemeClr val="bg1"/>
                          </a:solidFill>
                          <a:effectLst/>
                          <a:latin typeface="Montserrat Classic" panose="020B0604020202020204" charset="0"/>
                          <a:cs typeface="Times New Roman" pitchFamily="18" charset="0"/>
                        </a:rPr>
                        <a:t>Asistente de Capacitación y Desarrollo</a:t>
                      </a:r>
                    </a:p>
                  </a:txBody>
                  <a:tcPr anchor="ctr">
                    <a:solidFill>
                      <a:srgbClr val="929497"/>
                    </a:solidFill>
                  </a:tcPr>
                </a:tc>
                <a:extLst>
                  <a:ext uri="{0D108BD9-81ED-4DB2-BD59-A6C34878D82A}">
                    <a16:rowId xmlns:a16="http://schemas.microsoft.com/office/drawing/2014/main" val="10002"/>
                  </a:ext>
                </a:extLst>
              </a:tr>
            </a:tbl>
          </a:graphicData>
        </a:graphic>
      </p:graphicFrame>
      <p:sp>
        <p:nvSpPr>
          <p:cNvPr id="7" name="Título 1">
            <a:extLst>
              <a:ext uri="{FF2B5EF4-FFF2-40B4-BE49-F238E27FC236}">
                <a16:creationId xmlns:a16="http://schemas.microsoft.com/office/drawing/2014/main" id="{FF2F91DF-878E-0F6A-922A-E10DACCFACE2}"/>
              </a:ext>
            </a:extLst>
          </p:cNvPr>
          <p:cNvSpPr>
            <a:spLocks noGrp="1"/>
          </p:cNvSpPr>
          <p:nvPr>
            <p:ph type="title"/>
          </p:nvPr>
        </p:nvSpPr>
        <p:spPr>
          <a:xfrm>
            <a:off x="0" y="2941171"/>
            <a:ext cx="6095999" cy="975657"/>
          </a:xfrm>
        </p:spPr>
        <p:txBody>
          <a:bodyPr/>
          <a:lstStyle/>
          <a:p>
            <a:pPr algn="ctr"/>
            <a:r>
              <a:rPr lang="es-ES" b="1" dirty="0"/>
              <a:t>C</a:t>
            </a:r>
            <a:r>
              <a:rPr lang="es-PE" b="1" dirty="0"/>
              <a:t>apacitación</a:t>
            </a:r>
          </a:p>
        </p:txBody>
      </p:sp>
    </p:spTree>
    <p:extLst>
      <p:ext uri="{BB962C8B-B14F-4D97-AF65-F5344CB8AC3E}">
        <p14:creationId xmlns:p14="http://schemas.microsoft.com/office/powerpoint/2010/main" val="23066593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B0BC90D-D1DD-6F79-C02B-751521D43FC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1992" y="897784"/>
            <a:ext cx="3443252" cy="2573786"/>
          </a:xfrm>
          <a:prstGeom prst="rect">
            <a:avLst/>
          </a:prstGeom>
        </p:spPr>
      </p:pic>
      <p:sp>
        <p:nvSpPr>
          <p:cNvPr id="4" name="CuadroTexto 3">
            <a:extLst>
              <a:ext uri="{FF2B5EF4-FFF2-40B4-BE49-F238E27FC236}">
                <a16:creationId xmlns:a16="http://schemas.microsoft.com/office/drawing/2014/main" id="{A703DA2C-1326-1153-6E68-A614D47F7126}"/>
              </a:ext>
            </a:extLst>
          </p:cNvPr>
          <p:cNvSpPr txBox="1"/>
          <p:nvPr/>
        </p:nvSpPr>
        <p:spPr>
          <a:xfrm>
            <a:off x="1159228" y="5313885"/>
            <a:ext cx="3721715" cy="646331"/>
          </a:xfrm>
          <a:prstGeom prst="rect">
            <a:avLst/>
          </a:prstGeom>
          <a:noFill/>
        </p:spPr>
        <p:txBody>
          <a:bodyPr wrap="square" rtlCol="0">
            <a:spAutoFit/>
          </a:bodyPr>
          <a:lstStyle/>
          <a:p>
            <a:r>
              <a:rPr lang="es-PE" b="1" dirty="0">
                <a:solidFill>
                  <a:srgbClr val="A02328"/>
                </a:solidFill>
                <a:latin typeface="Aharoni" panose="02010803020104030203" pitchFamily="2" charset="-79"/>
                <a:cs typeface="Aharoni" panose="02010803020104030203" pitchFamily="2" charset="-79"/>
                <a:hlinkClick r:id="rId3">
                  <a:extLst>
                    <a:ext uri="{A12FA001-AC4F-418D-AE19-62706E023703}">
                      <ahyp:hlinkClr xmlns:ahyp="http://schemas.microsoft.com/office/drawing/2018/hyperlinkcolor" val="tx"/>
                    </a:ext>
                  </a:extLst>
                </a:hlinkClick>
              </a:rPr>
              <a:t>https://www.capacitate-ac.pe/</a:t>
            </a:r>
            <a:endParaRPr lang="es-PE" b="1" dirty="0">
              <a:solidFill>
                <a:srgbClr val="A02328"/>
              </a:solidFill>
              <a:latin typeface="Aharoni" panose="02010803020104030203" pitchFamily="2" charset="-79"/>
              <a:cs typeface="Aharoni" panose="02010803020104030203" pitchFamily="2" charset="-79"/>
            </a:endParaRPr>
          </a:p>
          <a:p>
            <a:endParaRPr lang="es-PE" dirty="0">
              <a:solidFill>
                <a:srgbClr val="A02328"/>
              </a:solidFill>
              <a:latin typeface="Aharoni" panose="02010803020104030203" pitchFamily="2" charset="-79"/>
              <a:cs typeface="Aharoni" panose="02010803020104030203" pitchFamily="2" charset="-79"/>
            </a:endParaRPr>
          </a:p>
        </p:txBody>
      </p:sp>
      <p:sp>
        <p:nvSpPr>
          <p:cNvPr id="5" name="CuadroTexto 4">
            <a:extLst>
              <a:ext uri="{FF2B5EF4-FFF2-40B4-BE49-F238E27FC236}">
                <a16:creationId xmlns:a16="http://schemas.microsoft.com/office/drawing/2014/main" id="{01F8026D-AB05-DD89-42BF-86D8DE68D50B}"/>
              </a:ext>
            </a:extLst>
          </p:cNvPr>
          <p:cNvSpPr txBox="1"/>
          <p:nvPr/>
        </p:nvSpPr>
        <p:spPr>
          <a:xfrm>
            <a:off x="787618" y="3780277"/>
            <a:ext cx="4216397" cy="1077218"/>
          </a:xfrm>
          <a:prstGeom prst="rect">
            <a:avLst/>
          </a:prstGeom>
          <a:noFill/>
        </p:spPr>
        <p:txBody>
          <a:bodyPr wrap="square">
            <a:spAutoFit/>
          </a:bodyPr>
          <a:lstStyle/>
          <a:p>
            <a:pPr algn="just"/>
            <a:r>
              <a:rPr lang="es-ES" sz="1600" dirty="0">
                <a:solidFill>
                  <a:srgbClr val="000000"/>
                </a:solidFill>
                <a:latin typeface="Montserrat Classic" panose="020B0604020202020204" charset="0"/>
                <a:cs typeface="Arial" panose="020B0604020202020204" pitchFamily="34" charset="0"/>
              </a:rPr>
              <a:t>Es la plataforma E-learning oficial de la compañía donde se publicar contenido educativo como cursos y </a:t>
            </a:r>
            <a:r>
              <a:rPr lang="es-ES" sz="1600" dirty="0" err="1">
                <a:solidFill>
                  <a:srgbClr val="000000"/>
                </a:solidFill>
                <a:latin typeface="Montserrat Classic" panose="020B0604020202020204" charset="0"/>
                <a:cs typeface="Arial" panose="020B0604020202020204" pitchFamily="34" charset="0"/>
              </a:rPr>
              <a:t>webinars</a:t>
            </a:r>
            <a:r>
              <a:rPr lang="es-ES" sz="1600" dirty="0">
                <a:solidFill>
                  <a:srgbClr val="000000"/>
                </a:solidFill>
                <a:latin typeface="Montserrat Classic" panose="020B0604020202020204" charset="0"/>
                <a:cs typeface="Arial" panose="020B0604020202020204" pitchFamily="34" charset="0"/>
              </a:rPr>
              <a:t> para capacitar a los colaboradores.</a:t>
            </a:r>
            <a:endParaRPr lang="es-PE" sz="1600" dirty="0">
              <a:solidFill>
                <a:srgbClr val="000000"/>
              </a:solidFill>
              <a:latin typeface="Montserrat Classic" panose="020B0604020202020204" charset="0"/>
              <a:cs typeface="Arial" panose="020B0604020202020204" pitchFamily="34" charset="0"/>
            </a:endParaRPr>
          </a:p>
        </p:txBody>
      </p:sp>
      <p:sp>
        <p:nvSpPr>
          <p:cNvPr id="6" name="CuadroTexto 5">
            <a:extLst>
              <a:ext uri="{FF2B5EF4-FFF2-40B4-BE49-F238E27FC236}">
                <a16:creationId xmlns:a16="http://schemas.microsoft.com/office/drawing/2014/main" id="{C9C5F1F3-9E0B-F64F-1D74-741352A01484}"/>
              </a:ext>
            </a:extLst>
          </p:cNvPr>
          <p:cNvSpPr txBox="1"/>
          <p:nvPr/>
        </p:nvSpPr>
        <p:spPr>
          <a:xfrm>
            <a:off x="5575300" y="1345534"/>
            <a:ext cx="5274422" cy="1077218"/>
          </a:xfrm>
          <a:prstGeom prst="rect">
            <a:avLst/>
          </a:prstGeom>
          <a:noFill/>
        </p:spPr>
        <p:txBody>
          <a:bodyPr wrap="square">
            <a:spAutoFit/>
          </a:bodyPr>
          <a:lstStyle/>
          <a:p>
            <a:pPr algn="just"/>
            <a:r>
              <a:rPr lang="es-ES" sz="1600" dirty="0">
                <a:solidFill>
                  <a:srgbClr val="000000"/>
                </a:solidFill>
                <a:latin typeface="Montserrat Classic" panose="020B0604020202020204" charset="0"/>
                <a:cs typeface="Arial" panose="020B0604020202020204" pitchFamily="34" charset="0"/>
              </a:rPr>
              <a:t>En Capacítate AC encontrarás cursos, estructurados con PDF, videos, gamificación y evaluaciones, </a:t>
            </a:r>
            <a:r>
              <a:rPr lang="es-ES" sz="1600" dirty="0" err="1">
                <a:solidFill>
                  <a:srgbClr val="000000"/>
                </a:solidFill>
                <a:latin typeface="Montserrat Classic" panose="020B0604020202020204" charset="0"/>
                <a:cs typeface="Arial" panose="020B0604020202020204" pitchFamily="34" charset="0"/>
              </a:rPr>
              <a:t>webinars</a:t>
            </a:r>
            <a:r>
              <a:rPr lang="es-ES" sz="1600" dirty="0">
                <a:solidFill>
                  <a:srgbClr val="000000"/>
                </a:solidFill>
                <a:latin typeface="Montserrat Classic" panose="020B0604020202020204" charset="0"/>
                <a:cs typeface="Arial" panose="020B0604020202020204" pitchFamily="34" charset="0"/>
              </a:rPr>
              <a:t> próximos y repositorios para que puedas ampliar tus conocimientos de forma autónoma.</a:t>
            </a:r>
            <a:endParaRPr lang="es-PE" sz="1600" dirty="0">
              <a:solidFill>
                <a:srgbClr val="000000"/>
              </a:solidFill>
              <a:latin typeface="Montserrat Classic" panose="020B0604020202020204" charset="0"/>
              <a:cs typeface="Arial" panose="020B0604020202020204" pitchFamily="34" charset="0"/>
            </a:endParaRPr>
          </a:p>
        </p:txBody>
      </p:sp>
      <p:sp>
        <p:nvSpPr>
          <p:cNvPr id="7" name="Rectángulo 6">
            <a:extLst>
              <a:ext uri="{FF2B5EF4-FFF2-40B4-BE49-F238E27FC236}">
                <a16:creationId xmlns:a16="http://schemas.microsoft.com/office/drawing/2014/main" id="{4F755139-A4CC-EAEB-10F9-D25DACDDD838}"/>
              </a:ext>
            </a:extLst>
          </p:cNvPr>
          <p:cNvSpPr/>
          <p:nvPr/>
        </p:nvSpPr>
        <p:spPr>
          <a:xfrm>
            <a:off x="6388661" y="2907151"/>
            <a:ext cx="3910712" cy="830997"/>
          </a:xfrm>
          <a:prstGeom prst="rect">
            <a:avLst/>
          </a:prstGeom>
        </p:spPr>
        <p:txBody>
          <a:bodyPr wrap="square">
            <a:spAutoFit/>
          </a:bodyPr>
          <a:lstStyle/>
          <a:p>
            <a:pPr algn="just"/>
            <a:r>
              <a:rPr lang="es-ES" sz="1600" dirty="0">
                <a:solidFill>
                  <a:srgbClr val="000000"/>
                </a:solidFill>
                <a:latin typeface="Montserrat Classic" panose="020B0604020202020204" charset="0"/>
                <a:cs typeface="Arial" panose="020B0604020202020204" pitchFamily="34" charset="0"/>
              </a:rPr>
              <a:t>Un Curso esta constituido por Lecciones que pueden ser presentaciones en PDF, videos, gamificaciones y/o evaluaciones.</a:t>
            </a:r>
          </a:p>
        </p:txBody>
      </p:sp>
      <p:pic>
        <p:nvPicPr>
          <p:cNvPr id="8" name="Imagen 7" descr="Icono&#10;&#10;Descripción generada automáticamente">
            <a:extLst>
              <a:ext uri="{FF2B5EF4-FFF2-40B4-BE49-F238E27FC236}">
                <a16:creationId xmlns:a16="http://schemas.microsoft.com/office/drawing/2014/main" id="{E631B081-14A8-8255-B346-13210E217F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68821" y="4059318"/>
            <a:ext cx="1279770" cy="938498"/>
          </a:xfrm>
          <a:prstGeom prst="rect">
            <a:avLst/>
          </a:prstGeom>
        </p:spPr>
      </p:pic>
      <p:pic>
        <p:nvPicPr>
          <p:cNvPr id="9" name="Imagen 8" descr="Logotipo&#10;&#10;Descripción generada automáticamente">
            <a:extLst>
              <a:ext uri="{FF2B5EF4-FFF2-40B4-BE49-F238E27FC236}">
                <a16:creationId xmlns:a16="http://schemas.microsoft.com/office/drawing/2014/main" id="{9F4E8B7D-4F94-7B61-B92E-8D9AF090C99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31706" y="4059318"/>
            <a:ext cx="1279770" cy="938498"/>
          </a:xfrm>
          <a:prstGeom prst="rect">
            <a:avLst/>
          </a:prstGeom>
        </p:spPr>
      </p:pic>
      <p:pic>
        <p:nvPicPr>
          <p:cNvPr id="10" name="Imagen 9" descr="Imagen que contiene Icono&#10;&#10;Descripción generada automáticamente">
            <a:extLst>
              <a:ext uri="{FF2B5EF4-FFF2-40B4-BE49-F238E27FC236}">
                <a16:creationId xmlns:a16="http://schemas.microsoft.com/office/drawing/2014/main" id="{383DF8EF-0437-875B-C6E3-830D1FF0D1A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92312" y="5358922"/>
            <a:ext cx="1279770" cy="938498"/>
          </a:xfrm>
          <a:prstGeom prst="rect">
            <a:avLst/>
          </a:prstGeom>
        </p:spPr>
      </p:pic>
      <p:pic>
        <p:nvPicPr>
          <p:cNvPr id="11" name="Imagen 10" descr="Imagen que contiene Icono&#10;&#10;Descripción generada automáticamente">
            <a:extLst>
              <a:ext uri="{FF2B5EF4-FFF2-40B4-BE49-F238E27FC236}">
                <a16:creationId xmlns:a16="http://schemas.microsoft.com/office/drawing/2014/main" id="{1EAABD98-2BE9-68F1-B36A-D66918BCBC7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668820" y="5358922"/>
            <a:ext cx="1279771" cy="938498"/>
          </a:xfrm>
          <a:prstGeom prst="rect">
            <a:avLst/>
          </a:prstGeom>
        </p:spPr>
      </p:pic>
      <p:sp>
        <p:nvSpPr>
          <p:cNvPr id="12" name="CuadroTexto 11">
            <a:extLst>
              <a:ext uri="{FF2B5EF4-FFF2-40B4-BE49-F238E27FC236}">
                <a16:creationId xmlns:a16="http://schemas.microsoft.com/office/drawing/2014/main" id="{C7ADFF76-F6A3-90DA-F5A8-4FA911BEFF65}"/>
              </a:ext>
            </a:extLst>
          </p:cNvPr>
          <p:cNvSpPr txBox="1"/>
          <p:nvPr/>
        </p:nvSpPr>
        <p:spPr>
          <a:xfrm>
            <a:off x="7041614" y="4980643"/>
            <a:ext cx="613567" cy="369332"/>
          </a:xfrm>
          <a:prstGeom prst="rect">
            <a:avLst/>
          </a:prstGeom>
          <a:noFill/>
        </p:spPr>
        <p:txBody>
          <a:bodyPr wrap="square">
            <a:spAutoFit/>
          </a:bodyPr>
          <a:lstStyle/>
          <a:p>
            <a:r>
              <a:rPr lang="es-ES" b="1" dirty="0">
                <a:solidFill>
                  <a:srgbClr val="AD3C41"/>
                </a:solidFill>
                <a:latin typeface="Aharoni" panose="02010803020104030203" pitchFamily="2" charset="-79"/>
                <a:cs typeface="Aharoni" panose="02010803020104030203" pitchFamily="2" charset="-79"/>
              </a:rPr>
              <a:t>PDF</a:t>
            </a:r>
            <a:endParaRPr lang="es-PE" dirty="0">
              <a:solidFill>
                <a:srgbClr val="AD3C41"/>
              </a:solidFill>
            </a:endParaRPr>
          </a:p>
        </p:txBody>
      </p:sp>
      <p:sp>
        <p:nvSpPr>
          <p:cNvPr id="13" name="CuadroTexto 12">
            <a:extLst>
              <a:ext uri="{FF2B5EF4-FFF2-40B4-BE49-F238E27FC236}">
                <a16:creationId xmlns:a16="http://schemas.microsoft.com/office/drawing/2014/main" id="{B3A19F2A-14EE-64BF-E2AA-74929CE3961D}"/>
              </a:ext>
            </a:extLst>
          </p:cNvPr>
          <p:cNvSpPr txBox="1"/>
          <p:nvPr/>
        </p:nvSpPr>
        <p:spPr>
          <a:xfrm>
            <a:off x="8791785" y="5014924"/>
            <a:ext cx="959612" cy="369332"/>
          </a:xfrm>
          <a:prstGeom prst="rect">
            <a:avLst/>
          </a:prstGeom>
          <a:noFill/>
        </p:spPr>
        <p:txBody>
          <a:bodyPr wrap="square">
            <a:spAutoFit/>
          </a:bodyPr>
          <a:lstStyle/>
          <a:p>
            <a:r>
              <a:rPr lang="es-ES" b="1" dirty="0">
                <a:solidFill>
                  <a:srgbClr val="AD3C41"/>
                </a:solidFill>
                <a:latin typeface="Aharoni" panose="02010803020104030203" pitchFamily="2" charset="-79"/>
                <a:cs typeface="Aharoni" panose="02010803020104030203" pitchFamily="2" charset="-79"/>
              </a:rPr>
              <a:t>Videos</a:t>
            </a:r>
            <a:endParaRPr lang="es-PE" dirty="0">
              <a:solidFill>
                <a:srgbClr val="AD3C41"/>
              </a:solidFill>
            </a:endParaRPr>
          </a:p>
        </p:txBody>
      </p:sp>
      <p:sp>
        <p:nvSpPr>
          <p:cNvPr id="14" name="CuadroTexto 13">
            <a:extLst>
              <a:ext uri="{FF2B5EF4-FFF2-40B4-BE49-F238E27FC236}">
                <a16:creationId xmlns:a16="http://schemas.microsoft.com/office/drawing/2014/main" id="{E2F6E6D6-4921-8342-E1C6-D148175B7D8E}"/>
              </a:ext>
            </a:extLst>
          </p:cNvPr>
          <p:cNvSpPr txBox="1"/>
          <p:nvPr/>
        </p:nvSpPr>
        <p:spPr>
          <a:xfrm>
            <a:off x="6641815" y="6270888"/>
            <a:ext cx="1636812" cy="369332"/>
          </a:xfrm>
          <a:prstGeom prst="rect">
            <a:avLst/>
          </a:prstGeom>
          <a:noFill/>
        </p:spPr>
        <p:txBody>
          <a:bodyPr wrap="square">
            <a:spAutoFit/>
          </a:bodyPr>
          <a:lstStyle/>
          <a:p>
            <a:r>
              <a:rPr lang="es-ES" b="1" dirty="0">
                <a:solidFill>
                  <a:srgbClr val="AD3C41"/>
                </a:solidFill>
                <a:latin typeface="Aharoni" panose="02010803020104030203" pitchFamily="2" charset="-79"/>
                <a:cs typeface="Aharoni" panose="02010803020104030203" pitchFamily="2" charset="-79"/>
              </a:rPr>
              <a:t>Gamificación</a:t>
            </a:r>
            <a:endParaRPr lang="es-PE" dirty="0">
              <a:solidFill>
                <a:srgbClr val="AD3C41"/>
              </a:solidFill>
            </a:endParaRPr>
          </a:p>
        </p:txBody>
      </p:sp>
      <p:sp>
        <p:nvSpPr>
          <p:cNvPr id="15" name="CuadroTexto 14">
            <a:extLst>
              <a:ext uri="{FF2B5EF4-FFF2-40B4-BE49-F238E27FC236}">
                <a16:creationId xmlns:a16="http://schemas.microsoft.com/office/drawing/2014/main" id="{7FAC39DC-4543-D994-F706-36148DC04CDA}"/>
              </a:ext>
            </a:extLst>
          </p:cNvPr>
          <p:cNvSpPr txBox="1"/>
          <p:nvPr/>
        </p:nvSpPr>
        <p:spPr>
          <a:xfrm>
            <a:off x="8631706" y="6270888"/>
            <a:ext cx="1636812" cy="369332"/>
          </a:xfrm>
          <a:prstGeom prst="rect">
            <a:avLst/>
          </a:prstGeom>
          <a:noFill/>
        </p:spPr>
        <p:txBody>
          <a:bodyPr wrap="square">
            <a:spAutoFit/>
          </a:bodyPr>
          <a:lstStyle/>
          <a:p>
            <a:r>
              <a:rPr lang="es-ES" b="1" dirty="0">
                <a:solidFill>
                  <a:srgbClr val="AD3C41"/>
                </a:solidFill>
                <a:latin typeface="Aharoni" panose="02010803020104030203" pitchFamily="2" charset="-79"/>
                <a:cs typeface="Aharoni" panose="02010803020104030203" pitchFamily="2" charset="-79"/>
              </a:rPr>
              <a:t>Evaluaciones</a:t>
            </a:r>
            <a:endParaRPr lang="es-PE" dirty="0">
              <a:solidFill>
                <a:srgbClr val="AD3C41"/>
              </a:solidFill>
            </a:endParaRPr>
          </a:p>
        </p:txBody>
      </p:sp>
      <p:sp>
        <p:nvSpPr>
          <p:cNvPr id="17" name="CuadroTexto 16">
            <a:extLst>
              <a:ext uri="{FF2B5EF4-FFF2-40B4-BE49-F238E27FC236}">
                <a16:creationId xmlns:a16="http://schemas.microsoft.com/office/drawing/2014/main" id="{C5D61595-6A95-6489-A9A2-DDEE625F8DD8}"/>
              </a:ext>
            </a:extLst>
          </p:cNvPr>
          <p:cNvSpPr txBox="1"/>
          <p:nvPr/>
        </p:nvSpPr>
        <p:spPr>
          <a:xfrm>
            <a:off x="0" y="266421"/>
            <a:ext cx="12191999" cy="535531"/>
          </a:xfrm>
          <a:prstGeom prst="rect">
            <a:avLst/>
          </a:prstGeom>
          <a:noFill/>
        </p:spPr>
        <p:txBody>
          <a:bodyPr wrap="square">
            <a:spAutoFit/>
          </a:bodyPr>
          <a:lstStyle/>
          <a:p>
            <a:pPr algn="ctr">
              <a:lnSpc>
                <a:spcPct val="90000"/>
              </a:lnSpc>
              <a:spcBef>
                <a:spcPct val="0"/>
              </a:spcBef>
              <a:defRPr/>
            </a:pPr>
            <a:r>
              <a:rPr lang="es-ES" sz="3200" b="1" dirty="0">
                <a:latin typeface="Open Sans" panose="020B0606030504020204" pitchFamily="34" charset="0"/>
                <a:ea typeface="Open Sans" panose="020B0606030504020204" pitchFamily="34" charset="0"/>
                <a:cs typeface="Open Sans" panose="020B0606030504020204" pitchFamily="34" charset="0"/>
              </a:rPr>
              <a:t>Plataforma </a:t>
            </a:r>
            <a:r>
              <a:rPr lang="es-ES" sz="3200" b="1" dirty="0" err="1">
                <a:latin typeface="Open Sans" panose="020B0606030504020204" pitchFamily="34" charset="0"/>
                <a:ea typeface="Open Sans" panose="020B0606030504020204" pitchFamily="34" charset="0"/>
                <a:cs typeface="Open Sans" panose="020B0606030504020204" pitchFamily="34" charset="0"/>
              </a:rPr>
              <a:t>LMS</a:t>
            </a:r>
            <a:r>
              <a:rPr lang="es-ES" sz="3200" b="1" dirty="0">
                <a:latin typeface="Open Sans" panose="020B0606030504020204" pitchFamily="34" charset="0"/>
                <a:ea typeface="Open Sans" panose="020B0606030504020204" pitchFamily="34" charset="0"/>
                <a:cs typeface="Open Sans" panose="020B0606030504020204" pitchFamily="34" charset="0"/>
              </a:rPr>
              <a:t>*</a:t>
            </a:r>
          </a:p>
        </p:txBody>
      </p:sp>
      <p:sp>
        <p:nvSpPr>
          <p:cNvPr id="20" name="CuadroTexto 19">
            <a:extLst>
              <a:ext uri="{FF2B5EF4-FFF2-40B4-BE49-F238E27FC236}">
                <a16:creationId xmlns:a16="http://schemas.microsoft.com/office/drawing/2014/main" id="{42E6B718-118B-6C1C-36F1-5D60BDF33A3D}"/>
              </a:ext>
            </a:extLst>
          </p:cNvPr>
          <p:cNvSpPr txBox="1"/>
          <p:nvPr/>
        </p:nvSpPr>
        <p:spPr>
          <a:xfrm>
            <a:off x="168593" y="6437053"/>
            <a:ext cx="2368867" cy="261610"/>
          </a:xfrm>
          <a:prstGeom prst="rect">
            <a:avLst/>
          </a:prstGeom>
          <a:noFill/>
        </p:spPr>
        <p:txBody>
          <a:bodyPr wrap="square">
            <a:spAutoFit/>
          </a:bodyPr>
          <a:lstStyle/>
          <a:p>
            <a:r>
              <a:rPr lang="es-PE" sz="1050" i="0" dirty="0">
                <a:solidFill>
                  <a:srgbClr val="202124"/>
                </a:solidFill>
                <a:effectLst/>
                <a:latin typeface="arial" panose="020B0604020202020204" pitchFamily="34" charset="0"/>
              </a:rPr>
              <a:t>*</a:t>
            </a:r>
            <a:r>
              <a:rPr lang="es-PE" sz="1050" i="0" dirty="0" err="1">
                <a:solidFill>
                  <a:srgbClr val="202124"/>
                </a:solidFill>
                <a:effectLst/>
                <a:latin typeface="arial" panose="020B0604020202020204" pitchFamily="34" charset="0"/>
              </a:rPr>
              <a:t>Learning</a:t>
            </a:r>
            <a:r>
              <a:rPr lang="es-PE" sz="1050" i="0" dirty="0">
                <a:solidFill>
                  <a:srgbClr val="202124"/>
                </a:solidFill>
                <a:effectLst/>
                <a:latin typeface="arial" panose="020B0604020202020204" pitchFamily="34" charset="0"/>
              </a:rPr>
              <a:t> Management </a:t>
            </a:r>
            <a:r>
              <a:rPr lang="es-PE" sz="1050" i="0" dirty="0" err="1">
                <a:solidFill>
                  <a:srgbClr val="202124"/>
                </a:solidFill>
                <a:effectLst/>
                <a:latin typeface="arial" panose="020B0604020202020204" pitchFamily="34" charset="0"/>
              </a:rPr>
              <a:t>System</a:t>
            </a:r>
            <a:endParaRPr lang="es-PE" sz="1050" dirty="0"/>
          </a:p>
        </p:txBody>
      </p:sp>
    </p:spTree>
    <p:extLst>
      <p:ext uri="{BB962C8B-B14F-4D97-AF65-F5344CB8AC3E}">
        <p14:creationId xmlns:p14="http://schemas.microsoft.com/office/powerpoint/2010/main" val="37444678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utorial Capacítate AC">
            <a:hlinkClick r:id="" action="ppaction://media"/>
            <a:extLst>
              <a:ext uri="{FF2B5EF4-FFF2-40B4-BE49-F238E27FC236}">
                <a16:creationId xmlns:a16="http://schemas.microsoft.com/office/drawing/2014/main" id="{126F38C8-7715-4948-3F3D-FF9E4CAEE77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972935"/>
          </a:xfrm>
          <a:prstGeom prst="rect">
            <a:avLst/>
          </a:prstGeom>
        </p:spPr>
      </p:pic>
    </p:spTree>
    <p:extLst>
      <p:ext uri="{BB962C8B-B14F-4D97-AF65-F5344CB8AC3E}">
        <p14:creationId xmlns:p14="http://schemas.microsoft.com/office/powerpoint/2010/main" val="976994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9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A47BEAD-89D7-FEF1-9AC4-A7250F778DC1}"/>
              </a:ext>
            </a:extLst>
          </p:cNvPr>
          <p:cNvSpPr>
            <a:spLocks noGrp="1"/>
          </p:cNvSpPr>
          <p:nvPr>
            <p:ph type="title"/>
          </p:nvPr>
        </p:nvSpPr>
        <p:spPr>
          <a:xfrm>
            <a:off x="152400" y="671755"/>
            <a:ext cx="5362575" cy="1814706"/>
          </a:xfrm>
        </p:spPr>
        <p:txBody>
          <a:bodyPr/>
          <a:lstStyle/>
          <a:p>
            <a:r>
              <a:rPr lang="en-US" sz="5400" b="1" dirty="0"/>
              <a:t>INTRANET </a:t>
            </a:r>
            <a:r>
              <a:rPr lang="en-US" sz="5400" b="1" dirty="0" err="1"/>
              <a:t>EMPRESARIAL</a:t>
            </a:r>
            <a:endParaRPr lang="en-US" sz="5400" b="1" dirty="0"/>
          </a:p>
        </p:txBody>
      </p:sp>
      <p:pic>
        <p:nvPicPr>
          <p:cNvPr id="6" name="Imagen 5">
            <a:extLst>
              <a:ext uri="{FF2B5EF4-FFF2-40B4-BE49-F238E27FC236}">
                <a16:creationId xmlns:a16="http://schemas.microsoft.com/office/drawing/2014/main" id="{7B4E37B2-6E66-8518-5A92-84830D4ADC7A}"/>
              </a:ext>
            </a:extLst>
          </p:cNvPr>
          <p:cNvPicPr>
            <a:picLocks noChangeAspect="1"/>
          </p:cNvPicPr>
          <p:nvPr/>
        </p:nvPicPr>
        <p:blipFill>
          <a:blip r:embed="rId2"/>
          <a:stretch>
            <a:fillRect/>
          </a:stretch>
        </p:blipFill>
        <p:spPr>
          <a:xfrm>
            <a:off x="5362575" y="1579108"/>
            <a:ext cx="5287056" cy="3205163"/>
          </a:xfrm>
          <a:prstGeom prst="rect">
            <a:avLst/>
          </a:prstGeom>
        </p:spPr>
      </p:pic>
      <p:sp>
        <p:nvSpPr>
          <p:cNvPr id="7" name="CuadroTexto 6">
            <a:extLst>
              <a:ext uri="{FF2B5EF4-FFF2-40B4-BE49-F238E27FC236}">
                <a16:creationId xmlns:a16="http://schemas.microsoft.com/office/drawing/2014/main" id="{43B8C4DD-FC85-37F2-8688-AF0FEE192650}"/>
              </a:ext>
            </a:extLst>
          </p:cNvPr>
          <p:cNvSpPr txBox="1"/>
          <p:nvPr/>
        </p:nvSpPr>
        <p:spPr>
          <a:xfrm>
            <a:off x="904489" y="4991485"/>
            <a:ext cx="1181100" cy="584775"/>
          </a:xfrm>
          <a:prstGeom prst="rect">
            <a:avLst/>
          </a:prstGeom>
          <a:noFill/>
        </p:spPr>
        <p:txBody>
          <a:bodyPr wrap="square" rtlCol="0">
            <a:spAutoFit/>
          </a:bodyPr>
          <a:lstStyle/>
          <a:p>
            <a:r>
              <a:rPr lang="es-ES" sz="3200" dirty="0">
                <a:hlinkClick r:id="rId3"/>
              </a:rPr>
              <a:t>LINK</a:t>
            </a:r>
            <a:endParaRPr lang="es-ES" sz="3200" dirty="0"/>
          </a:p>
        </p:txBody>
      </p:sp>
      <p:pic>
        <p:nvPicPr>
          <p:cNvPr id="1026" name="Picture 2" descr="Mano Clic Aquí PNG transparente - StickPNG">
            <a:extLst>
              <a:ext uri="{FF2B5EF4-FFF2-40B4-BE49-F238E27FC236}">
                <a16:creationId xmlns:a16="http://schemas.microsoft.com/office/drawing/2014/main" id="{D3CB3DC4-AA92-A31B-BB94-E6158BD510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5089" y="4966275"/>
            <a:ext cx="1219970" cy="1219970"/>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13E25851-0AF5-C7ED-BD50-E78C553011CB}"/>
              </a:ext>
            </a:extLst>
          </p:cNvPr>
          <p:cNvSpPr txBox="1"/>
          <p:nvPr/>
        </p:nvSpPr>
        <p:spPr>
          <a:xfrm>
            <a:off x="114300" y="3181689"/>
            <a:ext cx="5210175" cy="954107"/>
          </a:xfrm>
          <a:prstGeom prst="rect">
            <a:avLst/>
          </a:prstGeom>
          <a:noFill/>
        </p:spPr>
        <p:txBody>
          <a:bodyPr wrap="square" rtlCol="0">
            <a:spAutoFit/>
          </a:bodyPr>
          <a:lstStyle/>
          <a:p>
            <a:r>
              <a:rPr lang="es-ES" sz="2800" b="1" dirty="0"/>
              <a:t>Usuario: </a:t>
            </a:r>
            <a:r>
              <a:rPr lang="es-ES" sz="2800" dirty="0">
                <a:solidFill>
                  <a:srgbClr val="454545"/>
                </a:solidFill>
              </a:rPr>
              <a:t>DNI</a:t>
            </a:r>
          </a:p>
          <a:p>
            <a:r>
              <a:rPr lang="es-ES" sz="2800" b="1" dirty="0"/>
              <a:t>Contraseña: </a:t>
            </a:r>
            <a:r>
              <a:rPr lang="es-ES" sz="2800" dirty="0">
                <a:solidFill>
                  <a:srgbClr val="454545"/>
                </a:solidFill>
              </a:rPr>
              <a:t>DNI (Primer ingreso)</a:t>
            </a:r>
            <a:endParaRPr lang="es-PE" sz="2800" dirty="0">
              <a:solidFill>
                <a:srgbClr val="454545"/>
              </a:solidFill>
            </a:endParaRPr>
          </a:p>
        </p:txBody>
      </p:sp>
    </p:spTree>
    <p:extLst>
      <p:ext uri="{BB962C8B-B14F-4D97-AF65-F5344CB8AC3E}">
        <p14:creationId xmlns:p14="http://schemas.microsoft.com/office/powerpoint/2010/main" val="14539889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47ACC47-DE4C-540D-A274-9F6731CB5B73}"/>
              </a:ext>
            </a:extLst>
          </p:cNvPr>
          <p:cNvSpPr txBox="1"/>
          <p:nvPr/>
        </p:nvSpPr>
        <p:spPr>
          <a:xfrm>
            <a:off x="0" y="282447"/>
            <a:ext cx="12191999" cy="535531"/>
          </a:xfrm>
          <a:prstGeom prst="rect">
            <a:avLst/>
          </a:prstGeom>
          <a:noFill/>
        </p:spPr>
        <p:txBody>
          <a:bodyPr wrap="square">
            <a:spAutoFit/>
          </a:bodyPr>
          <a:lstStyle/>
          <a:p>
            <a:pPr algn="ctr">
              <a:lnSpc>
                <a:spcPct val="90000"/>
              </a:lnSpc>
              <a:spcBef>
                <a:spcPct val="0"/>
              </a:spcBef>
              <a:defRPr/>
            </a:pPr>
            <a:r>
              <a:rPr lang="es-ES" sz="3200" b="1" dirty="0">
                <a:latin typeface="Open Sans" panose="020B0606030504020204" pitchFamily="34" charset="0"/>
                <a:ea typeface="Open Sans" panose="020B0606030504020204" pitchFamily="34" charset="0"/>
                <a:cs typeface="Open Sans" panose="020B0606030504020204" pitchFamily="34" charset="0"/>
              </a:rPr>
              <a:t>Capacitaciones Externas</a:t>
            </a:r>
          </a:p>
        </p:txBody>
      </p:sp>
      <p:grpSp>
        <p:nvGrpSpPr>
          <p:cNvPr id="4" name="Grupo 3">
            <a:extLst>
              <a:ext uri="{FF2B5EF4-FFF2-40B4-BE49-F238E27FC236}">
                <a16:creationId xmlns:a16="http://schemas.microsoft.com/office/drawing/2014/main" id="{56AB0CBD-31AD-EF7B-C09E-5A859644B3ED}"/>
              </a:ext>
            </a:extLst>
          </p:cNvPr>
          <p:cNvGrpSpPr/>
          <p:nvPr/>
        </p:nvGrpSpPr>
        <p:grpSpPr>
          <a:xfrm>
            <a:off x="1719887" y="1328005"/>
            <a:ext cx="8494147" cy="5312348"/>
            <a:chOff x="1829107" y="1400399"/>
            <a:chExt cx="8494147" cy="5312348"/>
          </a:xfrm>
        </p:grpSpPr>
        <p:sp>
          <p:nvSpPr>
            <p:cNvPr id="5" name="Elipse 4">
              <a:extLst>
                <a:ext uri="{FF2B5EF4-FFF2-40B4-BE49-F238E27FC236}">
                  <a16:creationId xmlns:a16="http://schemas.microsoft.com/office/drawing/2014/main" id="{9FC3339B-8228-193A-1851-C12D37D53626}"/>
                </a:ext>
              </a:extLst>
            </p:cNvPr>
            <p:cNvSpPr/>
            <p:nvPr/>
          </p:nvSpPr>
          <p:spPr>
            <a:xfrm>
              <a:off x="2095593" y="1400399"/>
              <a:ext cx="1231828" cy="399665"/>
            </a:xfrm>
            <a:prstGeom prst="ellipse">
              <a:avLst/>
            </a:prstGeom>
            <a:solidFill>
              <a:schemeClr val="accent4"/>
            </a:solidFill>
            <a:ln>
              <a:solidFill>
                <a:srgbClr val="0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ES" sz="1200" b="1" dirty="0">
                  <a:solidFill>
                    <a:schemeClr val="bg1"/>
                  </a:solidFill>
                </a:rPr>
                <a:t>Inicio</a:t>
              </a:r>
              <a:endParaRPr lang="es-PE" sz="1200" b="1" dirty="0">
                <a:solidFill>
                  <a:schemeClr val="bg1"/>
                </a:solidFill>
              </a:endParaRPr>
            </a:p>
          </p:txBody>
        </p:sp>
        <p:sp>
          <p:nvSpPr>
            <p:cNvPr id="6" name="Rectángulo 5">
              <a:extLst>
                <a:ext uri="{FF2B5EF4-FFF2-40B4-BE49-F238E27FC236}">
                  <a16:creationId xmlns:a16="http://schemas.microsoft.com/office/drawing/2014/main" id="{C3645F74-02B9-8676-4E73-144744FDA620}"/>
                </a:ext>
              </a:extLst>
            </p:cNvPr>
            <p:cNvSpPr/>
            <p:nvPr/>
          </p:nvSpPr>
          <p:spPr>
            <a:xfrm>
              <a:off x="1829107" y="1980817"/>
              <a:ext cx="1764801" cy="669852"/>
            </a:xfrm>
            <a:prstGeom prst="rect">
              <a:avLst/>
            </a:prstGeom>
            <a:ln>
              <a:solidFill>
                <a:srgbClr val="00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s-ES" sz="1200" dirty="0">
                  <a:solidFill>
                    <a:sysClr val="windowText" lastClr="000000"/>
                  </a:solidFill>
                </a:rPr>
                <a:t>Solicitar capacitación</a:t>
              </a:r>
              <a:endParaRPr lang="es-PE" sz="1200" dirty="0">
                <a:solidFill>
                  <a:sysClr val="windowText" lastClr="000000"/>
                </a:solidFill>
              </a:endParaRPr>
            </a:p>
          </p:txBody>
        </p:sp>
        <p:sp>
          <p:nvSpPr>
            <p:cNvPr id="10" name="Rectángulo 9">
              <a:extLst>
                <a:ext uri="{FF2B5EF4-FFF2-40B4-BE49-F238E27FC236}">
                  <a16:creationId xmlns:a16="http://schemas.microsoft.com/office/drawing/2014/main" id="{1D390B57-C028-366A-0472-DAF7E9EDD4FF}"/>
                </a:ext>
              </a:extLst>
            </p:cNvPr>
            <p:cNvSpPr/>
            <p:nvPr/>
          </p:nvSpPr>
          <p:spPr>
            <a:xfrm>
              <a:off x="5260884" y="1980817"/>
              <a:ext cx="1764801" cy="669852"/>
            </a:xfrm>
            <a:prstGeom prst="rect">
              <a:avLst/>
            </a:prstGeom>
            <a:ln>
              <a:solidFill>
                <a:srgbClr val="00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s-ES" sz="1200" dirty="0">
                  <a:solidFill>
                    <a:sysClr val="windowText" lastClr="000000"/>
                  </a:solidFill>
                </a:rPr>
                <a:t>Evaluar y aprobar solicitud</a:t>
              </a:r>
              <a:endParaRPr lang="es-PE" sz="1200" dirty="0">
                <a:solidFill>
                  <a:sysClr val="windowText" lastClr="000000"/>
                </a:solidFill>
              </a:endParaRPr>
            </a:p>
          </p:txBody>
        </p:sp>
        <p:sp>
          <p:nvSpPr>
            <p:cNvPr id="14" name="Diagrama de flujo: decisión 13">
              <a:extLst>
                <a:ext uri="{FF2B5EF4-FFF2-40B4-BE49-F238E27FC236}">
                  <a16:creationId xmlns:a16="http://schemas.microsoft.com/office/drawing/2014/main" id="{85D7E0AC-8939-0737-58B4-2966AAB00DCF}"/>
                </a:ext>
              </a:extLst>
            </p:cNvPr>
            <p:cNvSpPr/>
            <p:nvPr/>
          </p:nvSpPr>
          <p:spPr>
            <a:xfrm>
              <a:off x="5260884" y="2911167"/>
              <a:ext cx="1764801" cy="776177"/>
            </a:xfrm>
            <a:prstGeom prst="flowChartDecision">
              <a:avLst/>
            </a:prstGeom>
            <a:ln>
              <a:solidFill>
                <a:srgbClr val="00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s-ES" sz="1200" dirty="0">
                  <a:solidFill>
                    <a:sysClr val="windowText" lastClr="000000"/>
                  </a:solidFill>
                </a:rPr>
                <a:t>¿Solicitud aprobada?</a:t>
              </a:r>
              <a:endParaRPr lang="es-PE" sz="1200" dirty="0">
                <a:solidFill>
                  <a:sysClr val="windowText" lastClr="000000"/>
                </a:solidFill>
              </a:endParaRPr>
            </a:p>
          </p:txBody>
        </p:sp>
        <p:sp>
          <p:nvSpPr>
            <p:cNvPr id="15" name="Rectángulo 14">
              <a:extLst>
                <a:ext uri="{FF2B5EF4-FFF2-40B4-BE49-F238E27FC236}">
                  <a16:creationId xmlns:a16="http://schemas.microsoft.com/office/drawing/2014/main" id="{D5555FB4-93E1-ED39-EA7F-8E0DC48612BA}"/>
                </a:ext>
              </a:extLst>
            </p:cNvPr>
            <p:cNvSpPr/>
            <p:nvPr/>
          </p:nvSpPr>
          <p:spPr>
            <a:xfrm>
              <a:off x="8558453" y="2964329"/>
              <a:ext cx="1764801" cy="669852"/>
            </a:xfrm>
            <a:prstGeom prst="rect">
              <a:avLst/>
            </a:prstGeom>
            <a:ln>
              <a:solidFill>
                <a:srgbClr val="00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s-ES" sz="1200" dirty="0">
                  <a:solidFill>
                    <a:sysClr val="windowText" lastClr="000000"/>
                  </a:solidFill>
                </a:rPr>
                <a:t>Gestionar creación de </a:t>
              </a:r>
              <a:r>
                <a:rPr lang="es-ES" sz="1200" dirty="0" err="1">
                  <a:solidFill>
                    <a:sysClr val="windowText" lastClr="000000"/>
                  </a:solidFill>
                </a:rPr>
                <a:t>Solped</a:t>
              </a:r>
              <a:r>
                <a:rPr lang="es-ES" sz="1200" dirty="0">
                  <a:solidFill>
                    <a:sysClr val="windowText" lastClr="000000"/>
                  </a:solidFill>
                </a:rPr>
                <a:t> y realizar seguimiento a la creación de la </a:t>
              </a:r>
              <a:r>
                <a:rPr lang="es-ES" sz="1200" dirty="0" err="1">
                  <a:solidFill>
                    <a:sysClr val="windowText" lastClr="000000"/>
                  </a:solidFill>
                </a:rPr>
                <a:t>OC</a:t>
              </a:r>
              <a:r>
                <a:rPr lang="es-ES" sz="1200" dirty="0">
                  <a:solidFill>
                    <a:sysClr val="windowText" lastClr="000000"/>
                  </a:solidFill>
                </a:rPr>
                <a:t> </a:t>
              </a:r>
              <a:endParaRPr lang="es-PE" sz="1200" dirty="0">
                <a:solidFill>
                  <a:sysClr val="windowText" lastClr="000000"/>
                </a:solidFill>
              </a:endParaRPr>
            </a:p>
          </p:txBody>
        </p:sp>
        <p:sp>
          <p:nvSpPr>
            <p:cNvPr id="16" name="Rectángulo 15">
              <a:extLst>
                <a:ext uri="{FF2B5EF4-FFF2-40B4-BE49-F238E27FC236}">
                  <a16:creationId xmlns:a16="http://schemas.microsoft.com/office/drawing/2014/main" id="{ED1D3643-A1DA-966B-C553-362FA46CB9BE}"/>
                </a:ext>
              </a:extLst>
            </p:cNvPr>
            <p:cNvSpPr/>
            <p:nvPr/>
          </p:nvSpPr>
          <p:spPr>
            <a:xfrm>
              <a:off x="8558453" y="3782371"/>
              <a:ext cx="1764801" cy="669852"/>
            </a:xfrm>
            <a:prstGeom prst="rect">
              <a:avLst/>
            </a:prstGeom>
            <a:ln>
              <a:solidFill>
                <a:srgbClr val="00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s-ES" sz="1200" dirty="0">
                  <a:solidFill>
                    <a:sysClr val="windowText" lastClr="000000"/>
                  </a:solidFill>
                </a:rPr>
                <a:t>Gestionar la logística de la capacitación</a:t>
              </a:r>
              <a:endParaRPr lang="es-PE" sz="1200" dirty="0">
                <a:solidFill>
                  <a:sysClr val="windowText" lastClr="000000"/>
                </a:solidFill>
              </a:endParaRPr>
            </a:p>
          </p:txBody>
        </p:sp>
        <p:sp>
          <p:nvSpPr>
            <p:cNvPr id="17" name="Rectángulo 16">
              <a:extLst>
                <a:ext uri="{FF2B5EF4-FFF2-40B4-BE49-F238E27FC236}">
                  <a16:creationId xmlns:a16="http://schemas.microsoft.com/office/drawing/2014/main" id="{C7C8206B-82FA-E559-E8D5-919D654F0978}"/>
                </a:ext>
              </a:extLst>
            </p:cNvPr>
            <p:cNvSpPr/>
            <p:nvPr/>
          </p:nvSpPr>
          <p:spPr>
            <a:xfrm>
              <a:off x="8558453" y="4600413"/>
              <a:ext cx="1764801" cy="669852"/>
            </a:xfrm>
            <a:prstGeom prst="rect">
              <a:avLst/>
            </a:prstGeom>
            <a:ln>
              <a:solidFill>
                <a:srgbClr val="00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s-ES" sz="1200"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rPr>
                <a:t>Realizar seguimiento a la ejecución de la capacitación.</a:t>
              </a:r>
              <a:endParaRPr lang="es-PE" sz="1200" dirty="0">
                <a:solidFill>
                  <a:sysClr val="windowText" lastClr="000000"/>
                </a:solidFill>
              </a:endParaRPr>
            </a:p>
          </p:txBody>
        </p:sp>
        <p:sp>
          <p:nvSpPr>
            <p:cNvPr id="18" name="Rectángulo 17">
              <a:extLst>
                <a:ext uri="{FF2B5EF4-FFF2-40B4-BE49-F238E27FC236}">
                  <a16:creationId xmlns:a16="http://schemas.microsoft.com/office/drawing/2014/main" id="{84F68BAE-8226-09F8-A30F-85807AF6CD2C}"/>
                </a:ext>
              </a:extLst>
            </p:cNvPr>
            <p:cNvSpPr/>
            <p:nvPr/>
          </p:nvSpPr>
          <p:spPr>
            <a:xfrm>
              <a:off x="8558453" y="5418456"/>
              <a:ext cx="1764801" cy="669852"/>
            </a:xfrm>
            <a:prstGeom prst="rect">
              <a:avLst/>
            </a:prstGeom>
            <a:ln>
              <a:solidFill>
                <a:srgbClr val="00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s-ES" sz="1200"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rPr>
                <a:t>Archivar copias de los certificados de la capacitación</a:t>
              </a:r>
              <a:endParaRPr lang="es-PE" sz="1200" dirty="0">
                <a:solidFill>
                  <a:sysClr val="windowText" lastClr="000000"/>
                </a:solidFill>
              </a:endParaRPr>
            </a:p>
          </p:txBody>
        </p:sp>
        <p:sp>
          <p:nvSpPr>
            <p:cNvPr id="19" name="Rectángulo 18">
              <a:extLst>
                <a:ext uri="{FF2B5EF4-FFF2-40B4-BE49-F238E27FC236}">
                  <a16:creationId xmlns:a16="http://schemas.microsoft.com/office/drawing/2014/main" id="{D436C227-108F-C234-35A4-8F9A37EA8918}"/>
                </a:ext>
              </a:extLst>
            </p:cNvPr>
            <p:cNvSpPr/>
            <p:nvPr/>
          </p:nvSpPr>
          <p:spPr>
            <a:xfrm>
              <a:off x="5260884" y="5418456"/>
              <a:ext cx="1764801" cy="669852"/>
            </a:xfrm>
            <a:prstGeom prst="rect">
              <a:avLst/>
            </a:prstGeom>
            <a:ln>
              <a:solidFill>
                <a:srgbClr val="00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s-ES" sz="1200"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rPr>
                <a:t>Medir eficacia de la capacitación</a:t>
              </a:r>
              <a:endParaRPr lang="es-PE" sz="1200" dirty="0">
                <a:solidFill>
                  <a:sysClr val="windowText" lastClr="000000"/>
                </a:solidFill>
              </a:endParaRPr>
            </a:p>
          </p:txBody>
        </p:sp>
        <p:sp>
          <p:nvSpPr>
            <p:cNvPr id="20" name="Elipse 19">
              <a:extLst>
                <a:ext uri="{FF2B5EF4-FFF2-40B4-BE49-F238E27FC236}">
                  <a16:creationId xmlns:a16="http://schemas.microsoft.com/office/drawing/2014/main" id="{73B041E2-898D-2655-5DD2-7DA20F8951A5}"/>
                </a:ext>
              </a:extLst>
            </p:cNvPr>
            <p:cNvSpPr/>
            <p:nvPr/>
          </p:nvSpPr>
          <p:spPr>
            <a:xfrm>
              <a:off x="5527370" y="6313082"/>
              <a:ext cx="1231828" cy="399665"/>
            </a:xfrm>
            <a:prstGeom prst="ellipse">
              <a:avLst/>
            </a:prstGeom>
            <a:solidFill>
              <a:srgbClr val="FF0000"/>
            </a:solidFill>
            <a:ln>
              <a:solidFill>
                <a:srgbClr val="0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ES" sz="1200" b="1" dirty="0">
                  <a:solidFill>
                    <a:schemeClr val="bg1"/>
                  </a:solidFill>
                </a:rPr>
                <a:t>Fin</a:t>
              </a:r>
              <a:endParaRPr lang="es-PE" sz="1200" b="1" dirty="0">
                <a:solidFill>
                  <a:schemeClr val="bg1"/>
                </a:solidFill>
              </a:endParaRPr>
            </a:p>
          </p:txBody>
        </p:sp>
        <p:cxnSp>
          <p:nvCxnSpPr>
            <p:cNvPr id="21" name="Conector recto de flecha 20">
              <a:extLst>
                <a:ext uri="{FF2B5EF4-FFF2-40B4-BE49-F238E27FC236}">
                  <a16:creationId xmlns:a16="http://schemas.microsoft.com/office/drawing/2014/main" id="{D31107F6-249F-5AC1-FAD4-33C1C3D2029C}"/>
                </a:ext>
              </a:extLst>
            </p:cNvPr>
            <p:cNvCxnSpPr>
              <a:stCxn id="5" idx="4"/>
              <a:endCxn id="6" idx="0"/>
            </p:cNvCxnSpPr>
            <p:nvPr/>
          </p:nvCxnSpPr>
          <p:spPr>
            <a:xfrm>
              <a:off x="2711507" y="1800064"/>
              <a:ext cx="1" cy="180753"/>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ector recto de flecha 21">
              <a:extLst>
                <a:ext uri="{FF2B5EF4-FFF2-40B4-BE49-F238E27FC236}">
                  <a16:creationId xmlns:a16="http://schemas.microsoft.com/office/drawing/2014/main" id="{2D1221C2-DD7A-5324-D03E-4E7C0D5CB9DB}"/>
                </a:ext>
              </a:extLst>
            </p:cNvPr>
            <p:cNvCxnSpPr>
              <a:cxnSpLocks/>
              <a:stCxn id="6" idx="3"/>
              <a:endCxn id="10" idx="1"/>
            </p:cNvCxnSpPr>
            <p:nvPr/>
          </p:nvCxnSpPr>
          <p:spPr>
            <a:xfrm>
              <a:off x="3593908" y="2315743"/>
              <a:ext cx="1666976" cy="0"/>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ector recto de flecha 22">
              <a:extLst>
                <a:ext uri="{FF2B5EF4-FFF2-40B4-BE49-F238E27FC236}">
                  <a16:creationId xmlns:a16="http://schemas.microsoft.com/office/drawing/2014/main" id="{3508422B-BA6B-95C2-A713-1EDCBF1F743B}"/>
                </a:ext>
              </a:extLst>
            </p:cNvPr>
            <p:cNvCxnSpPr>
              <a:stCxn id="10" idx="2"/>
              <a:endCxn id="14" idx="0"/>
            </p:cNvCxnSpPr>
            <p:nvPr/>
          </p:nvCxnSpPr>
          <p:spPr>
            <a:xfrm>
              <a:off x="6143285" y="2650669"/>
              <a:ext cx="0" cy="260498"/>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ector recto de flecha 23">
              <a:extLst>
                <a:ext uri="{FF2B5EF4-FFF2-40B4-BE49-F238E27FC236}">
                  <a16:creationId xmlns:a16="http://schemas.microsoft.com/office/drawing/2014/main" id="{D339B8E9-599D-3762-A86B-B3FCF65D345C}"/>
                </a:ext>
              </a:extLst>
            </p:cNvPr>
            <p:cNvCxnSpPr>
              <a:stCxn id="14" idx="3"/>
              <a:endCxn id="15" idx="1"/>
            </p:cNvCxnSpPr>
            <p:nvPr/>
          </p:nvCxnSpPr>
          <p:spPr>
            <a:xfrm flipV="1">
              <a:off x="7025685" y="3299255"/>
              <a:ext cx="1532768" cy="1"/>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ector recto de flecha 24">
              <a:extLst>
                <a:ext uri="{FF2B5EF4-FFF2-40B4-BE49-F238E27FC236}">
                  <a16:creationId xmlns:a16="http://schemas.microsoft.com/office/drawing/2014/main" id="{5F6BF3F0-AA95-D2DD-CAA4-A8D78D653988}"/>
                </a:ext>
              </a:extLst>
            </p:cNvPr>
            <p:cNvCxnSpPr>
              <a:stCxn id="15" idx="2"/>
              <a:endCxn id="16" idx="0"/>
            </p:cNvCxnSpPr>
            <p:nvPr/>
          </p:nvCxnSpPr>
          <p:spPr>
            <a:xfrm>
              <a:off x="9440854" y="3634181"/>
              <a:ext cx="0" cy="148190"/>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ector recto de flecha 25">
              <a:extLst>
                <a:ext uri="{FF2B5EF4-FFF2-40B4-BE49-F238E27FC236}">
                  <a16:creationId xmlns:a16="http://schemas.microsoft.com/office/drawing/2014/main" id="{BF6BA197-32A7-CE3B-F88B-F4AE43FBFDA1}"/>
                </a:ext>
              </a:extLst>
            </p:cNvPr>
            <p:cNvCxnSpPr>
              <a:stCxn id="16" idx="2"/>
              <a:endCxn id="17" idx="0"/>
            </p:cNvCxnSpPr>
            <p:nvPr/>
          </p:nvCxnSpPr>
          <p:spPr>
            <a:xfrm>
              <a:off x="9440854" y="4452223"/>
              <a:ext cx="0" cy="148190"/>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ector recto de flecha 26">
              <a:extLst>
                <a:ext uri="{FF2B5EF4-FFF2-40B4-BE49-F238E27FC236}">
                  <a16:creationId xmlns:a16="http://schemas.microsoft.com/office/drawing/2014/main" id="{98478CD8-0B19-59E7-9BA4-0FA341CAD5D6}"/>
                </a:ext>
              </a:extLst>
            </p:cNvPr>
            <p:cNvCxnSpPr>
              <a:stCxn id="17" idx="2"/>
              <a:endCxn id="18" idx="0"/>
            </p:cNvCxnSpPr>
            <p:nvPr/>
          </p:nvCxnSpPr>
          <p:spPr>
            <a:xfrm>
              <a:off x="9440854" y="5270265"/>
              <a:ext cx="0" cy="148191"/>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ector recto de flecha 27">
              <a:extLst>
                <a:ext uri="{FF2B5EF4-FFF2-40B4-BE49-F238E27FC236}">
                  <a16:creationId xmlns:a16="http://schemas.microsoft.com/office/drawing/2014/main" id="{238B51F2-9A41-C28B-CA59-29738A1C64E3}"/>
                </a:ext>
              </a:extLst>
            </p:cNvPr>
            <p:cNvCxnSpPr>
              <a:stCxn id="18" idx="1"/>
              <a:endCxn id="19" idx="3"/>
            </p:cNvCxnSpPr>
            <p:nvPr/>
          </p:nvCxnSpPr>
          <p:spPr>
            <a:xfrm flipH="1">
              <a:off x="7025685" y="5753382"/>
              <a:ext cx="1532768" cy="0"/>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ector recto de flecha 28">
              <a:extLst>
                <a:ext uri="{FF2B5EF4-FFF2-40B4-BE49-F238E27FC236}">
                  <a16:creationId xmlns:a16="http://schemas.microsoft.com/office/drawing/2014/main" id="{ED6E741F-4D4A-4697-CCF2-1E5E31BE2E74}"/>
                </a:ext>
              </a:extLst>
            </p:cNvPr>
            <p:cNvCxnSpPr>
              <a:stCxn id="19" idx="2"/>
              <a:endCxn id="20" idx="0"/>
            </p:cNvCxnSpPr>
            <p:nvPr/>
          </p:nvCxnSpPr>
          <p:spPr>
            <a:xfrm flipH="1">
              <a:off x="6143284" y="6088308"/>
              <a:ext cx="1" cy="224774"/>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grpSp>
      <p:sp>
        <p:nvSpPr>
          <p:cNvPr id="30" name="Rectángulo 29">
            <a:extLst>
              <a:ext uri="{FF2B5EF4-FFF2-40B4-BE49-F238E27FC236}">
                <a16:creationId xmlns:a16="http://schemas.microsoft.com/office/drawing/2014/main" id="{F4D0C4D0-BCD7-1D1D-BE79-6E5E735E5F5F}"/>
              </a:ext>
            </a:extLst>
          </p:cNvPr>
          <p:cNvSpPr/>
          <p:nvPr/>
        </p:nvSpPr>
        <p:spPr>
          <a:xfrm>
            <a:off x="1124764" y="953492"/>
            <a:ext cx="3242323" cy="260498"/>
          </a:xfrm>
          <a:prstGeom prst="rect">
            <a:avLst/>
          </a:prstGeom>
          <a:solidFill>
            <a:srgbClr val="C00000"/>
          </a:solidFill>
          <a:ln>
            <a:solidFill>
              <a:srgbClr val="00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s-ES" b="1" dirty="0">
                <a:solidFill>
                  <a:schemeClr val="bg1"/>
                </a:solidFill>
              </a:rPr>
              <a:t>SOL</a:t>
            </a:r>
            <a:endParaRPr lang="es-PE" b="1" dirty="0">
              <a:solidFill>
                <a:schemeClr val="bg1"/>
              </a:solidFill>
            </a:endParaRPr>
          </a:p>
        </p:txBody>
      </p:sp>
      <p:sp>
        <p:nvSpPr>
          <p:cNvPr id="31" name="Rectángulo 30">
            <a:extLst>
              <a:ext uri="{FF2B5EF4-FFF2-40B4-BE49-F238E27FC236}">
                <a16:creationId xmlns:a16="http://schemas.microsoft.com/office/drawing/2014/main" id="{41BB2520-ACB4-893B-DB12-E449FADE3230}"/>
              </a:ext>
            </a:extLst>
          </p:cNvPr>
          <p:cNvSpPr/>
          <p:nvPr/>
        </p:nvSpPr>
        <p:spPr>
          <a:xfrm>
            <a:off x="4367087" y="953492"/>
            <a:ext cx="3345713" cy="260498"/>
          </a:xfrm>
          <a:prstGeom prst="rect">
            <a:avLst/>
          </a:prstGeom>
          <a:solidFill>
            <a:srgbClr val="C00000"/>
          </a:solidFill>
          <a:ln>
            <a:solidFill>
              <a:srgbClr val="00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s-ES" b="1" dirty="0" err="1">
                <a:solidFill>
                  <a:schemeClr val="bg1"/>
                </a:solidFill>
              </a:rPr>
              <a:t>JD</a:t>
            </a:r>
            <a:endParaRPr lang="es-PE" b="1" dirty="0">
              <a:solidFill>
                <a:schemeClr val="bg1"/>
              </a:solidFill>
            </a:endParaRPr>
          </a:p>
        </p:txBody>
      </p:sp>
      <p:sp>
        <p:nvSpPr>
          <p:cNvPr id="32" name="Rectángulo 31">
            <a:extLst>
              <a:ext uri="{FF2B5EF4-FFF2-40B4-BE49-F238E27FC236}">
                <a16:creationId xmlns:a16="http://schemas.microsoft.com/office/drawing/2014/main" id="{0544B9A6-16BF-A970-A2BE-F5DABA55F8ED}"/>
              </a:ext>
            </a:extLst>
          </p:cNvPr>
          <p:cNvSpPr/>
          <p:nvPr/>
        </p:nvSpPr>
        <p:spPr>
          <a:xfrm>
            <a:off x="7712801" y="953492"/>
            <a:ext cx="3237666" cy="260498"/>
          </a:xfrm>
          <a:prstGeom prst="rect">
            <a:avLst/>
          </a:prstGeom>
          <a:solidFill>
            <a:srgbClr val="C00000"/>
          </a:solidFill>
          <a:ln>
            <a:solidFill>
              <a:srgbClr val="00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s-ES" b="1" dirty="0" err="1">
                <a:solidFill>
                  <a:schemeClr val="bg1"/>
                </a:solidFill>
              </a:rPr>
              <a:t>ACD</a:t>
            </a:r>
            <a:endParaRPr lang="es-PE" b="1" dirty="0">
              <a:solidFill>
                <a:schemeClr val="bg1"/>
              </a:solidFill>
            </a:endParaRPr>
          </a:p>
        </p:txBody>
      </p:sp>
      <p:cxnSp>
        <p:nvCxnSpPr>
          <p:cNvPr id="33" name="Conector recto 32">
            <a:extLst>
              <a:ext uri="{FF2B5EF4-FFF2-40B4-BE49-F238E27FC236}">
                <a16:creationId xmlns:a16="http://schemas.microsoft.com/office/drawing/2014/main" id="{6B691AA2-8DD8-05C2-F306-1A8F3EA61D02}"/>
              </a:ext>
            </a:extLst>
          </p:cNvPr>
          <p:cNvCxnSpPr/>
          <p:nvPr/>
        </p:nvCxnSpPr>
        <p:spPr>
          <a:xfrm>
            <a:off x="4367087" y="1213990"/>
            <a:ext cx="0" cy="548453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4" name="Conector recto 33">
            <a:extLst>
              <a:ext uri="{FF2B5EF4-FFF2-40B4-BE49-F238E27FC236}">
                <a16:creationId xmlns:a16="http://schemas.microsoft.com/office/drawing/2014/main" id="{B3BFC7E3-D732-A8A8-5346-3FDA3BA2B1AA}"/>
              </a:ext>
            </a:extLst>
          </p:cNvPr>
          <p:cNvCxnSpPr/>
          <p:nvPr/>
        </p:nvCxnSpPr>
        <p:spPr>
          <a:xfrm>
            <a:off x="7712800" y="1213990"/>
            <a:ext cx="0" cy="548453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5" name="Conector recto 34">
            <a:extLst>
              <a:ext uri="{FF2B5EF4-FFF2-40B4-BE49-F238E27FC236}">
                <a16:creationId xmlns:a16="http://schemas.microsoft.com/office/drawing/2014/main" id="{CFECCD9C-1613-AAEE-4A6A-5AADECDA8E2B}"/>
              </a:ext>
            </a:extLst>
          </p:cNvPr>
          <p:cNvCxnSpPr/>
          <p:nvPr/>
        </p:nvCxnSpPr>
        <p:spPr>
          <a:xfrm>
            <a:off x="1124764" y="1213990"/>
            <a:ext cx="0" cy="548453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6" name="Conector recto 35">
            <a:extLst>
              <a:ext uri="{FF2B5EF4-FFF2-40B4-BE49-F238E27FC236}">
                <a16:creationId xmlns:a16="http://schemas.microsoft.com/office/drawing/2014/main" id="{D2D11AAB-6208-37B3-5EEA-8DE4E4719857}"/>
              </a:ext>
            </a:extLst>
          </p:cNvPr>
          <p:cNvCxnSpPr/>
          <p:nvPr/>
        </p:nvCxnSpPr>
        <p:spPr>
          <a:xfrm>
            <a:off x="10950466" y="1213990"/>
            <a:ext cx="0" cy="548453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37" name="Diagrama de flujo: documento 36">
            <a:extLst>
              <a:ext uri="{FF2B5EF4-FFF2-40B4-BE49-F238E27FC236}">
                <a16:creationId xmlns:a16="http://schemas.microsoft.com/office/drawing/2014/main" id="{F0EF8893-46E3-F82B-993E-6FA8BDF741D7}"/>
              </a:ext>
            </a:extLst>
          </p:cNvPr>
          <p:cNvSpPr/>
          <p:nvPr/>
        </p:nvSpPr>
        <p:spPr>
          <a:xfrm>
            <a:off x="2921059" y="2477396"/>
            <a:ext cx="649692" cy="279633"/>
          </a:xfrm>
          <a:prstGeom prst="flowChartDocument">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800" b="1" dirty="0">
                <a:solidFill>
                  <a:schemeClr val="bg1"/>
                </a:solidFill>
              </a:rPr>
              <a:t>R-RH-037</a:t>
            </a:r>
            <a:endParaRPr lang="es-PE" sz="800" b="1" dirty="0">
              <a:solidFill>
                <a:schemeClr val="bg1"/>
              </a:solidFill>
            </a:endParaRPr>
          </a:p>
        </p:txBody>
      </p:sp>
      <p:sp>
        <p:nvSpPr>
          <p:cNvPr id="38" name="Diagrama de flujo: documento 37">
            <a:extLst>
              <a:ext uri="{FF2B5EF4-FFF2-40B4-BE49-F238E27FC236}">
                <a16:creationId xmlns:a16="http://schemas.microsoft.com/office/drawing/2014/main" id="{A7D1D9CA-0BD2-0BDF-68CC-D968365CED82}"/>
              </a:ext>
            </a:extLst>
          </p:cNvPr>
          <p:cNvSpPr/>
          <p:nvPr/>
        </p:nvSpPr>
        <p:spPr>
          <a:xfrm>
            <a:off x="6383126" y="2477396"/>
            <a:ext cx="649692" cy="279633"/>
          </a:xfrm>
          <a:prstGeom prst="flowChartDocument">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800" b="1" dirty="0">
                <a:solidFill>
                  <a:schemeClr val="bg1"/>
                </a:solidFill>
              </a:rPr>
              <a:t>R-RH-037</a:t>
            </a:r>
            <a:endParaRPr lang="es-PE" sz="800" b="1" dirty="0">
              <a:solidFill>
                <a:schemeClr val="bg1"/>
              </a:solidFill>
            </a:endParaRPr>
          </a:p>
        </p:txBody>
      </p:sp>
      <p:sp>
        <p:nvSpPr>
          <p:cNvPr id="39" name="Diagrama de flujo: documento 38">
            <a:extLst>
              <a:ext uri="{FF2B5EF4-FFF2-40B4-BE49-F238E27FC236}">
                <a16:creationId xmlns:a16="http://schemas.microsoft.com/office/drawing/2014/main" id="{32D737FC-F598-A531-9EC4-8AA1F76B37FD}"/>
              </a:ext>
            </a:extLst>
          </p:cNvPr>
          <p:cNvSpPr/>
          <p:nvPr/>
        </p:nvSpPr>
        <p:spPr>
          <a:xfrm>
            <a:off x="6383126" y="5848668"/>
            <a:ext cx="649692" cy="279633"/>
          </a:xfrm>
          <a:prstGeom prst="flowChartDocument">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800" b="1" dirty="0">
                <a:solidFill>
                  <a:schemeClr val="bg1"/>
                </a:solidFill>
              </a:rPr>
              <a:t>R-RH-037</a:t>
            </a:r>
            <a:endParaRPr lang="es-PE" sz="800" b="1" dirty="0">
              <a:solidFill>
                <a:schemeClr val="bg1"/>
              </a:solidFill>
            </a:endParaRPr>
          </a:p>
        </p:txBody>
      </p:sp>
      <p:sp>
        <p:nvSpPr>
          <p:cNvPr id="40" name="Abrir corchete 39">
            <a:extLst>
              <a:ext uri="{FF2B5EF4-FFF2-40B4-BE49-F238E27FC236}">
                <a16:creationId xmlns:a16="http://schemas.microsoft.com/office/drawing/2014/main" id="{09F4C1BE-6D0B-8103-9D78-74F75C8298CC}"/>
              </a:ext>
            </a:extLst>
          </p:cNvPr>
          <p:cNvSpPr/>
          <p:nvPr/>
        </p:nvSpPr>
        <p:spPr>
          <a:xfrm rot="16200000">
            <a:off x="6444763" y="890533"/>
            <a:ext cx="45719" cy="1540511"/>
          </a:xfrm>
          <a:prstGeom prst="leftBracket">
            <a:avLst/>
          </a:prstGeom>
          <a:ln>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PE" dirty="0">
              <a:solidFill>
                <a:sysClr val="windowText" lastClr="000000"/>
              </a:solidFill>
            </a:endParaRPr>
          </a:p>
        </p:txBody>
      </p:sp>
      <p:sp>
        <p:nvSpPr>
          <p:cNvPr id="41" name="CuadroTexto 40">
            <a:extLst>
              <a:ext uri="{FF2B5EF4-FFF2-40B4-BE49-F238E27FC236}">
                <a16:creationId xmlns:a16="http://schemas.microsoft.com/office/drawing/2014/main" id="{9B83AA9D-5CE2-2057-E9E9-F2E43111CD52}"/>
              </a:ext>
            </a:extLst>
          </p:cNvPr>
          <p:cNvSpPr txBox="1"/>
          <p:nvPr/>
        </p:nvSpPr>
        <p:spPr>
          <a:xfrm>
            <a:off x="5739890" y="1308302"/>
            <a:ext cx="1669312" cy="400110"/>
          </a:xfrm>
          <a:prstGeom prst="rect">
            <a:avLst/>
          </a:prstGeom>
          <a:noFill/>
          <a:ln>
            <a:solidFill>
              <a:srgbClr val="000000"/>
            </a:solidFill>
          </a:ln>
        </p:spPr>
        <p:txBody>
          <a:bodyPr wrap="square" rtlCol="0">
            <a:spAutoFit/>
          </a:bodyPr>
          <a:lstStyle/>
          <a:p>
            <a:r>
              <a:rPr lang="es-ES" sz="1000" dirty="0">
                <a:solidFill>
                  <a:sysClr val="windowText" lastClr="000000"/>
                </a:solidFill>
              </a:rPr>
              <a:t>El formato debe tener las firmas del </a:t>
            </a:r>
            <a:r>
              <a:rPr lang="es-ES" sz="1000" dirty="0" err="1">
                <a:solidFill>
                  <a:sysClr val="windowText" lastClr="000000"/>
                </a:solidFill>
              </a:rPr>
              <a:t>JD</a:t>
            </a:r>
            <a:r>
              <a:rPr lang="es-ES" sz="1000" dirty="0">
                <a:solidFill>
                  <a:sysClr val="windowText" lastClr="000000"/>
                </a:solidFill>
              </a:rPr>
              <a:t>/</a:t>
            </a:r>
            <a:r>
              <a:rPr lang="es-ES" sz="1000" dirty="0" err="1">
                <a:solidFill>
                  <a:sysClr val="windowText" lastClr="000000"/>
                </a:solidFill>
              </a:rPr>
              <a:t>GC</a:t>
            </a:r>
            <a:r>
              <a:rPr lang="es-ES" sz="1000" dirty="0">
                <a:solidFill>
                  <a:sysClr val="windowText" lastClr="000000"/>
                </a:solidFill>
              </a:rPr>
              <a:t>/</a:t>
            </a:r>
            <a:r>
              <a:rPr lang="es-ES" sz="1000" dirty="0" err="1">
                <a:solidFill>
                  <a:sysClr val="windowText" lastClr="000000"/>
                </a:solidFill>
              </a:rPr>
              <a:t>GG</a:t>
            </a:r>
            <a:endParaRPr lang="es-PE" sz="1000" dirty="0">
              <a:solidFill>
                <a:sysClr val="windowText" lastClr="000000"/>
              </a:solidFill>
            </a:endParaRPr>
          </a:p>
        </p:txBody>
      </p:sp>
      <p:cxnSp>
        <p:nvCxnSpPr>
          <p:cNvPr id="42" name="Conector recto 41">
            <a:extLst>
              <a:ext uri="{FF2B5EF4-FFF2-40B4-BE49-F238E27FC236}">
                <a16:creationId xmlns:a16="http://schemas.microsoft.com/office/drawing/2014/main" id="{FDF3A717-BEE4-57A9-B985-3B37618863B7}"/>
              </a:ext>
            </a:extLst>
          </p:cNvPr>
          <p:cNvCxnSpPr>
            <a:cxnSpLocks/>
            <a:stCxn id="10" idx="0"/>
            <a:endCxn id="41" idx="2"/>
          </p:cNvCxnSpPr>
          <p:nvPr/>
        </p:nvCxnSpPr>
        <p:spPr>
          <a:xfrm flipV="1">
            <a:off x="6034065" y="1708412"/>
            <a:ext cx="540481" cy="200011"/>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43" name="CuadroTexto 42">
            <a:extLst>
              <a:ext uri="{FF2B5EF4-FFF2-40B4-BE49-F238E27FC236}">
                <a16:creationId xmlns:a16="http://schemas.microsoft.com/office/drawing/2014/main" id="{3FEF3C8E-3A35-6419-CB74-63FF9F9F662E}"/>
              </a:ext>
            </a:extLst>
          </p:cNvPr>
          <p:cNvSpPr txBox="1"/>
          <p:nvPr/>
        </p:nvSpPr>
        <p:spPr>
          <a:xfrm>
            <a:off x="1298433" y="5585552"/>
            <a:ext cx="2284078" cy="1015663"/>
          </a:xfrm>
          <a:prstGeom prst="rect">
            <a:avLst/>
          </a:prstGeom>
          <a:ln>
            <a:solidFill>
              <a:srgbClr val="0000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 sz="1000" u="sng" dirty="0">
                <a:solidFill>
                  <a:sysClr val="windowText" lastClr="000000"/>
                </a:solidFill>
              </a:rPr>
              <a:t>Leyenda:</a:t>
            </a:r>
          </a:p>
          <a:p>
            <a:r>
              <a:rPr lang="es-ES" sz="1000" dirty="0" err="1">
                <a:solidFill>
                  <a:sysClr val="windowText" lastClr="000000"/>
                </a:solidFill>
              </a:rPr>
              <a:t>JD</a:t>
            </a:r>
            <a:r>
              <a:rPr lang="es-ES" sz="1000" dirty="0">
                <a:solidFill>
                  <a:sysClr val="windowText" lastClr="000000"/>
                </a:solidFill>
              </a:rPr>
              <a:t>	: Jefe Directo</a:t>
            </a:r>
          </a:p>
          <a:p>
            <a:r>
              <a:rPr lang="es-ES" sz="1000" dirty="0" err="1">
                <a:solidFill>
                  <a:sysClr val="windowText" lastClr="000000"/>
                </a:solidFill>
              </a:rPr>
              <a:t>GC</a:t>
            </a:r>
            <a:r>
              <a:rPr lang="es-ES" sz="1000" dirty="0">
                <a:solidFill>
                  <a:sysClr val="windowText" lastClr="000000"/>
                </a:solidFill>
              </a:rPr>
              <a:t>	: Gerente Central</a:t>
            </a:r>
          </a:p>
          <a:p>
            <a:r>
              <a:rPr lang="es-ES" sz="1000" dirty="0" err="1">
                <a:solidFill>
                  <a:sysClr val="windowText" lastClr="000000"/>
                </a:solidFill>
              </a:rPr>
              <a:t>GG</a:t>
            </a:r>
            <a:r>
              <a:rPr lang="es-ES" sz="1000" dirty="0">
                <a:solidFill>
                  <a:sysClr val="windowText" lastClr="000000"/>
                </a:solidFill>
              </a:rPr>
              <a:t>	: Gerente General</a:t>
            </a:r>
          </a:p>
          <a:p>
            <a:r>
              <a:rPr lang="es-ES" sz="1000" dirty="0" err="1">
                <a:solidFill>
                  <a:sysClr val="windowText" lastClr="000000"/>
                </a:solidFill>
              </a:rPr>
              <a:t>ACD</a:t>
            </a:r>
            <a:r>
              <a:rPr lang="es-ES" sz="1000" dirty="0">
                <a:solidFill>
                  <a:sysClr val="windowText" lastClr="000000"/>
                </a:solidFill>
              </a:rPr>
              <a:t>	: Analista de capacitación y desarrollo</a:t>
            </a:r>
            <a:endParaRPr lang="es-PE" sz="1000" dirty="0">
              <a:solidFill>
                <a:sysClr val="windowText" lastClr="000000"/>
              </a:solidFill>
            </a:endParaRPr>
          </a:p>
        </p:txBody>
      </p:sp>
      <p:cxnSp>
        <p:nvCxnSpPr>
          <p:cNvPr id="44" name="Conector recto 43">
            <a:extLst>
              <a:ext uri="{FF2B5EF4-FFF2-40B4-BE49-F238E27FC236}">
                <a16:creationId xmlns:a16="http://schemas.microsoft.com/office/drawing/2014/main" id="{E767FEC9-F906-3A64-A481-D64434256498}"/>
              </a:ext>
            </a:extLst>
          </p:cNvPr>
          <p:cNvCxnSpPr/>
          <p:nvPr/>
        </p:nvCxnSpPr>
        <p:spPr>
          <a:xfrm>
            <a:off x="1124764" y="6698522"/>
            <a:ext cx="9825702"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35905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44">
            <a:extLst>
              <a:ext uri="{FF2B5EF4-FFF2-40B4-BE49-F238E27FC236}">
                <a16:creationId xmlns:a16="http://schemas.microsoft.com/office/drawing/2014/main" id="{B02140F3-0C97-170D-0886-108E4E09A1AA}"/>
              </a:ext>
            </a:extLst>
          </p:cNvPr>
          <p:cNvSpPr/>
          <p:nvPr/>
        </p:nvSpPr>
        <p:spPr>
          <a:xfrm>
            <a:off x="10309798" y="5133323"/>
            <a:ext cx="545075" cy="1501745"/>
          </a:xfrm>
          <a:custGeom>
            <a:avLst/>
            <a:gdLst/>
            <a:ahLst/>
            <a:cxnLst/>
            <a:rect l="l" t="t" r="r" b="b"/>
            <a:pathLst>
              <a:path w="330200" h="1028700">
                <a:moveTo>
                  <a:pt x="139303" y="0"/>
                </a:moveTo>
                <a:lnTo>
                  <a:pt x="38100" y="35272"/>
                </a:lnTo>
                <a:lnTo>
                  <a:pt x="1190" y="103584"/>
                </a:lnTo>
                <a:lnTo>
                  <a:pt x="0" y="170110"/>
                </a:lnTo>
                <a:lnTo>
                  <a:pt x="5953" y="200025"/>
                </a:lnTo>
                <a:lnTo>
                  <a:pt x="5953" y="847725"/>
                </a:lnTo>
                <a:lnTo>
                  <a:pt x="43755" y="946844"/>
                </a:lnTo>
                <a:lnTo>
                  <a:pt x="108346" y="997743"/>
                </a:lnTo>
                <a:lnTo>
                  <a:pt x="169366" y="1016496"/>
                </a:lnTo>
                <a:lnTo>
                  <a:pt x="329803" y="1028700"/>
                </a:lnTo>
                <a:lnTo>
                  <a:pt x="139303" y="0"/>
                </a:lnTo>
                <a:close/>
              </a:path>
            </a:pathLst>
          </a:custGeom>
          <a:solidFill>
            <a:srgbClr val="FFFFFF">
              <a:alpha val="14901"/>
            </a:srgbClr>
          </a:solidFill>
        </p:spPr>
        <p:txBody>
          <a:bodyPr wrap="square" lIns="0" tIns="0" rIns="0" bIns="0" rtlCol="0"/>
          <a:ls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 name="Grupo 10">
            <a:extLst>
              <a:ext uri="{FF2B5EF4-FFF2-40B4-BE49-F238E27FC236}">
                <a16:creationId xmlns:a16="http://schemas.microsoft.com/office/drawing/2014/main" id="{0BECF789-0279-4E8A-7565-3DC7453C3675}"/>
              </a:ext>
            </a:extLst>
          </p:cNvPr>
          <p:cNvGrpSpPr/>
          <p:nvPr/>
        </p:nvGrpSpPr>
        <p:grpSpPr>
          <a:xfrm>
            <a:off x="8355254" y="2135555"/>
            <a:ext cx="2499619" cy="2316704"/>
            <a:chOff x="4601667" y="4261257"/>
            <a:chExt cx="1992127" cy="1846348"/>
          </a:xfrm>
        </p:grpSpPr>
        <p:sp>
          <p:nvSpPr>
            <p:cNvPr id="12" name="Shape">
              <a:extLst>
                <a:ext uri="{FF2B5EF4-FFF2-40B4-BE49-F238E27FC236}">
                  <a16:creationId xmlns:a16="http://schemas.microsoft.com/office/drawing/2014/main" id="{DD02681E-4DB7-18D9-4226-CE3661188A2A}"/>
                </a:ext>
              </a:extLst>
            </p:cNvPr>
            <p:cNvSpPr/>
            <p:nvPr/>
          </p:nvSpPr>
          <p:spPr>
            <a:xfrm>
              <a:off x="4880760" y="4593525"/>
              <a:ext cx="1665561" cy="1514080"/>
            </a:xfrm>
            <a:custGeom>
              <a:avLst/>
              <a:gdLst/>
              <a:ahLst/>
              <a:cxnLst>
                <a:cxn ang="0">
                  <a:pos x="wd2" y="hd2"/>
                </a:cxn>
                <a:cxn ang="5400000">
                  <a:pos x="wd2" y="hd2"/>
                </a:cxn>
                <a:cxn ang="10800000">
                  <a:pos x="wd2" y="hd2"/>
                </a:cxn>
                <a:cxn ang="16200000">
                  <a:pos x="wd2" y="hd2"/>
                </a:cxn>
              </a:cxnLst>
              <a:rect l="0" t="0" r="r" b="b"/>
              <a:pathLst>
                <a:path w="20907" h="21327" extrusionOk="0">
                  <a:moveTo>
                    <a:pt x="8052" y="820"/>
                  </a:moveTo>
                  <a:lnTo>
                    <a:pt x="1683" y="5686"/>
                  </a:lnTo>
                  <a:cubicBezTo>
                    <a:pt x="252" y="6780"/>
                    <a:pt x="-347" y="8718"/>
                    <a:pt x="200" y="10487"/>
                  </a:cubicBezTo>
                  <a:lnTo>
                    <a:pt x="2633" y="18360"/>
                  </a:lnTo>
                  <a:cubicBezTo>
                    <a:pt x="3180" y="20130"/>
                    <a:pt x="4748" y="21327"/>
                    <a:pt x="6517" y="21327"/>
                  </a:cubicBezTo>
                  <a:lnTo>
                    <a:pt x="14389" y="21327"/>
                  </a:lnTo>
                  <a:cubicBezTo>
                    <a:pt x="16158" y="21327"/>
                    <a:pt x="17726" y="20129"/>
                    <a:pt x="18273" y="18360"/>
                  </a:cubicBezTo>
                  <a:lnTo>
                    <a:pt x="20706" y="10487"/>
                  </a:lnTo>
                  <a:cubicBezTo>
                    <a:pt x="21253" y="8718"/>
                    <a:pt x="20654" y="6780"/>
                    <a:pt x="19223" y="5686"/>
                  </a:cubicBezTo>
                  <a:lnTo>
                    <a:pt x="12854" y="820"/>
                  </a:lnTo>
                  <a:cubicBezTo>
                    <a:pt x="11421" y="-273"/>
                    <a:pt x="9483" y="-273"/>
                    <a:pt x="8052" y="820"/>
                  </a:cubicBezTo>
                  <a:close/>
                </a:path>
              </a:pathLst>
            </a:custGeom>
            <a:solidFill>
              <a:srgbClr val="EBECED"/>
            </a:solidFill>
            <a:ln w="12700">
              <a:miter lim="400000"/>
            </a:ln>
          </p:spPr>
          <p:txBody>
            <a:bodyPr lIns="38100" tIns="38100" rIns="38100" bIns="38100" anchor="ctr"/>
            <a:lstStyle/>
            <a:p>
              <a:pPr>
                <a:defRPr sz="3000">
                  <a:solidFill>
                    <a:srgbClr val="FFFFFF"/>
                  </a:solidFill>
                </a:defRPr>
              </a:pPr>
              <a:endParaRPr sz="1600"/>
            </a:p>
          </p:txBody>
        </p:sp>
        <p:sp>
          <p:nvSpPr>
            <p:cNvPr id="13" name="Shape">
              <a:extLst>
                <a:ext uri="{FF2B5EF4-FFF2-40B4-BE49-F238E27FC236}">
                  <a16:creationId xmlns:a16="http://schemas.microsoft.com/office/drawing/2014/main" id="{7927BEBC-B41F-7C28-07AD-3AB4BF468622}"/>
                </a:ext>
              </a:extLst>
            </p:cNvPr>
            <p:cNvSpPr/>
            <p:nvPr/>
          </p:nvSpPr>
          <p:spPr>
            <a:xfrm>
              <a:off x="5647217" y="4937220"/>
              <a:ext cx="824619" cy="1132632"/>
            </a:xfrm>
            <a:custGeom>
              <a:avLst/>
              <a:gdLst>
                <a:gd name="connsiteX0" fmla="*/ 12259 w 21600"/>
                <a:gd name="connsiteY0" fmla="*/ 0 h 21592"/>
                <a:gd name="connsiteX1" fmla="*/ 6551 w 21600"/>
                <a:gd name="connsiteY1" fmla="*/ 13409 h 21592"/>
                <a:gd name="connsiteX2" fmla="*/ 4636 w 21600"/>
                <a:gd name="connsiteY2" fmla="*/ 17908 h 21592"/>
                <a:gd name="connsiteX3" fmla="*/ 123 w 21600"/>
                <a:gd name="connsiteY3" fmla="*/ 21534 h 21592"/>
                <a:gd name="connsiteX4" fmla="*/ 0 w 21600"/>
                <a:gd name="connsiteY4" fmla="*/ 21571 h 21592"/>
                <a:gd name="connsiteX5" fmla="*/ 8570 w 21600"/>
                <a:gd name="connsiteY5" fmla="*/ 21592 h 21592"/>
                <a:gd name="connsiteX6" fmla="*/ 15749 w 21600"/>
                <a:gd name="connsiteY6" fmla="*/ 17593 h 21592"/>
                <a:gd name="connsiteX7" fmla="*/ 19088 w 21600"/>
                <a:gd name="connsiteY7" fmla="*/ 9840 h 21592"/>
                <a:gd name="connsiteX8" fmla="*/ 21600 w 21600"/>
                <a:gd name="connsiteY8" fmla="*/ 3838 h 21592"/>
                <a:gd name="connsiteX9" fmla="*/ 12259 w 21600"/>
                <a:gd name="connsiteY9" fmla="*/ 0 h 21592"/>
                <a:gd name="connsiteX0" fmla="*/ 12259 w 19088"/>
                <a:gd name="connsiteY0" fmla="*/ 0 h 21592"/>
                <a:gd name="connsiteX1" fmla="*/ 6551 w 19088"/>
                <a:gd name="connsiteY1" fmla="*/ 13409 h 21592"/>
                <a:gd name="connsiteX2" fmla="*/ 4636 w 19088"/>
                <a:gd name="connsiteY2" fmla="*/ 17908 h 21592"/>
                <a:gd name="connsiteX3" fmla="*/ 123 w 19088"/>
                <a:gd name="connsiteY3" fmla="*/ 21534 h 21592"/>
                <a:gd name="connsiteX4" fmla="*/ 0 w 19088"/>
                <a:gd name="connsiteY4" fmla="*/ 21571 h 21592"/>
                <a:gd name="connsiteX5" fmla="*/ 8570 w 19088"/>
                <a:gd name="connsiteY5" fmla="*/ 21592 h 21592"/>
                <a:gd name="connsiteX6" fmla="*/ 15749 w 19088"/>
                <a:gd name="connsiteY6" fmla="*/ 17593 h 21592"/>
                <a:gd name="connsiteX7" fmla="*/ 19088 w 19088"/>
                <a:gd name="connsiteY7" fmla="*/ 9840 h 21592"/>
                <a:gd name="connsiteX8" fmla="*/ 12259 w 19088"/>
                <a:gd name="connsiteY8" fmla="*/ 0 h 21592"/>
                <a:gd name="connsiteX0" fmla="*/ 12259 w 19088"/>
                <a:gd name="connsiteY0" fmla="*/ 0 h 21592"/>
                <a:gd name="connsiteX1" fmla="*/ 6551 w 19088"/>
                <a:gd name="connsiteY1" fmla="*/ 13409 h 21592"/>
                <a:gd name="connsiteX2" fmla="*/ 4636 w 19088"/>
                <a:gd name="connsiteY2" fmla="*/ 17908 h 21592"/>
                <a:gd name="connsiteX3" fmla="*/ 123 w 19088"/>
                <a:gd name="connsiteY3" fmla="*/ 21534 h 21592"/>
                <a:gd name="connsiteX4" fmla="*/ 0 w 19088"/>
                <a:gd name="connsiteY4" fmla="*/ 21571 h 21592"/>
                <a:gd name="connsiteX5" fmla="*/ 8570 w 19088"/>
                <a:gd name="connsiteY5" fmla="*/ 21592 h 21592"/>
                <a:gd name="connsiteX6" fmla="*/ 15749 w 19088"/>
                <a:gd name="connsiteY6" fmla="*/ 17593 h 21592"/>
                <a:gd name="connsiteX7" fmla="*/ 19088 w 19088"/>
                <a:gd name="connsiteY7" fmla="*/ 9840 h 21592"/>
                <a:gd name="connsiteX8" fmla="*/ 15949 w 19088"/>
                <a:gd name="connsiteY8" fmla="*/ 5298 h 21592"/>
                <a:gd name="connsiteX9" fmla="*/ 12259 w 19088"/>
                <a:gd name="connsiteY9" fmla="*/ 0 h 21592"/>
                <a:gd name="connsiteX0" fmla="*/ 12259 w 19088"/>
                <a:gd name="connsiteY0" fmla="*/ 0 h 21592"/>
                <a:gd name="connsiteX1" fmla="*/ 6551 w 19088"/>
                <a:gd name="connsiteY1" fmla="*/ 13409 h 21592"/>
                <a:gd name="connsiteX2" fmla="*/ 4636 w 19088"/>
                <a:gd name="connsiteY2" fmla="*/ 17908 h 21592"/>
                <a:gd name="connsiteX3" fmla="*/ 123 w 19088"/>
                <a:gd name="connsiteY3" fmla="*/ 21534 h 21592"/>
                <a:gd name="connsiteX4" fmla="*/ 0 w 19088"/>
                <a:gd name="connsiteY4" fmla="*/ 21571 h 21592"/>
                <a:gd name="connsiteX5" fmla="*/ 8570 w 19088"/>
                <a:gd name="connsiteY5" fmla="*/ 21592 h 21592"/>
                <a:gd name="connsiteX6" fmla="*/ 15749 w 19088"/>
                <a:gd name="connsiteY6" fmla="*/ 17593 h 21592"/>
                <a:gd name="connsiteX7" fmla="*/ 19088 w 19088"/>
                <a:gd name="connsiteY7" fmla="*/ 9840 h 21592"/>
                <a:gd name="connsiteX8" fmla="*/ 18247 w 19088"/>
                <a:gd name="connsiteY8" fmla="*/ 4779 h 21592"/>
                <a:gd name="connsiteX9" fmla="*/ 12259 w 19088"/>
                <a:gd name="connsiteY9" fmla="*/ 0 h 21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88" h="21592" extrusionOk="0">
                  <a:moveTo>
                    <a:pt x="12259" y="0"/>
                  </a:moveTo>
                  <a:lnTo>
                    <a:pt x="6551" y="13409"/>
                  </a:lnTo>
                  <a:lnTo>
                    <a:pt x="4636" y="17908"/>
                  </a:lnTo>
                  <a:cubicBezTo>
                    <a:pt x="3908" y="19618"/>
                    <a:pt x="2218" y="20928"/>
                    <a:pt x="123" y="21534"/>
                  </a:cubicBezTo>
                  <a:cubicBezTo>
                    <a:pt x="82" y="21546"/>
                    <a:pt x="42" y="21560"/>
                    <a:pt x="0" y="21571"/>
                  </a:cubicBezTo>
                  <a:lnTo>
                    <a:pt x="8570" y="21592"/>
                  </a:lnTo>
                  <a:cubicBezTo>
                    <a:pt x="11833" y="21600"/>
                    <a:pt x="14731" y="19985"/>
                    <a:pt x="15749" y="17593"/>
                  </a:cubicBezTo>
                  <a:lnTo>
                    <a:pt x="19088" y="9840"/>
                  </a:lnTo>
                  <a:lnTo>
                    <a:pt x="18247" y="4779"/>
                  </a:lnTo>
                  <a:lnTo>
                    <a:pt x="12259" y="0"/>
                  </a:lnTo>
                  <a:close/>
                </a:path>
              </a:pathLst>
            </a:custGeom>
            <a:solidFill>
              <a:schemeClr val="accent1"/>
            </a:solidFill>
            <a:ln w="12700">
              <a:miter lim="400000"/>
            </a:ln>
          </p:spPr>
          <p:txBody>
            <a:bodyPr lIns="38100" tIns="38100" rIns="38100" bIns="38100" anchor="ctr"/>
            <a:lstStyle/>
            <a:p>
              <a:pPr>
                <a:defRPr sz="3000">
                  <a:solidFill>
                    <a:srgbClr val="FFFFFF"/>
                  </a:solidFill>
                </a:defRPr>
              </a:pPr>
              <a:endParaRPr sz="1600"/>
            </a:p>
          </p:txBody>
        </p:sp>
        <p:sp>
          <p:nvSpPr>
            <p:cNvPr id="14" name="Shape">
              <a:extLst>
                <a:ext uri="{FF2B5EF4-FFF2-40B4-BE49-F238E27FC236}">
                  <a16:creationId xmlns:a16="http://schemas.microsoft.com/office/drawing/2014/main" id="{F0498725-FEF4-931E-B14F-B5881B3AC532}"/>
                </a:ext>
              </a:extLst>
            </p:cNvPr>
            <p:cNvSpPr/>
            <p:nvPr/>
          </p:nvSpPr>
          <p:spPr>
            <a:xfrm>
              <a:off x="5518959" y="4355015"/>
              <a:ext cx="1074835" cy="1063111"/>
            </a:xfrm>
            <a:custGeom>
              <a:avLst/>
              <a:gdLst>
                <a:gd name="connsiteX0" fmla="*/ 20761 w 21062"/>
                <a:gd name="connsiteY0" fmla="*/ 15189 h 21600"/>
                <a:gd name="connsiteX1" fmla="*/ 18405 w 21062"/>
                <a:gd name="connsiteY1" fmla="*/ 8590 h 21600"/>
                <a:gd name="connsiteX2" fmla="*/ 11462 w 21062"/>
                <a:gd name="connsiteY2" fmla="*/ 3914 h 21600"/>
                <a:gd name="connsiteX3" fmla="*/ 5505 w 21062"/>
                <a:gd name="connsiteY3" fmla="*/ 0 h 21600"/>
                <a:gd name="connsiteX4" fmla="*/ 0 w 21062"/>
                <a:gd name="connsiteY4" fmla="*/ 6503 h 21600"/>
                <a:gd name="connsiteX5" fmla="*/ 15906 w 21062"/>
                <a:gd name="connsiteY5" fmla="*/ 17008 h 21600"/>
                <a:gd name="connsiteX6" fmla="*/ 18558 w 21062"/>
                <a:gd name="connsiteY6" fmla="*/ 21600 h 21600"/>
                <a:gd name="connsiteX7" fmla="*/ 20761 w 21062"/>
                <a:gd name="connsiteY7" fmla="*/ 15189 h 21600"/>
                <a:gd name="connsiteX0" fmla="*/ 20761 w 21062"/>
                <a:gd name="connsiteY0" fmla="*/ 14208 h 20619"/>
                <a:gd name="connsiteX1" fmla="*/ 18405 w 21062"/>
                <a:gd name="connsiteY1" fmla="*/ 7609 h 20619"/>
                <a:gd name="connsiteX2" fmla="*/ 11462 w 21062"/>
                <a:gd name="connsiteY2" fmla="*/ 2933 h 20619"/>
                <a:gd name="connsiteX3" fmla="*/ 4997 w 21062"/>
                <a:gd name="connsiteY3" fmla="*/ 0 h 20619"/>
                <a:gd name="connsiteX4" fmla="*/ 0 w 21062"/>
                <a:gd name="connsiteY4" fmla="*/ 5522 h 20619"/>
                <a:gd name="connsiteX5" fmla="*/ 15906 w 21062"/>
                <a:gd name="connsiteY5" fmla="*/ 16027 h 20619"/>
                <a:gd name="connsiteX6" fmla="*/ 18558 w 21062"/>
                <a:gd name="connsiteY6" fmla="*/ 20619 h 20619"/>
                <a:gd name="connsiteX7" fmla="*/ 20761 w 21062"/>
                <a:gd name="connsiteY7" fmla="*/ 14208 h 20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062" h="20619" extrusionOk="0">
                  <a:moveTo>
                    <a:pt x="20761" y="14208"/>
                  </a:moveTo>
                  <a:cubicBezTo>
                    <a:pt x="21600" y="11767"/>
                    <a:pt x="20649" y="9103"/>
                    <a:pt x="18405" y="7609"/>
                  </a:cubicBezTo>
                  <a:lnTo>
                    <a:pt x="11462" y="2933"/>
                  </a:lnTo>
                  <a:lnTo>
                    <a:pt x="4997" y="0"/>
                  </a:lnTo>
                  <a:lnTo>
                    <a:pt x="0" y="5522"/>
                  </a:lnTo>
                  <a:lnTo>
                    <a:pt x="15906" y="16027"/>
                  </a:lnTo>
                  <a:cubicBezTo>
                    <a:pt x="17541" y="17116"/>
                    <a:pt x="18489" y="18826"/>
                    <a:pt x="18558" y="20619"/>
                  </a:cubicBezTo>
                  <a:lnTo>
                    <a:pt x="20761" y="14208"/>
                  </a:ln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600"/>
            </a:p>
          </p:txBody>
        </p:sp>
        <p:sp>
          <p:nvSpPr>
            <p:cNvPr id="15" name="Shape">
              <a:extLst>
                <a:ext uri="{FF2B5EF4-FFF2-40B4-BE49-F238E27FC236}">
                  <a16:creationId xmlns:a16="http://schemas.microsoft.com/office/drawing/2014/main" id="{8A7D3748-1AC9-CAE2-85F5-70C2A7B0DE10}"/>
                </a:ext>
              </a:extLst>
            </p:cNvPr>
            <p:cNvSpPr/>
            <p:nvPr/>
          </p:nvSpPr>
          <p:spPr>
            <a:xfrm>
              <a:off x="4824807" y="4261257"/>
              <a:ext cx="1320380" cy="889225"/>
            </a:xfrm>
            <a:custGeom>
              <a:avLst/>
              <a:gdLst>
                <a:gd name="connsiteX0" fmla="*/ 16762 w 21600"/>
                <a:gd name="connsiteY0" fmla="*/ 1384 h 21139"/>
                <a:gd name="connsiteX1" fmla="*/ 10587 w 21600"/>
                <a:gd name="connsiteY1" fmla="*/ 1384 h 21139"/>
                <a:gd name="connsiteX2" fmla="*/ 4873 w 21600"/>
                <a:gd name="connsiteY2" fmla="*/ 7059 h 21139"/>
                <a:gd name="connsiteX3" fmla="*/ 0 w 21600"/>
                <a:gd name="connsiteY3" fmla="*/ 11997 h 21139"/>
                <a:gd name="connsiteX4" fmla="*/ 3255 w 21600"/>
                <a:gd name="connsiteY4" fmla="*/ 21139 h 21139"/>
                <a:gd name="connsiteX5" fmla="*/ 17040 w 21600"/>
                <a:gd name="connsiteY5" fmla="*/ 7326 h 21139"/>
                <a:gd name="connsiteX6" fmla="*/ 21600 w 21600"/>
                <a:gd name="connsiteY6" fmla="*/ 6233 h 21139"/>
                <a:gd name="connsiteX7" fmla="*/ 16762 w 21600"/>
                <a:gd name="connsiteY7" fmla="*/ 1384 h 21139"/>
                <a:gd name="connsiteX0" fmla="*/ 16483 w 21321"/>
                <a:gd name="connsiteY0" fmla="*/ 1384 h 21139"/>
                <a:gd name="connsiteX1" fmla="*/ 10308 w 21321"/>
                <a:gd name="connsiteY1" fmla="*/ 1384 h 21139"/>
                <a:gd name="connsiteX2" fmla="*/ 4594 w 21321"/>
                <a:gd name="connsiteY2" fmla="*/ 7059 h 21139"/>
                <a:gd name="connsiteX3" fmla="*/ 0 w 21321"/>
                <a:gd name="connsiteY3" fmla="*/ 12430 h 21139"/>
                <a:gd name="connsiteX4" fmla="*/ 2976 w 21321"/>
                <a:gd name="connsiteY4" fmla="*/ 21139 h 21139"/>
                <a:gd name="connsiteX5" fmla="*/ 16761 w 21321"/>
                <a:gd name="connsiteY5" fmla="*/ 7326 h 21139"/>
                <a:gd name="connsiteX6" fmla="*/ 21321 w 21321"/>
                <a:gd name="connsiteY6" fmla="*/ 6233 h 21139"/>
                <a:gd name="connsiteX7" fmla="*/ 16483 w 21321"/>
                <a:gd name="connsiteY7" fmla="*/ 1384 h 21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21" h="21139" extrusionOk="0">
                  <a:moveTo>
                    <a:pt x="16483" y="1384"/>
                  </a:moveTo>
                  <a:cubicBezTo>
                    <a:pt x="14642" y="-461"/>
                    <a:pt x="12149" y="-461"/>
                    <a:pt x="10308" y="1384"/>
                  </a:cubicBezTo>
                  <a:lnTo>
                    <a:pt x="4594" y="7059"/>
                  </a:lnTo>
                  <a:lnTo>
                    <a:pt x="0" y="12430"/>
                  </a:lnTo>
                  <a:lnTo>
                    <a:pt x="2976" y="21139"/>
                  </a:lnTo>
                  <a:lnTo>
                    <a:pt x="16761" y="7326"/>
                  </a:lnTo>
                  <a:cubicBezTo>
                    <a:pt x="18102" y="5981"/>
                    <a:pt x="19790" y="5618"/>
                    <a:pt x="21321" y="6233"/>
                  </a:cubicBezTo>
                  <a:lnTo>
                    <a:pt x="16483" y="1384"/>
                  </a:lnTo>
                  <a:close/>
                </a:path>
              </a:pathLst>
            </a:custGeom>
            <a:solidFill>
              <a:schemeClr val="accent4"/>
            </a:solidFill>
            <a:ln w="12700">
              <a:miter lim="400000"/>
            </a:ln>
          </p:spPr>
          <p:txBody>
            <a:bodyPr lIns="38100" tIns="38100" rIns="38100" bIns="38100" anchor="ctr"/>
            <a:lstStyle/>
            <a:p>
              <a:pPr>
                <a:defRPr sz="3000">
                  <a:solidFill>
                    <a:srgbClr val="FFFFFF"/>
                  </a:solidFill>
                </a:defRPr>
              </a:pPr>
              <a:endParaRPr sz="1600"/>
            </a:p>
          </p:txBody>
        </p:sp>
        <p:sp>
          <p:nvSpPr>
            <p:cNvPr id="16" name="Shape">
              <a:extLst>
                <a:ext uri="{FF2B5EF4-FFF2-40B4-BE49-F238E27FC236}">
                  <a16:creationId xmlns:a16="http://schemas.microsoft.com/office/drawing/2014/main" id="{60A87087-FC94-067B-C68D-1C9FED3D827D}"/>
                </a:ext>
              </a:extLst>
            </p:cNvPr>
            <p:cNvSpPr/>
            <p:nvPr/>
          </p:nvSpPr>
          <p:spPr>
            <a:xfrm>
              <a:off x="4601667" y="4614939"/>
              <a:ext cx="720971" cy="1255293"/>
            </a:xfrm>
            <a:custGeom>
              <a:avLst/>
              <a:gdLst>
                <a:gd name="connsiteX0" fmla="*/ 3851 w 20801"/>
                <a:gd name="connsiteY0" fmla="*/ 3487 h 21600"/>
                <a:gd name="connsiteX1" fmla="*/ 468 w 20801"/>
                <a:gd name="connsiteY1" fmla="*/ 9301 h 21600"/>
                <a:gd name="connsiteX2" fmla="*/ 4293 w 20801"/>
                <a:gd name="connsiteY2" fmla="*/ 15854 h 21600"/>
                <a:gd name="connsiteX3" fmla="*/ 7748 w 20801"/>
                <a:gd name="connsiteY3" fmla="*/ 21600 h 21600"/>
                <a:gd name="connsiteX4" fmla="*/ 20801 w 20801"/>
                <a:gd name="connsiteY4" fmla="*/ 20546 h 21600"/>
                <a:gd name="connsiteX5" fmla="*/ 11325 w 20801"/>
                <a:gd name="connsiteY5" fmla="*/ 4533 h 21600"/>
                <a:gd name="connsiteX6" fmla="*/ 12476 w 20801"/>
                <a:gd name="connsiteY6" fmla="*/ 0 h 21600"/>
                <a:gd name="connsiteX7" fmla="*/ 3851 w 20801"/>
                <a:gd name="connsiteY7" fmla="*/ 3487 h 21600"/>
                <a:gd name="connsiteX0" fmla="*/ 3851 w 20801"/>
                <a:gd name="connsiteY0" fmla="*/ 3487 h 21393"/>
                <a:gd name="connsiteX1" fmla="*/ 468 w 20801"/>
                <a:gd name="connsiteY1" fmla="*/ 9301 h 21393"/>
                <a:gd name="connsiteX2" fmla="*/ 4293 w 20801"/>
                <a:gd name="connsiteY2" fmla="*/ 15854 h 21393"/>
                <a:gd name="connsiteX3" fmla="*/ 8433 w 20801"/>
                <a:gd name="connsiteY3" fmla="*/ 21393 h 21393"/>
                <a:gd name="connsiteX4" fmla="*/ 20801 w 20801"/>
                <a:gd name="connsiteY4" fmla="*/ 20546 h 21393"/>
                <a:gd name="connsiteX5" fmla="*/ 11325 w 20801"/>
                <a:gd name="connsiteY5" fmla="*/ 4533 h 21393"/>
                <a:gd name="connsiteX6" fmla="*/ 12476 w 20801"/>
                <a:gd name="connsiteY6" fmla="*/ 0 h 21393"/>
                <a:gd name="connsiteX7" fmla="*/ 3851 w 20801"/>
                <a:gd name="connsiteY7" fmla="*/ 3487 h 21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01" h="21393" extrusionOk="0">
                  <a:moveTo>
                    <a:pt x="3851" y="3487"/>
                  </a:moveTo>
                  <a:cubicBezTo>
                    <a:pt x="566" y="4815"/>
                    <a:pt x="-799" y="7161"/>
                    <a:pt x="468" y="9301"/>
                  </a:cubicBezTo>
                  <a:lnTo>
                    <a:pt x="4293" y="15854"/>
                  </a:lnTo>
                  <a:lnTo>
                    <a:pt x="8433" y="21393"/>
                  </a:lnTo>
                  <a:lnTo>
                    <a:pt x="20801" y="20546"/>
                  </a:lnTo>
                  <a:lnTo>
                    <a:pt x="11325" y="4533"/>
                  </a:lnTo>
                  <a:cubicBezTo>
                    <a:pt x="10402" y="2974"/>
                    <a:pt x="10877" y="1305"/>
                    <a:pt x="12476" y="0"/>
                  </a:cubicBezTo>
                  <a:lnTo>
                    <a:pt x="3851" y="3487"/>
                  </a:ln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600"/>
            </a:p>
          </p:txBody>
        </p:sp>
        <p:sp>
          <p:nvSpPr>
            <p:cNvPr id="17" name="Shape">
              <a:extLst>
                <a:ext uri="{FF2B5EF4-FFF2-40B4-BE49-F238E27FC236}">
                  <a16:creationId xmlns:a16="http://schemas.microsoft.com/office/drawing/2014/main" id="{9347C951-03E6-DFCB-8280-0C7FA7BC0834}"/>
                </a:ext>
              </a:extLst>
            </p:cNvPr>
            <p:cNvSpPr/>
            <p:nvPr/>
          </p:nvSpPr>
          <p:spPr>
            <a:xfrm>
              <a:off x="4777207" y="5546574"/>
              <a:ext cx="1146278" cy="539602"/>
            </a:xfrm>
            <a:custGeom>
              <a:avLst/>
              <a:gdLst/>
              <a:ahLst/>
              <a:cxnLst>
                <a:cxn ang="0">
                  <a:pos x="wd2" y="hd2"/>
                </a:cxn>
                <a:cxn ang="5400000">
                  <a:pos x="wd2" y="hd2"/>
                </a:cxn>
                <a:cxn ang="10800000">
                  <a:pos x="wd2" y="hd2"/>
                </a:cxn>
                <a:cxn ang="16200000">
                  <a:pos x="wd2" y="hd2"/>
                </a:cxn>
              </a:cxnLst>
              <a:rect l="0" t="0" r="r" b="b"/>
              <a:pathLst>
                <a:path w="21600" h="21586" extrusionOk="0">
                  <a:moveTo>
                    <a:pt x="20041" y="13934"/>
                  </a:moveTo>
                  <a:lnTo>
                    <a:pt x="21600" y="4495"/>
                  </a:lnTo>
                  <a:lnTo>
                    <a:pt x="4855" y="4710"/>
                  </a:lnTo>
                  <a:cubicBezTo>
                    <a:pt x="2919" y="4720"/>
                    <a:pt x="1142" y="2921"/>
                    <a:pt x="0" y="0"/>
                  </a:cubicBezTo>
                  <a:lnTo>
                    <a:pt x="2173" y="13189"/>
                  </a:lnTo>
                  <a:cubicBezTo>
                    <a:pt x="3000" y="18209"/>
                    <a:pt x="5358" y="21600"/>
                    <a:pt x="8014" y="21585"/>
                  </a:cubicBezTo>
                  <a:lnTo>
                    <a:pt x="16367" y="21542"/>
                  </a:lnTo>
                  <a:cubicBezTo>
                    <a:pt x="18073" y="20271"/>
                    <a:pt x="19449" y="17522"/>
                    <a:pt x="20041" y="13934"/>
                  </a:cubicBezTo>
                  <a:close/>
                </a:path>
              </a:pathLst>
            </a:custGeom>
            <a:solidFill>
              <a:schemeClr val="accent5"/>
            </a:solidFill>
            <a:ln w="12700">
              <a:miter lim="400000"/>
            </a:ln>
          </p:spPr>
          <p:txBody>
            <a:bodyPr lIns="38100" tIns="38100" rIns="38100" bIns="38100" anchor="ctr"/>
            <a:lstStyle/>
            <a:p>
              <a:pPr>
                <a:defRPr sz="3000">
                  <a:solidFill>
                    <a:srgbClr val="FFFFFF"/>
                  </a:solidFill>
                </a:defRPr>
              </a:pPr>
              <a:endParaRPr sz="1600"/>
            </a:p>
          </p:txBody>
        </p:sp>
        <p:grpSp>
          <p:nvGrpSpPr>
            <p:cNvPr id="18" name="Graphic 75" descr="Head with gears">
              <a:extLst>
                <a:ext uri="{FF2B5EF4-FFF2-40B4-BE49-F238E27FC236}">
                  <a16:creationId xmlns:a16="http://schemas.microsoft.com/office/drawing/2014/main" id="{F66FEB12-0708-F5C4-6FF1-BF902D5A93A5}"/>
                </a:ext>
              </a:extLst>
            </p:cNvPr>
            <p:cNvGrpSpPr/>
            <p:nvPr/>
          </p:nvGrpSpPr>
          <p:grpSpPr>
            <a:xfrm>
              <a:off x="5485731" y="5096595"/>
              <a:ext cx="318412" cy="307749"/>
              <a:chOff x="7402754" y="3064129"/>
              <a:chExt cx="473712" cy="473712"/>
            </a:xfrm>
          </p:grpSpPr>
          <p:sp>
            <p:nvSpPr>
              <p:cNvPr id="19" name="Freeform: Shape 19">
                <a:extLst>
                  <a:ext uri="{FF2B5EF4-FFF2-40B4-BE49-F238E27FC236}">
                    <a16:creationId xmlns:a16="http://schemas.microsoft.com/office/drawing/2014/main" id="{A04ED585-A9B1-77C7-80FB-C688DE291C01}"/>
                  </a:ext>
                </a:extLst>
              </p:cNvPr>
              <p:cNvSpPr/>
              <p:nvPr/>
            </p:nvSpPr>
            <p:spPr>
              <a:xfrm>
                <a:off x="7614444" y="3161339"/>
                <a:ext cx="39476" cy="39476"/>
              </a:xfrm>
              <a:custGeom>
                <a:avLst/>
                <a:gdLst>
                  <a:gd name="connsiteX0" fmla="*/ 20725 w 39476"/>
                  <a:gd name="connsiteY0" fmla="*/ 0 h 39476"/>
                  <a:gd name="connsiteX1" fmla="*/ 0 w 39476"/>
                  <a:gd name="connsiteY1" fmla="*/ 20725 h 39476"/>
                  <a:gd name="connsiteX2" fmla="*/ 20725 w 39476"/>
                  <a:gd name="connsiteY2" fmla="*/ 41450 h 39476"/>
                  <a:gd name="connsiteX3" fmla="*/ 41450 w 39476"/>
                  <a:gd name="connsiteY3" fmla="*/ 20725 h 39476"/>
                  <a:gd name="connsiteX4" fmla="*/ 20725 w 39476"/>
                  <a:gd name="connsiteY4" fmla="*/ 0 h 39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76" h="39476">
                    <a:moveTo>
                      <a:pt x="20725" y="0"/>
                    </a:moveTo>
                    <a:cubicBezTo>
                      <a:pt x="9376" y="0"/>
                      <a:pt x="0" y="9376"/>
                      <a:pt x="0" y="20725"/>
                    </a:cubicBezTo>
                    <a:cubicBezTo>
                      <a:pt x="0" y="32074"/>
                      <a:pt x="9376" y="41450"/>
                      <a:pt x="20725" y="41450"/>
                    </a:cubicBezTo>
                    <a:cubicBezTo>
                      <a:pt x="32074" y="41450"/>
                      <a:pt x="41450" y="32074"/>
                      <a:pt x="41450" y="20725"/>
                    </a:cubicBezTo>
                    <a:cubicBezTo>
                      <a:pt x="41450" y="9376"/>
                      <a:pt x="32074" y="0"/>
                      <a:pt x="20725" y="0"/>
                    </a:cubicBezTo>
                    <a:close/>
                  </a:path>
                </a:pathLst>
              </a:custGeom>
              <a:solidFill>
                <a:schemeClr val="tx1"/>
              </a:solidFill>
              <a:ln w="4862" cap="flat">
                <a:noFill/>
                <a:prstDash val="solid"/>
                <a:miter/>
              </a:ln>
            </p:spPr>
            <p:txBody>
              <a:bodyPr rtlCol="0" anchor="ctr"/>
              <a:lstStyle/>
              <a:p>
                <a:endParaRPr lang="en-US" sz="1600"/>
              </a:p>
            </p:txBody>
          </p:sp>
          <p:sp>
            <p:nvSpPr>
              <p:cNvPr id="20" name="Freeform: Shape 20">
                <a:extLst>
                  <a:ext uri="{FF2B5EF4-FFF2-40B4-BE49-F238E27FC236}">
                    <a16:creationId xmlns:a16="http://schemas.microsoft.com/office/drawing/2014/main" id="{8280D362-8372-03EA-4511-04B346F2F4E3}"/>
                  </a:ext>
                </a:extLst>
              </p:cNvPr>
              <p:cNvSpPr/>
              <p:nvPr/>
            </p:nvSpPr>
            <p:spPr>
              <a:xfrm>
                <a:off x="7552269" y="3261509"/>
                <a:ext cx="39476" cy="39476"/>
              </a:xfrm>
              <a:custGeom>
                <a:avLst/>
                <a:gdLst>
                  <a:gd name="connsiteX0" fmla="*/ 41450 w 39476"/>
                  <a:gd name="connsiteY0" fmla="*/ 20725 h 39476"/>
                  <a:gd name="connsiteX1" fmla="*/ 20725 w 39476"/>
                  <a:gd name="connsiteY1" fmla="*/ 41450 h 39476"/>
                  <a:gd name="connsiteX2" fmla="*/ 0 w 39476"/>
                  <a:gd name="connsiteY2" fmla="*/ 20725 h 39476"/>
                  <a:gd name="connsiteX3" fmla="*/ 20725 w 39476"/>
                  <a:gd name="connsiteY3" fmla="*/ 0 h 39476"/>
                  <a:gd name="connsiteX4" fmla="*/ 41450 w 39476"/>
                  <a:gd name="connsiteY4" fmla="*/ 20725 h 39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76" h="39476">
                    <a:moveTo>
                      <a:pt x="41450" y="20725"/>
                    </a:moveTo>
                    <a:cubicBezTo>
                      <a:pt x="41450" y="32171"/>
                      <a:pt x="32171" y="41450"/>
                      <a:pt x="20725" y="41450"/>
                    </a:cubicBezTo>
                    <a:cubicBezTo>
                      <a:pt x="9279" y="41450"/>
                      <a:pt x="0" y="32171"/>
                      <a:pt x="0" y="20725"/>
                    </a:cubicBezTo>
                    <a:cubicBezTo>
                      <a:pt x="0" y="9279"/>
                      <a:pt x="9279" y="0"/>
                      <a:pt x="20725" y="0"/>
                    </a:cubicBezTo>
                    <a:cubicBezTo>
                      <a:pt x="32171" y="0"/>
                      <a:pt x="41450" y="9279"/>
                      <a:pt x="41450" y="20725"/>
                    </a:cubicBezTo>
                    <a:close/>
                  </a:path>
                </a:pathLst>
              </a:custGeom>
              <a:solidFill>
                <a:schemeClr val="tx1"/>
              </a:solidFill>
              <a:ln w="4862" cap="flat">
                <a:noFill/>
                <a:prstDash val="solid"/>
                <a:miter/>
              </a:ln>
            </p:spPr>
            <p:txBody>
              <a:bodyPr rtlCol="0" anchor="ctr"/>
              <a:lstStyle/>
              <a:p>
                <a:endParaRPr lang="en-US" sz="1600"/>
              </a:p>
            </p:txBody>
          </p:sp>
          <p:sp>
            <p:nvSpPr>
              <p:cNvPr id="21" name="Freeform: Shape 21">
                <a:extLst>
                  <a:ext uri="{FF2B5EF4-FFF2-40B4-BE49-F238E27FC236}">
                    <a16:creationId xmlns:a16="http://schemas.microsoft.com/office/drawing/2014/main" id="{896938D4-824E-3296-42EB-2AB23D0B7DC8}"/>
                  </a:ext>
                </a:extLst>
              </p:cNvPr>
              <p:cNvSpPr/>
              <p:nvPr/>
            </p:nvSpPr>
            <p:spPr>
              <a:xfrm>
                <a:off x="7471738" y="3091762"/>
                <a:ext cx="335546" cy="394760"/>
              </a:xfrm>
              <a:custGeom>
                <a:avLst/>
                <a:gdLst>
                  <a:gd name="connsiteX0" fmla="*/ 222152 w 335546"/>
                  <a:gd name="connsiteY0" fmla="*/ 97210 h 394760"/>
                  <a:gd name="connsiteX1" fmla="*/ 209815 w 335546"/>
                  <a:gd name="connsiteY1" fmla="*/ 103131 h 394760"/>
                  <a:gd name="connsiteX2" fmla="*/ 204881 w 335546"/>
                  <a:gd name="connsiteY2" fmla="*/ 113987 h 394760"/>
                  <a:gd name="connsiteX3" fmla="*/ 209322 w 335546"/>
                  <a:gd name="connsiteY3" fmla="*/ 126817 h 394760"/>
                  <a:gd name="connsiteX4" fmla="*/ 199453 w 335546"/>
                  <a:gd name="connsiteY4" fmla="*/ 136686 h 394760"/>
                  <a:gd name="connsiteX5" fmla="*/ 186623 w 335546"/>
                  <a:gd name="connsiteY5" fmla="*/ 132245 h 394760"/>
                  <a:gd name="connsiteX6" fmla="*/ 175767 w 335546"/>
                  <a:gd name="connsiteY6" fmla="*/ 136686 h 394760"/>
                  <a:gd name="connsiteX7" fmla="*/ 169846 w 335546"/>
                  <a:gd name="connsiteY7" fmla="*/ 148528 h 394760"/>
                  <a:gd name="connsiteX8" fmla="*/ 156029 w 335546"/>
                  <a:gd name="connsiteY8" fmla="*/ 148528 h 394760"/>
                  <a:gd name="connsiteX9" fmla="*/ 150108 w 335546"/>
                  <a:gd name="connsiteY9" fmla="*/ 136192 h 394760"/>
                  <a:gd name="connsiteX10" fmla="*/ 139252 w 335546"/>
                  <a:gd name="connsiteY10" fmla="*/ 131751 h 394760"/>
                  <a:gd name="connsiteX11" fmla="*/ 126422 w 335546"/>
                  <a:gd name="connsiteY11" fmla="*/ 136192 h 394760"/>
                  <a:gd name="connsiteX12" fmla="*/ 116553 w 335546"/>
                  <a:gd name="connsiteY12" fmla="*/ 126323 h 394760"/>
                  <a:gd name="connsiteX13" fmla="*/ 120994 w 335546"/>
                  <a:gd name="connsiteY13" fmla="*/ 113494 h 394760"/>
                  <a:gd name="connsiteX14" fmla="*/ 116553 w 335546"/>
                  <a:gd name="connsiteY14" fmla="*/ 102638 h 394760"/>
                  <a:gd name="connsiteX15" fmla="*/ 104217 w 335546"/>
                  <a:gd name="connsiteY15" fmla="*/ 96716 h 394760"/>
                  <a:gd name="connsiteX16" fmla="*/ 104217 w 335546"/>
                  <a:gd name="connsiteY16" fmla="*/ 82900 h 394760"/>
                  <a:gd name="connsiteX17" fmla="*/ 116553 w 335546"/>
                  <a:gd name="connsiteY17" fmla="*/ 76978 h 394760"/>
                  <a:gd name="connsiteX18" fmla="*/ 120994 w 335546"/>
                  <a:gd name="connsiteY18" fmla="*/ 66122 h 394760"/>
                  <a:gd name="connsiteX19" fmla="*/ 117047 w 335546"/>
                  <a:gd name="connsiteY19" fmla="*/ 53293 h 394760"/>
                  <a:gd name="connsiteX20" fmla="*/ 126916 w 335546"/>
                  <a:gd name="connsiteY20" fmla="*/ 43424 h 394760"/>
                  <a:gd name="connsiteX21" fmla="*/ 139745 w 335546"/>
                  <a:gd name="connsiteY21" fmla="*/ 47865 h 394760"/>
                  <a:gd name="connsiteX22" fmla="*/ 150601 w 335546"/>
                  <a:gd name="connsiteY22" fmla="*/ 43424 h 394760"/>
                  <a:gd name="connsiteX23" fmla="*/ 156523 w 335546"/>
                  <a:gd name="connsiteY23" fmla="*/ 31087 h 394760"/>
                  <a:gd name="connsiteX24" fmla="*/ 170339 w 335546"/>
                  <a:gd name="connsiteY24" fmla="*/ 31087 h 394760"/>
                  <a:gd name="connsiteX25" fmla="*/ 176261 w 335546"/>
                  <a:gd name="connsiteY25" fmla="*/ 42930 h 394760"/>
                  <a:gd name="connsiteX26" fmla="*/ 187117 w 335546"/>
                  <a:gd name="connsiteY26" fmla="*/ 47371 h 394760"/>
                  <a:gd name="connsiteX27" fmla="*/ 199946 w 335546"/>
                  <a:gd name="connsiteY27" fmla="*/ 42930 h 394760"/>
                  <a:gd name="connsiteX28" fmla="*/ 209815 w 335546"/>
                  <a:gd name="connsiteY28" fmla="*/ 52799 h 394760"/>
                  <a:gd name="connsiteX29" fmla="*/ 205374 w 335546"/>
                  <a:gd name="connsiteY29" fmla="*/ 65629 h 394760"/>
                  <a:gd name="connsiteX30" fmla="*/ 209815 w 335546"/>
                  <a:gd name="connsiteY30" fmla="*/ 76485 h 394760"/>
                  <a:gd name="connsiteX31" fmla="*/ 222152 w 335546"/>
                  <a:gd name="connsiteY31" fmla="*/ 82406 h 394760"/>
                  <a:gd name="connsiteX32" fmla="*/ 222152 w 335546"/>
                  <a:gd name="connsiteY32" fmla="*/ 97210 h 394760"/>
                  <a:gd name="connsiteX33" fmla="*/ 159977 w 335546"/>
                  <a:gd name="connsiteY33" fmla="*/ 197380 h 394760"/>
                  <a:gd name="connsiteX34" fmla="*/ 147641 w 335546"/>
                  <a:gd name="connsiteY34" fmla="*/ 203301 h 394760"/>
                  <a:gd name="connsiteX35" fmla="*/ 143200 w 335546"/>
                  <a:gd name="connsiteY35" fmla="*/ 214157 h 394760"/>
                  <a:gd name="connsiteX36" fmla="*/ 147147 w 335546"/>
                  <a:gd name="connsiteY36" fmla="*/ 226987 h 394760"/>
                  <a:gd name="connsiteX37" fmla="*/ 137278 w 335546"/>
                  <a:gd name="connsiteY37" fmla="*/ 236856 h 394760"/>
                  <a:gd name="connsiteX38" fmla="*/ 124448 w 335546"/>
                  <a:gd name="connsiteY38" fmla="*/ 232415 h 394760"/>
                  <a:gd name="connsiteX39" fmla="*/ 113593 w 335546"/>
                  <a:gd name="connsiteY39" fmla="*/ 236856 h 394760"/>
                  <a:gd name="connsiteX40" fmla="*/ 108165 w 335546"/>
                  <a:gd name="connsiteY40" fmla="*/ 248699 h 394760"/>
                  <a:gd name="connsiteX41" fmla="*/ 94348 w 335546"/>
                  <a:gd name="connsiteY41" fmla="*/ 248699 h 394760"/>
                  <a:gd name="connsiteX42" fmla="*/ 88427 w 335546"/>
                  <a:gd name="connsiteY42" fmla="*/ 236363 h 394760"/>
                  <a:gd name="connsiteX43" fmla="*/ 77571 w 335546"/>
                  <a:gd name="connsiteY43" fmla="*/ 231922 h 394760"/>
                  <a:gd name="connsiteX44" fmla="*/ 64741 w 335546"/>
                  <a:gd name="connsiteY44" fmla="*/ 235869 h 394760"/>
                  <a:gd name="connsiteX45" fmla="*/ 54872 w 335546"/>
                  <a:gd name="connsiteY45" fmla="*/ 226000 h 394760"/>
                  <a:gd name="connsiteX46" fmla="*/ 59313 w 335546"/>
                  <a:gd name="connsiteY46" fmla="*/ 213170 h 394760"/>
                  <a:gd name="connsiteX47" fmla="*/ 54872 w 335546"/>
                  <a:gd name="connsiteY47" fmla="*/ 202315 h 394760"/>
                  <a:gd name="connsiteX48" fmla="*/ 42536 w 335546"/>
                  <a:gd name="connsiteY48" fmla="*/ 196393 h 394760"/>
                  <a:gd name="connsiteX49" fmla="*/ 42536 w 335546"/>
                  <a:gd name="connsiteY49" fmla="*/ 182577 h 394760"/>
                  <a:gd name="connsiteX50" fmla="*/ 54872 w 335546"/>
                  <a:gd name="connsiteY50" fmla="*/ 176655 h 394760"/>
                  <a:gd name="connsiteX51" fmla="*/ 59313 w 335546"/>
                  <a:gd name="connsiteY51" fmla="*/ 165799 h 394760"/>
                  <a:gd name="connsiteX52" fmla="*/ 54872 w 335546"/>
                  <a:gd name="connsiteY52" fmla="*/ 152970 h 394760"/>
                  <a:gd name="connsiteX53" fmla="*/ 64741 w 335546"/>
                  <a:gd name="connsiteY53" fmla="*/ 143101 h 394760"/>
                  <a:gd name="connsiteX54" fmla="*/ 77571 w 335546"/>
                  <a:gd name="connsiteY54" fmla="*/ 147542 h 394760"/>
                  <a:gd name="connsiteX55" fmla="*/ 88427 w 335546"/>
                  <a:gd name="connsiteY55" fmla="*/ 143101 h 394760"/>
                  <a:gd name="connsiteX56" fmla="*/ 94348 w 335546"/>
                  <a:gd name="connsiteY56" fmla="*/ 130764 h 394760"/>
                  <a:gd name="connsiteX57" fmla="*/ 108658 w 335546"/>
                  <a:gd name="connsiteY57" fmla="*/ 130764 h 394760"/>
                  <a:gd name="connsiteX58" fmla="*/ 114579 w 335546"/>
                  <a:gd name="connsiteY58" fmla="*/ 143101 h 394760"/>
                  <a:gd name="connsiteX59" fmla="*/ 125435 w 335546"/>
                  <a:gd name="connsiteY59" fmla="*/ 147542 h 394760"/>
                  <a:gd name="connsiteX60" fmla="*/ 138265 w 335546"/>
                  <a:gd name="connsiteY60" fmla="*/ 143101 h 394760"/>
                  <a:gd name="connsiteX61" fmla="*/ 148134 w 335546"/>
                  <a:gd name="connsiteY61" fmla="*/ 152970 h 394760"/>
                  <a:gd name="connsiteX62" fmla="*/ 143693 w 335546"/>
                  <a:gd name="connsiteY62" fmla="*/ 165799 h 394760"/>
                  <a:gd name="connsiteX63" fmla="*/ 148134 w 335546"/>
                  <a:gd name="connsiteY63" fmla="*/ 176655 h 394760"/>
                  <a:gd name="connsiteX64" fmla="*/ 160470 w 335546"/>
                  <a:gd name="connsiteY64" fmla="*/ 182577 h 394760"/>
                  <a:gd name="connsiteX65" fmla="*/ 159977 w 335546"/>
                  <a:gd name="connsiteY65" fmla="*/ 197380 h 394760"/>
                  <a:gd name="connsiteX66" fmla="*/ 159977 w 335546"/>
                  <a:gd name="connsiteY66" fmla="*/ 197380 h 394760"/>
                  <a:gd name="connsiteX67" fmla="*/ 330711 w 335546"/>
                  <a:gd name="connsiteY67" fmla="*/ 215638 h 394760"/>
                  <a:gd name="connsiteX68" fmla="*/ 296663 w 335546"/>
                  <a:gd name="connsiteY68" fmla="*/ 156424 h 394760"/>
                  <a:gd name="connsiteX69" fmla="*/ 296663 w 335546"/>
                  <a:gd name="connsiteY69" fmla="*/ 153956 h 394760"/>
                  <a:gd name="connsiteX70" fmla="*/ 224125 w 335546"/>
                  <a:gd name="connsiteY70" fmla="*/ 20725 h 394760"/>
                  <a:gd name="connsiteX71" fmla="*/ 72636 w 335546"/>
                  <a:gd name="connsiteY71" fmla="*/ 20725 h 394760"/>
                  <a:gd name="connsiteX72" fmla="*/ 99 w 335546"/>
                  <a:gd name="connsiteY72" fmla="*/ 153956 h 394760"/>
                  <a:gd name="connsiteX73" fmla="*/ 58326 w 335546"/>
                  <a:gd name="connsiteY73" fmla="*/ 273371 h 394760"/>
                  <a:gd name="connsiteX74" fmla="*/ 58326 w 335546"/>
                  <a:gd name="connsiteY74" fmla="*/ 398214 h 394760"/>
                  <a:gd name="connsiteX75" fmla="*/ 214256 w 335546"/>
                  <a:gd name="connsiteY75" fmla="*/ 398214 h 394760"/>
                  <a:gd name="connsiteX76" fmla="*/ 214256 w 335546"/>
                  <a:gd name="connsiteY76" fmla="*/ 339000 h 394760"/>
                  <a:gd name="connsiteX77" fmla="*/ 238435 w 335546"/>
                  <a:gd name="connsiteY77" fmla="*/ 339000 h 394760"/>
                  <a:gd name="connsiteX78" fmla="*/ 279885 w 335546"/>
                  <a:gd name="connsiteY78" fmla="*/ 321729 h 394760"/>
                  <a:gd name="connsiteX79" fmla="*/ 296663 w 335546"/>
                  <a:gd name="connsiteY79" fmla="*/ 279786 h 394760"/>
                  <a:gd name="connsiteX80" fmla="*/ 296663 w 335546"/>
                  <a:gd name="connsiteY80" fmla="*/ 250179 h 394760"/>
                  <a:gd name="connsiteX81" fmla="*/ 318374 w 335546"/>
                  <a:gd name="connsiteY81" fmla="*/ 250179 h 394760"/>
                  <a:gd name="connsiteX82" fmla="*/ 330711 w 335546"/>
                  <a:gd name="connsiteY82" fmla="*/ 215638 h 39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335546" h="394760">
                    <a:moveTo>
                      <a:pt x="222152" y="97210"/>
                    </a:moveTo>
                    <a:lnTo>
                      <a:pt x="209815" y="103131"/>
                    </a:lnTo>
                    <a:cubicBezTo>
                      <a:pt x="208828" y="107079"/>
                      <a:pt x="206855" y="110533"/>
                      <a:pt x="204881" y="113987"/>
                    </a:cubicBezTo>
                    <a:lnTo>
                      <a:pt x="209322" y="126817"/>
                    </a:lnTo>
                    <a:lnTo>
                      <a:pt x="199453" y="136686"/>
                    </a:lnTo>
                    <a:lnTo>
                      <a:pt x="186623" y="132245"/>
                    </a:lnTo>
                    <a:cubicBezTo>
                      <a:pt x="183169" y="134218"/>
                      <a:pt x="179715" y="135699"/>
                      <a:pt x="175767" y="136686"/>
                    </a:cubicBezTo>
                    <a:lnTo>
                      <a:pt x="169846" y="148528"/>
                    </a:lnTo>
                    <a:lnTo>
                      <a:pt x="156029" y="148528"/>
                    </a:lnTo>
                    <a:lnTo>
                      <a:pt x="150108" y="136192"/>
                    </a:lnTo>
                    <a:cubicBezTo>
                      <a:pt x="146160" y="135205"/>
                      <a:pt x="142706" y="133725"/>
                      <a:pt x="139252" y="131751"/>
                    </a:cubicBezTo>
                    <a:lnTo>
                      <a:pt x="126422" y="136192"/>
                    </a:lnTo>
                    <a:lnTo>
                      <a:pt x="116553" y="126323"/>
                    </a:lnTo>
                    <a:lnTo>
                      <a:pt x="120994" y="113494"/>
                    </a:lnTo>
                    <a:cubicBezTo>
                      <a:pt x="119021" y="110039"/>
                      <a:pt x="117540" y="106585"/>
                      <a:pt x="116553" y="102638"/>
                    </a:cubicBezTo>
                    <a:lnTo>
                      <a:pt x="104217" y="96716"/>
                    </a:lnTo>
                    <a:lnTo>
                      <a:pt x="104217" y="82900"/>
                    </a:lnTo>
                    <a:lnTo>
                      <a:pt x="116553" y="76978"/>
                    </a:lnTo>
                    <a:cubicBezTo>
                      <a:pt x="117540" y="73031"/>
                      <a:pt x="119021" y="69576"/>
                      <a:pt x="120994" y="66122"/>
                    </a:cubicBezTo>
                    <a:lnTo>
                      <a:pt x="117047" y="53293"/>
                    </a:lnTo>
                    <a:lnTo>
                      <a:pt x="126916" y="43424"/>
                    </a:lnTo>
                    <a:lnTo>
                      <a:pt x="139745" y="47865"/>
                    </a:lnTo>
                    <a:cubicBezTo>
                      <a:pt x="143200" y="45891"/>
                      <a:pt x="146654" y="44411"/>
                      <a:pt x="150601" y="43424"/>
                    </a:cubicBezTo>
                    <a:lnTo>
                      <a:pt x="156523" y="31087"/>
                    </a:lnTo>
                    <a:lnTo>
                      <a:pt x="170339" y="31087"/>
                    </a:lnTo>
                    <a:lnTo>
                      <a:pt x="176261" y="42930"/>
                    </a:lnTo>
                    <a:cubicBezTo>
                      <a:pt x="180208" y="43917"/>
                      <a:pt x="183662" y="45397"/>
                      <a:pt x="187117" y="47371"/>
                    </a:cubicBezTo>
                    <a:lnTo>
                      <a:pt x="199946" y="42930"/>
                    </a:lnTo>
                    <a:lnTo>
                      <a:pt x="209815" y="52799"/>
                    </a:lnTo>
                    <a:lnTo>
                      <a:pt x="205374" y="65629"/>
                    </a:lnTo>
                    <a:cubicBezTo>
                      <a:pt x="207348" y="69083"/>
                      <a:pt x="208828" y="72537"/>
                      <a:pt x="209815" y="76485"/>
                    </a:cubicBezTo>
                    <a:lnTo>
                      <a:pt x="222152" y="82406"/>
                    </a:lnTo>
                    <a:lnTo>
                      <a:pt x="222152" y="97210"/>
                    </a:lnTo>
                    <a:close/>
                    <a:moveTo>
                      <a:pt x="159977" y="197380"/>
                    </a:moveTo>
                    <a:lnTo>
                      <a:pt x="147641" y="203301"/>
                    </a:lnTo>
                    <a:cubicBezTo>
                      <a:pt x="146654" y="207249"/>
                      <a:pt x="145173" y="210703"/>
                      <a:pt x="143200" y="214157"/>
                    </a:cubicBezTo>
                    <a:lnTo>
                      <a:pt x="147147" y="226987"/>
                    </a:lnTo>
                    <a:lnTo>
                      <a:pt x="137278" y="236856"/>
                    </a:lnTo>
                    <a:lnTo>
                      <a:pt x="124448" y="232415"/>
                    </a:lnTo>
                    <a:cubicBezTo>
                      <a:pt x="120994" y="234389"/>
                      <a:pt x="117540" y="235869"/>
                      <a:pt x="113593" y="236856"/>
                    </a:cubicBezTo>
                    <a:lnTo>
                      <a:pt x="108165" y="248699"/>
                    </a:lnTo>
                    <a:lnTo>
                      <a:pt x="94348" y="248699"/>
                    </a:lnTo>
                    <a:lnTo>
                      <a:pt x="88427" y="236363"/>
                    </a:lnTo>
                    <a:cubicBezTo>
                      <a:pt x="84479" y="235376"/>
                      <a:pt x="81025" y="233895"/>
                      <a:pt x="77571" y="231922"/>
                    </a:cubicBezTo>
                    <a:lnTo>
                      <a:pt x="64741" y="235869"/>
                    </a:lnTo>
                    <a:lnTo>
                      <a:pt x="54872" y="226000"/>
                    </a:lnTo>
                    <a:lnTo>
                      <a:pt x="59313" y="213170"/>
                    </a:lnTo>
                    <a:cubicBezTo>
                      <a:pt x="57339" y="209716"/>
                      <a:pt x="55859" y="206262"/>
                      <a:pt x="54872" y="202315"/>
                    </a:cubicBezTo>
                    <a:lnTo>
                      <a:pt x="42536" y="196393"/>
                    </a:lnTo>
                    <a:lnTo>
                      <a:pt x="42536" y="182577"/>
                    </a:lnTo>
                    <a:lnTo>
                      <a:pt x="54872" y="176655"/>
                    </a:lnTo>
                    <a:cubicBezTo>
                      <a:pt x="55859" y="172708"/>
                      <a:pt x="57339" y="169253"/>
                      <a:pt x="59313" y="165799"/>
                    </a:cubicBezTo>
                    <a:lnTo>
                      <a:pt x="54872" y="152970"/>
                    </a:lnTo>
                    <a:lnTo>
                      <a:pt x="64741" y="143101"/>
                    </a:lnTo>
                    <a:lnTo>
                      <a:pt x="77571" y="147542"/>
                    </a:lnTo>
                    <a:cubicBezTo>
                      <a:pt x="81025" y="145568"/>
                      <a:pt x="84479" y="144087"/>
                      <a:pt x="88427" y="143101"/>
                    </a:cubicBezTo>
                    <a:lnTo>
                      <a:pt x="94348" y="130764"/>
                    </a:lnTo>
                    <a:lnTo>
                      <a:pt x="108658" y="130764"/>
                    </a:lnTo>
                    <a:lnTo>
                      <a:pt x="114579" y="143101"/>
                    </a:lnTo>
                    <a:cubicBezTo>
                      <a:pt x="118527" y="144087"/>
                      <a:pt x="121981" y="145568"/>
                      <a:pt x="125435" y="147542"/>
                    </a:cubicBezTo>
                    <a:lnTo>
                      <a:pt x="138265" y="143101"/>
                    </a:lnTo>
                    <a:lnTo>
                      <a:pt x="148134" y="152970"/>
                    </a:lnTo>
                    <a:lnTo>
                      <a:pt x="143693" y="165799"/>
                    </a:lnTo>
                    <a:cubicBezTo>
                      <a:pt x="145667" y="169253"/>
                      <a:pt x="147147" y="172708"/>
                      <a:pt x="148134" y="176655"/>
                    </a:cubicBezTo>
                    <a:lnTo>
                      <a:pt x="160470" y="182577"/>
                    </a:lnTo>
                    <a:lnTo>
                      <a:pt x="159977" y="197380"/>
                    </a:lnTo>
                    <a:lnTo>
                      <a:pt x="159977" y="197380"/>
                    </a:lnTo>
                    <a:close/>
                    <a:moveTo>
                      <a:pt x="330711" y="215638"/>
                    </a:moveTo>
                    <a:lnTo>
                      <a:pt x="296663" y="156424"/>
                    </a:lnTo>
                    <a:lnTo>
                      <a:pt x="296663" y="153956"/>
                    </a:lnTo>
                    <a:cubicBezTo>
                      <a:pt x="298636" y="99677"/>
                      <a:pt x="271003" y="48852"/>
                      <a:pt x="224125" y="20725"/>
                    </a:cubicBezTo>
                    <a:cubicBezTo>
                      <a:pt x="177248" y="-6908"/>
                      <a:pt x="119514" y="-6908"/>
                      <a:pt x="72636" y="20725"/>
                    </a:cubicBezTo>
                    <a:cubicBezTo>
                      <a:pt x="25758" y="48358"/>
                      <a:pt x="-1875" y="99677"/>
                      <a:pt x="99" y="153956"/>
                    </a:cubicBezTo>
                    <a:cubicBezTo>
                      <a:pt x="99" y="200834"/>
                      <a:pt x="21317" y="244751"/>
                      <a:pt x="58326" y="273371"/>
                    </a:cubicBezTo>
                    <a:lnTo>
                      <a:pt x="58326" y="398214"/>
                    </a:lnTo>
                    <a:lnTo>
                      <a:pt x="214256" y="398214"/>
                    </a:lnTo>
                    <a:lnTo>
                      <a:pt x="214256" y="339000"/>
                    </a:lnTo>
                    <a:lnTo>
                      <a:pt x="238435" y="339000"/>
                    </a:lnTo>
                    <a:cubicBezTo>
                      <a:pt x="254226" y="339000"/>
                      <a:pt x="269029" y="332585"/>
                      <a:pt x="279885" y="321729"/>
                    </a:cubicBezTo>
                    <a:cubicBezTo>
                      <a:pt x="290741" y="310380"/>
                      <a:pt x="296663" y="295577"/>
                      <a:pt x="296663" y="279786"/>
                    </a:cubicBezTo>
                    <a:lnTo>
                      <a:pt x="296663" y="250179"/>
                    </a:lnTo>
                    <a:lnTo>
                      <a:pt x="318374" y="250179"/>
                    </a:lnTo>
                    <a:cubicBezTo>
                      <a:pt x="331204" y="248699"/>
                      <a:pt x="342553" y="233895"/>
                      <a:pt x="330711" y="215638"/>
                    </a:cubicBezTo>
                    <a:close/>
                  </a:path>
                </a:pathLst>
              </a:custGeom>
              <a:solidFill>
                <a:schemeClr val="tx1"/>
              </a:solidFill>
              <a:ln w="4862" cap="flat">
                <a:noFill/>
                <a:prstDash val="solid"/>
                <a:miter/>
              </a:ln>
            </p:spPr>
            <p:txBody>
              <a:bodyPr rtlCol="0" anchor="ctr"/>
              <a:lstStyle/>
              <a:p>
                <a:endParaRPr lang="en-US" sz="1600"/>
              </a:p>
            </p:txBody>
          </p:sp>
        </p:grpSp>
      </p:grpSp>
      <p:pic>
        <p:nvPicPr>
          <p:cNvPr id="22" name="Picture 2" descr="Sobre el programa - PUCP | Escuela de Posgrado PUCP">
            <a:extLst>
              <a:ext uri="{FF2B5EF4-FFF2-40B4-BE49-F238E27FC236}">
                <a16:creationId xmlns:a16="http://schemas.microsoft.com/office/drawing/2014/main" id="{30C9C82B-5B13-34AA-C1CA-1DBDBDA802C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11710" y="2837284"/>
            <a:ext cx="1807369" cy="61905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FUNSEAM impartirá el Stage Internacional del Master en Gestión de la  Energía de la Universidad ESAN,">
            <a:extLst>
              <a:ext uri="{FF2B5EF4-FFF2-40B4-BE49-F238E27FC236}">
                <a16:creationId xmlns:a16="http://schemas.microsoft.com/office/drawing/2014/main" id="{72C2F7B6-D299-6929-9066-ABDCBC2D36A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0394" y="4205891"/>
            <a:ext cx="1793159" cy="60080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Archivo:Senati Perú logo.svg - Wikipedia, la enciclopedia libre">
            <a:extLst>
              <a:ext uri="{FF2B5EF4-FFF2-40B4-BE49-F238E27FC236}">
                <a16:creationId xmlns:a16="http://schemas.microsoft.com/office/drawing/2014/main" id="{E8CCEC08-1B64-2AE7-07EC-2F87BAD9F5B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79400" y="4286285"/>
            <a:ext cx="1926104" cy="52004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4" descr="Resultados de examen SPU 2021-01">
            <a:extLst>
              <a:ext uri="{FF2B5EF4-FFF2-40B4-BE49-F238E27FC236}">
                <a16:creationId xmlns:a16="http://schemas.microsoft.com/office/drawing/2014/main" id="{7D771409-7497-F001-D8FE-0C4BB3E0B73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24499" y="5298003"/>
            <a:ext cx="1857266" cy="804884"/>
          </a:xfrm>
          <a:prstGeom prst="rect">
            <a:avLst/>
          </a:prstGeom>
          <a:noFill/>
          <a:extLst>
            <a:ext uri="{909E8E84-426E-40DD-AFC4-6F175D3DCCD1}">
              <a14:hiddenFill xmlns:a14="http://schemas.microsoft.com/office/drawing/2010/main">
                <a:solidFill>
                  <a:srgbClr val="FFFFFF"/>
                </a:solidFill>
              </a14:hiddenFill>
            </a:ext>
          </a:extLst>
        </p:spPr>
      </p:pic>
      <p:sp>
        <p:nvSpPr>
          <p:cNvPr id="26" name="CuadroTexto 25">
            <a:extLst>
              <a:ext uri="{FF2B5EF4-FFF2-40B4-BE49-F238E27FC236}">
                <a16:creationId xmlns:a16="http://schemas.microsoft.com/office/drawing/2014/main" id="{D3169D6C-47B0-AF53-1D89-6856C87F0791}"/>
              </a:ext>
            </a:extLst>
          </p:cNvPr>
          <p:cNvSpPr txBox="1"/>
          <p:nvPr/>
        </p:nvSpPr>
        <p:spPr>
          <a:xfrm>
            <a:off x="378593" y="1606867"/>
            <a:ext cx="7039477" cy="738664"/>
          </a:xfrm>
          <a:prstGeom prst="rect">
            <a:avLst/>
          </a:prstGeom>
          <a:noFill/>
        </p:spPr>
        <p:txBody>
          <a:bodyPr wrap="square" rtlCol="0">
            <a:spAutoFit/>
          </a:bodyPr>
          <a:lstStyle/>
          <a:p>
            <a:pPr marR="0" lvl="0" algn="l" defTabSz="1371600" rtl="0" eaLnBrk="1" fontAlgn="auto" latinLnBrk="0" hangingPunct="1">
              <a:lnSpc>
                <a:spcPct val="100000"/>
              </a:lnSpc>
              <a:spcBef>
                <a:spcPts val="0"/>
              </a:spcBef>
              <a:spcAft>
                <a:spcPts val="0"/>
              </a:spcAft>
              <a:buClrTx/>
              <a:buSzTx/>
              <a:tabLst/>
              <a:defRPr/>
            </a:pPr>
            <a:r>
              <a:rPr lang="es-ES" sz="1600" noProof="0" dirty="0">
                <a:solidFill>
                  <a:prstClr val="black"/>
                </a:solidFill>
                <a:latin typeface="Montserrat Classic" panose="020B0604020202020204" charset="0"/>
              </a:rPr>
              <a:t>Contamos</a:t>
            </a:r>
            <a:r>
              <a:rPr lang="es-ES" noProof="0" dirty="0">
                <a:solidFill>
                  <a:prstClr val="black"/>
                </a:solidFill>
                <a:latin typeface="Montserrat Classic" panose="020B0604020202020204" charset="0"/>
              </a:rPr>
              <a:t> con convenios educativos con descuentos de hasta </a:t>
            </a:r>
            <a:r>
              <a:rPr lang="es-ES" sz="2400" b="1" noProof="0" dirty="0">
                <a:solidFill>
                  <a:srgbClr val="932327"/>
                </a:solidFill>
                <a:latin typeface="Montserrat Classic" panose="020B0604020202020204" charset="0"/>
              </a:rPr>
              <a:t>16% </a:t>
            </a:r>
            <a:r>
              <a:rPr lang="es-ES" noProof="0" dirty="0">
                <a:solidFill>
                  <a:prstClr val="black"/>
                </a:solidFill>
                <a:latin typeface="Montserrat Classic" panose="020B0604020202020204" charset="0"/>
              </a:rPr>
              <a:t>con:</a:t>
            </a:r>
            <a:endParaRPr kumimoji="0" lang="es-PE" b="0" i="0" u="none" strike="noStrike" kern="1200" cap="none" spc="0" normalizeH="0" baseline="0" noProof="0" dirty="0">
              <a:ln>
                <a:noFill/>
              </a:ln>
              <a:solidFill>
                <a:prstClr val="black"/>
              </a:solidFill>
              <a:effectLst/>
              <a:uLnTx/>
              <a:uFillTx/>
              <a:latin typeface="Montserrat Classic" panose="020B0604020202020204" charset="0"/>
            </a:endParaRPr>
          </a:p>
        </p:txBody>
      </p:sp>
      <p:pic>
        <p:nvPicPr>
          <p:cNvPr id="27" name="Picture 4" descr="TELEOPERADOR EPG - Universidad Tecnológica del Perú">
            <a:extLst>
              <a:ext uri="{FF2B5EF4-FFF2-40B4-BE49-F238E27FC236}">
                <a16:creationId xmlns:a16="http://schemas.microsoft.com/office/drawing/2014/main" id="{5D386D26-BFCE-B94F-44A6-4CCFCEEBAFA6}"/>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428630" y="5373506"/>
            <a:ext cx="1857266" cy="56709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Custompage - login">
            <a:extLst>
              <a:ext uri="{FF2B5EF4-FFF2-40B4-BE49-F238E27FC236}">
                <a16:creationId xmlns:a16="http://schemas.microsoft.com/office/drawing/2014/main" id="{8E657716-4D23-C646-F943-9D0C6D12CCCD}"/>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402648" y="2867653"/>
            <a:ext cx="1810812" cy="68801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Universidad del Pacífico Logo Vector (.CDR) Free Download">
            <a:extLst>
              <a:ext uri="{FF2B5EF4-FFF2-40B4-BE49-F238E27FC236}">
                <a16:creationId xmlns:a16="http://schemas.microsoft.com/office/drawing/2014/main" id="{27211B42-6110-C2A8-7F5D-897A9F648107}"/>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051431" y="4012378"/>
            <a:ext cx="743693" cy="94138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Resultado de imagen de upc png">
            <a:extLst>
              <a:ext uri="{FF2B5EF4-FFF2-40B4-BE49-F238E27FC236}">
                <a16:creationId xmlns:a16="http://schemas.microsoft.com/office/drawing/2014/main" id="{D6F45CCE-6CDD-EE1D-E3B3-B2E2BA9849A9}"/>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6987202" y="5141826"/>
            <a:ext cx="804418" cy="825136"/>
          </a:xfrm>
          <a:prstGeom prst="rect">
            <a:avLst/>
          </a:prstGeom>
          <a:noFill/>
          <a:extLst>
            <a:ext uri="{909E8E84-426E-40DD-AFC4-6F175D3DCCD1}">
              <a14:hiddenFill xmlns:a14="http://schemas.microsoft.com/office/drawing/2010/main">
                <a:solidFill>
                  <a:srgbClr val="FFFFFF"/>
                </a:solidFill>
              </a14:hiddenFill>
            </a:ext>
          </a:extLst>
        </p:spPr>
      </p:pic>
      <p:sp>
        <p:nvSpPr>
          <p:cNvPr id="31" name="Rectángulo: esquinas redondeadas 30">
            <a:extLst>
              <a:ext uri="{FF2B5EF4-FFF2-40B4-BE49-F238E27FC236}">
                <a16:creationId xmlns:a16="http://schemas.microsoft.com/office/drawing/2014/main" id="{9F97026B-69CE-EAED-EEA5-87820A4CFC27}"/>
              </a:ext>
            </a:extLst>
          </p:cNvPr>
          <p:cNvSpPr/>
          <p:nvPr/>
        </p:nvSpPr>
        <p:spPr>
          <a:xfrm>
            <a:off x="8083535" y="5179532"/>
            <a:ext cx="2969795" cy="788649"/>
          </a:xfrm>
          <a:prstGeom prst="roundRect">
            <a:avLst>
              <a:gd name="adj" fmla="val 50000"/>
            </a:avLst>
          </a:prstGeom>
          <a:solidFill>
            <a:srgbClr val="A22428"/>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ES" b="1" dirty="0">
                <a:solidFill>
                  <a:schemeClr val="bg1"/>
                </a:solidFill>
                <a:latin typeface="Montserrat Classic" panose="020B0604020202020204" charset="0"/>
              </a:rPr>
              <a:t>RPC CAPACITACIÓN:</a:t>
            </a:r>
          </a:p>
          <a:p>
            <a:pPr lvl="0" algn="ctr">
              <a:defRPr/>
            </a:pPr>
            <a:r>
              <a:rPr lang="es-ES" b="1" dirty="0">
                <a:solidFill>
                  <a:schemeClr val="bg1"/>
                </a:solidFill>
                <a:latin typeface="Montserrat Classic" panose="020B0604020202020204" charset="0"/>
              </a:rPr>
              <a:t> 958 790 042</a:t>
            </a:r>
            <a:endParaRPr lang="es-PE" b="1" dirty="0">
              <a:solidFill>
                <a:schemeClr val="bg1"/>
              </a:solidFill>
              <a:latin typeface="Montserrat Classic" panose="020B0604020202020204" charset="0"/>
            </a:endParaRPr>
          </a:p>
        </p:txBody>
      </p:sp>
      <p:pic>
        <p:nvPicPr>
          <p:cNvPr id="32" name="Picture 2" descr="Programas PAD – Escuela de Dirección">
            <a:extLst>
              <a:ext uri="{FF2B5EF4-FFF2-40B4-BE49-F238E27FC236}">
                <a16:creationId xmlns:a16="http://schemas.microsoft.com/office/drawing/2014/main" id="{F537C14D-E737-2382-455B-9D011F3A0A80}"/>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872306" y="2867653"/>
            <a:ext cx="945521" cy="91669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Registro Nacional de Trabajos de Investigación: Universidad María  Auxiliadora">
            <a:extLst>
              <a:ext uri="{FF2B5EF4-FFF2-40B4-BE49-F238E27FC236}">
                <a16:creationId xmlns:a16="http://schemas.microsoft.com/office/drawing/2014/main" id="{AC7203E4-2B1F-C19D-5983-746A92398CE2}"/>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611731" y="2960921"/>
            <a:ext cx="1825868" cy="58334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 Doctor CV: Te ayudamos a hacer un buen Curriculum Vitae">
            <a:extLst>
              <a:ext uri="{FF2B5EF4-FFF2-40B4-BE49-F238E27FC236}">
                <a16:creationId xmlns:a16="http://schemas.microsoft.com/office/drawing/2014/main" id="{A348B5FE-D9A7-A279-371B-8E6937ABA53E}"/>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9225" t="11248" r="18379" b="8655"/>
          <a:stretch/>
        </p:blipFill>
        <p:spPr bwMode="auto">
          <a:xfrm>
            <a:off x="4566983" y="5035272"/>
            <a:ext cx="1671523" cy="96358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8">
            <a:extLst>
              <a:ext uri="{FF2B5EF4-FFF2-40B4-BE49-F238E27FC236}">
                <a16:creationId xmlns:a16="http://schemas.microsoft.com/office/drawing/2014/main" id="{B4A85F6D-1535-78C1-38E2-F7F894F87F2C}"/>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t="-1" b="-16166"/>
          <a:stretch/>
        </p:blipFill>
        <p:spPr bwMode="auto">
          <a:xfrm>
            <a:off x="4611731" y="4256211"/>
            <a:ext cx="2118563" cy="520048"/>
          </a:xfrm>
          <a:prstGeom prst="rect">
            <a:avLst/>
          </a:prstGeom>
          <a:noFill/>
          <a:extLst>
            <a:ext uri="{909E8E84-426E-40DD-AFC4-6F175D3DCCD1}">
              <a14:hiddenFill xmlns:a14="http://schemas.microsoft.com/office/drawing/2010/main">
                <a:solidFill>
                  <a:srgbClr val="FFFFFF"/>
                </a:solidFill>
              </a14:hiddenFill>
            </a:ext>
          </a:extLst>
        </p:spPr>
      </p:pic>
      <p:sp>
        <p:nvSpPr>
          <p:cNvPr id="38" name="CuadroTexto 37">
            <a:extLst>
              <a:ext uri="{FF2B5EF4-FFF2-40B4-BE49-F238E27FC236}">
                <a16:creationId xmlns:a16="http://schemas.microsoft.com/office/drawing/2014/main" id="{F2FC3264-8139-8744-71E0-421FDDC6F9D9}"/>
              </a:ext>
            </a:extLst>
          </p:cNvPr>
          <p:cNvSpPr txBox="1"/>
          <p:nvPr/>
        </p:nvSpPr>
        <p:spPr>
          <a:xfrm>
            <a:off x="0" y="282447"/>
            <a:ext cx="12191999" cy="535531"/>
          </a:xfrm>
          <a:prstGeom prst="rect">
            <a:avLst/>
          </a:prstGeom>
          <a:noFill/>
        </p:spPr>
        <p:txBody>
          <a:bodyPr wrap="square">
            <a:spAutoFit/>
          </a:bodyPr>
          <a:lstStyle/>
          <a:p>
            <a:pPr algn="ctr">
              <a:lnSpc>
                <a:spcPct val="90000"/>
              </a:lnSpc>
              <a:spcBef>
                <a:spcPct val="0"/>
              </a:spcBef>
              <a:defRPr/>
            </a:pPr>
            <a:r>
              <a:rPr lang="es-ES" sz="3200" b="1" dirty="0">
                <a:latin typeface="Open Sans" panose="020B0606030504020204" pitchFamily="34" charset="0"/>
                <a:ea typeface="Open Sans" panose="020B0606030504020204" pitchFamily="34" charset="0"/>
                <a:cs typeface="Open Sans" panose="020B0606030504020204" pitchFamily="34" charset="0"/>
              </a:rPr>
              <a:t>Descuentos Educativos</a:t>
            </a:r>
          </a:p>
        </p:txBody>
      </p:sp>
    </p:spTree>
    <p:extLst>
      <p:ext uri="{BB962C8B-B14F-4D97-AF65-F5344CB8AC3E}">
        <p14:creationId xmlns:p14="http://schemas.microsoft.com/office/powerpoint/2010/main" val="17555883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5EAB5D51-8A5D-F24D-FDA8-724269D860EB}"/>
              </a:ext>
            </a:extLst>
          </p:cNvPr>
          <p:cNvGraphicFramePr>
            <a:graphicFrameLocks noGrp="1"/>
          </p:cNvGraphicFramePr>
          <p:nvPr>
            <p:extLst>
              <p:ext uri="{D42A27DB-BD31-4B8C-83A1-F6EECF244321}">
                <p14:modId xmlns:p14="http://schemas.microsoft.com/office/powerpoint/2010/main" val="3187800135"/>
              </p:ext>
            </p:extLst>
          </p:nvPr>
        </p:nvGraphicFramePr>
        <p:xfrm>
          <a:off x="6275071" y="1073332"/>
          <a:ext cx="5212080" cy="4744536"/>
        </p:xfrm>
        <a:graphic>
          <a:graphicData uri="http://schemas.openxmlformats.org/drawingml/2006/table">
            <a:tbl>
              <a:tblPr firstRow="1" bandRow="1">
                <a:tableStyleId>{5C22544A-7EE6-4342-B048-85BDC9FD1C3A}</a:tableStyleId>
              </a:tblPr>
              <a:tblGrid>
                <a:gridCol w="1551079">
                  <a:extLst>
                    <a:ext uri="{9D8B030D-6E8A-4147-A177-3AD203B41FA5}">
                      <a16:colId xmlns:a16="http://schemas.microsoft.com/office/drawing/2014/main" val="20000"/>
                    </a:ext>
                  </a:extLst>
                </a:gridCol>
                <a:gridCol w="3661001">
                  <a:extLst>
                    <a:ext uri="{9D8B030D-6E8A-4147-A177-3AD203B41FA5}">
                      <a16:colId xmlns:a16="http://schemas.microsoft.com/office/drawing/2014/main" val="20001"/>
                    </a:ext>
                  </a:extLst>
                </a:gridCol>
              </a:tblGrid>
              <a:tr h="3174402">
                <a:tc>
                  <a:txBody>
                    <a:bodyPr/>
                    <a:lstStyle/>
                    <a:p>
                      <a:pPr algn="ctr"/>
                      <a:r>
                        <a:rPr lang="es-PE" sz="1800" b="1" dirty="0">
                          <a:solidFill>
                            <a:schemeClr val="bg1"/>
                          </a:solidFill>
                          <a:latin typeface="Montserrat Classic" panose="020B0604020202020204" charset="0"/>
                        </a:rPr>
                        <a:t>Objetivo</a:t>
                      </a:r>
                    </a:p>
                  </a:txBody>
                  <a:tcPr anchor="ctr">
                    <a:solidFill>
                      <a:srgbClr val="7A000F"/>
                    </a:solidFill>
                  </a:tcPr>
                </a:tc>
                <a:tc>
                  <a:txBody>
                    <a:bodyPr/>
                    <a:lstStyle/>
                    <a:p>
                      <a:pPr marL="20638" marR="0" lvl="0" indent="0" algn="just" defTabSz="914400" rtl="0" eaLnBrk="1" fontAlgn="base" latinLnBrk="0" hangingPunct="1">
                        <a:lnSpc>
                          <a:spcPct val="100000"/>
                        </a:lnSpc>
                        <a:spcBef>
                          <a:spcPct val="0"/>
                        </a:spcBef>
                        <a:spcAft>
                          <a:spcPct val="0"/>
                        </a:spcAft>
                        <a:buClrTx/>
                        <a:buSzTx/>
                        <a:buFontTx/>
                        <a:buNone/>
                        <a:tabLst/>
                      </a:pPr>
                      <a:r>
                        <a:rPr kumimoji="0" lang="es-ES" altLang="es-PE" sz="1800" b="0" i="0" u="none" strike="noStrike" cap="none" normalizeH="0" baseline="0" dirty="0">
                          <a:ln>
                            <a:noFill/>
                          </a:ln>
                          <a:solidFill>
                            <a:schemeClr val="bg1"/>
                          </a:solidFill>
                          <a:effectLst/>
                          <a:latin typeface="Montserrat Classic" panose="020B0604020202020204" charset="0"/>
                          <a:cs typeface="Times New Roman" pitchFamily="18" charset="0"/>
                        </a:rPr>
                        <a:t>El punto clave de esta evaluación es brindar retroalimentación al colaborador sobre la manera en que cumple sus tareas y su comportamiento dentro de la organización.</a:t>
                      </a:r>
                    </a:p>
                  </a:txBody>
                  <a:tcPr anchor="ctr">
                    <a:solidFill>
                      <a:srgbClr val="929497"/>
                    </a:solidFill>
                  </a:tcPr>
                </a:tc>
                <a:extLst>
                  <a:ext uri="{0D108BD9-81ED-4DB2-BD59-A6C34878D82A}">
                    <a16:rowId xmlns:a16="http://schemas.microsoft.com/office/drawing/2014/main" val="10000"/>
                  </a:ext>
                </a:extLst>
              </a:tr>
              <a:tr h="785067">
                <a:tc>
                  <a:txBody>
                    <a:bodyPr/>
                    <a:lstStyle/>
                    <a:p>
                      <a:pPr algn="ctr"/>
                      <a:r>
                        <a:rPr lang="es-PE" sz="1800" b="1" dirty="0">
                          <a:solidFill>
                            <a:schemeClr val="bg1"/>
                          </a:solidFill>
                          <a:latin typeface="Montserrat Classic" panose="020B0604020202020204" charset="0"/>
                        </a:rPr>
                        <a:t>Alcance</a:t>
                      </a:r>
                    </a:p>
                  </a:txBody>
                  <a:tcPr anchor="ctr">
                    <a:solidFill>
                      <a:srgbClr val="7A000F"/>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altLang="es-PE" sz="1800" b="0" i="0" u="none" strike="noStrike" cap="none" normalizeH="0" baseline="0" dirty="0">
                          <a:ln>
                            <a:noFill/>
                          </a:ln>
                          <a:solidFill>
                            <a:schemeClr val="bg1"/>
                          </a:solidFill>
                          <a:effectLst/>
                          <a:latin typeface="Montserrat Classic" panose="020B0604020202020204" charset="0"/>
                          <a:cs typeface="Times New Roman" pitchFamily="18" charset="0"/>
                        </a:rPr>
                        <a:t>Todo colaborador con más de tres meses de servicios. </a:t>
                      </a:r>
                    </a:p>
                  </a:txBody>
                  <a:tcPr anchor="ctr">
                    <a:solidFill>
                      <a:srgbClr val="929497"/>
                    </a:solidFill>
                  </a:tcPr>
                </a:tc>
                <a:extLst>
                  <a:ext uri="{0D108BD9-81ED-4DB2-BD59-A6C34878D82A}">
                    <a16:rowId xmlns:a16="http://schemas.microsoft.com/office/drawing/2014/main" val="10001"/>
                  </a:ext>
                </a:extLst>
              </a:tr>
              <a:tr h="785067">
                <a:tc>
                  <a:txBody>
                    <a:bodyPr/>
                    <a:lstStyle/>
                    <a:p>
                      <a:pPr algn="ctr"/>
                      <a:r>
                        <a:rPr lang="es-PE" sz="1800" b="1" dirty="0">
                          <a:solidFill>
                            <a:schemeClr val="bg1"/>
                          </a:solidFill>
                          <a:latin typeface="Montserrat Classic" panose="020B0604020202020204" charset="0"/>
                        </a:rPr>
                        <a:t>Encargado</a:t>
                      </a:r>
                    </a:p>
                  </a:txBody>
                  <a:tcPr anchor="ctr">
                    <a:solidFill>
                      <a:srgbClr val="7A000F"/>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PE" altLang="es-PE" sz="1800" b="0" i="0" u="none" strike="noStrike" cap="none" normalizeH="0" baseline="0" dirty="0">
                          <a:ln>
                            <a:noFill/>
                          </a:ln>
                          <a:solidFill>
                            <a:schemeClr val="bg1"/>
                          </a:solidFill>
                          <a:effectLst/>
                          <a:latin typeface="Montserrat Classic" panose="020B0604020202020204" charset="0"/>
                          <a:cs typeface="Times New Roman" pitchFamily="18" charset="0"/>
                        </a:rPr>
                        <a:t>Gerente de Recursos Humanos, Supervisores, Jefes y Gerentes. </a:t>
                      </a:r>
                    </a:p>
                  </a:txBody>
                  <a:tcPr anchor="ctr">
                    <a:solidFill>
                      <a:srgbClr val="929497"/>
                    </a:solidFill>
                  </a:tcPr>
                </a:tc>
                <a:extLst>
                  <a:ext uri="{0D108BD9-81ED-4DB2-BD59-A6C34878D82A}">
                    <a16:rowId xmlns:a16="http://schemas.microsoft.com/office/drawing/2014/main" val="10002"/>
                  </a:ext>
                </a:extLst>
              </a:tr>
            </a:tbl>
          </a:graphicData>
        </a:graphic>
      </p:graphicFrame>
      <p:sp>
        <p:nvSpPr>
          <p:cNvPr id="7" name="Título 1">
            <a:extLst>
              <a:ext uri="{FF2B5EF4-FFF2-40B4-BE49-F238E27FC236}">
                <a16:creationId xmlns:a16="http://schemas.microsoft.com/office/drawing/2014/main" id="{FF2F91DF-878E-0F6A-922A-E10DACCFACE2}"/>
              </a:ext>
            </a:extLst>
          </p:cNvPr>
          <p:cNvSpPr>
            <a:spLocks noGrp="1"/>
          </p:cNvSpPr>
          <p:nvPr>
            <p:ph type="title"/>
          </p:nvPr>
        </p:nvSpPr>
        <p:spPr>
          <a:xfrm>
            <a:off x="0" y="2941171"/>
            <a:ext cx="6095999" cy="975657"/>
          </a:xfrm>
        </p:spPr>
        <p:txBody>
          <a:bodyPr/>
          <a:lstStyle/>
          <a:p>
            <a:pPr algn="ctr"/>
            <a:r>
              <a:rPr lang="es-ES" b="1" dirty="0"/>
              <a:t>Evaluación de desempeño</a:t>
            </a:r>
            <a:endParaRPr lang="es-PE" b="1" dirty="0"/>
          </a:p>
        </p:txBody>
      </p:sp>
    </p:spTree>
    <p:extLst>
      <p:ext uri="{BB962C8B-B14F-4D97-AF65-F5344CB8AC3E}">
        <p14:creationId xmlns:p14="http://schemas.microsoft.com/office/powerpoint/2010/main" val="13087774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Descubre las ventajas de la evaluación del desempeño laboral - El Blog de  Bumeran">
            <a:extLst>
              <a:ext uri="{FF2B5EF4-FFF2-40B4-BE49-F238E27FC236}">
                <a16:creationId xmlns:a16="http://schemas.microsoft.com/office/drawing/2014/main" id="{345DA0C0-9412-81AA-8D3E-162ADCCB1476}"/>
              </a:ext>
            </a:extLst>
          </p:cNvPr>
          <p:cNvPicPr>
            <a:picLocks noChangeAspect="1" noChangeArrowheads="1"/>
          </p:cNvPicPr>
          <p:nvPr/>
        </p:nvPicPr>
        <p:blipFill>
          <a:blip r:embed="rId2" cstate="screen">
            <a:extLst>
              <a:ext uri="{BEBA8EAE-BF5A-486C-A8C5-ECC9F3942E4B}">
                <a14:imgProps xmlns:a14="http://schemas.microsoft.com/office/drawing/2010/main">
                  <a14:imgLayer r:embed="rId3">
                    <a14:imgEffect>
                      <a14:backgroundRemoval t="5838" b="91323" l="9997" r="89937">
                        <a14:foregroundMark x1="43552" y1="17993" x2="43552" y2="17993"/>
                        <a14:foregroundMark x1="29957" y1="19352" x2="29957" y2="19352"/>
                        <a14:foregroundMark x1="29690" y1="18992" x2="32023" y2="46182"/>
                        <a14:foregroundMark x1="30223" y1="51819" x2="29690" y2="29348"/>
                        <a14:foregroundMark x1="41486" y1="30348" x2="50883" y2="64654"/>
                        <a14:foregroundMark x1="50883" y1="64654" x2="64945" y2="74250"/>
                        <a14:foregroundMark x1="64945" y1="74250" x2="68844" y2="81168"/>
                        <a14:foregroundMark x1="71609" y1="58177" x2="71609" y2="74650"/>
                        <a14:foregroundMark x1="71609" y1="74650" x2="71609" y2="74650"/>
                        <a14:foregroundMark x1="73276" y1="83327" x2="54115" y2="37425"/>
                        <a14:foregroundMark x1="54115" y1="37425" x2="54115" y2="37185"/>
                        <a14:foregroundMark x1="54115" y1="32827" x2="59813" y2="54018"/>
                        <a14:foregroundMark x1="59813" y1="54018" x2="59813" y2="54018"/>
                        <a14:foregroundMark x1="55648" y1="82007" x2="44252" y2="70172"/>
                        <a14:foregroundMark x1="44252" y1="70172" x2="44252" y2="70172"/>
                        <a14:foregroundMark x1="41619" y1="86685" x2="62579" y2="78848"/>
                        <a14:foregroundMark x1="24392" y1="61655" x2="24392" y2="61655"/>
                        <a14:foregroundMark x1="25791" y1="61495" x2="24259" y2="62015"/>
                        <a14:foregroundMark x1="47584" y1="10156" x2="41886" y2="10836"/>
                        <a14:foregroundMark x1="41353" y1="9516" x2="45918" y2="7997"/>
                        <a14:foregroundMark x1="46351" y1="6837" x2="44119" y2="5838"/>
                        <a14:foregroundMark x1="40387" y1="17993" x2="54548" y2="18153"/>
                        <a14:foregroundMark x1="41220" y1="10316" x2="35788" y2="11515"/>
                        <a14:foregroundMark x1="36188" y1="11156" x2="26191" y2="11675"/>
                        <a14:foregroundMark x1="49384" y1="90844" x2="36188" y2="89484"/>
                        <a14:foregroundMark x1="46485" y1="90164" x2="53282" y2="91004"/>
                        <a14:foregroundMark x1="36754" y1="91164" x2="26191" y2="91323"/>
                        <a14:foregroundMark x1="71909" y1="90004" x2="48151" y2="90324"/>
                        <a14:foregroundMark x1="71076" y1="90324" x2="53849" y2="90684"/>
                        <a14:foregroundMark x1="58980" y1="39664" x2="60913" y2="42663"/>
                        <a14:foregroundMark x1="67744" y1="58657" x2="68011" y2="61176"/>
                        <a14:foregroundMark x1="48984" y1="70852" x2="47318" y2="63175"/>
                        <a14:foregroundMark x1="34389" y1="39664" x2="37587" y2="35826"/>
                        <a14:foregroundMark x1="65078" y1="58017" x2="68710" y2="59496"/>
                        <a14:foregroundMark x1="74942" y1="51499" x2="70077" y2="51499"/>
                        <a14:foregroundMark x1="65245" y1="52179" x2="65245" y2="52179"/>
                      </a14:backgroundRemoval>
                    </a14:imgEffect>
                  </a14:imgLayer>
                </a14:imgProps>
              </a:ext>
              <a:ext uri="{28A0092B-C50C-407E-A947-70E740481C1C}">
                <a14:useLocalDpi xmlns:a14="http://schemas.microsoft.com/office/drawing/2010/main"/>
              </a:ext>
            </a:extLst>
          </a:blip>
          <a:srcRect/>
          <a:stretch>
            <a:fillRect/>
          </a:stretch>
        </p:blipFill>
        <p:spPr bwMode="auto">
          <a:xfrm>
            <a:off x="-418909" y="2983230"/>
            <a:ext cx="4649724" cy="3874770"/>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46FAEF15-8D27-3FB0-2035-5A258845DCD4}"/>
              </a:ext>
            </a:extLst>
          </p:cNvPr>
          <p:cNvSpPr txBox="1"/>
          <p:nvPr/>
        </p:nvSpPr>
        <p:spPr>
          <a:xfrm>
            <a:off x="0" y="282447"/>
            <a:ext cx="12191999" cy="535531"/>
          </a:xfrm>
          <a:prstGeom prst="rect">
            <a:avLst/>
          </a:prstGeom>
          <a:noFill/>
        </p:spPr>
        <p:txBody>
          <a:bodyPr wrap="square">
            <a:spAutoFit/>
          </a:bodyPr>
          <a:lstStyle/>
          <a:p>
            <a:pPr algn="ctr">
              <a:lnSpc>
                <a:spcPct val="90000"/>
              </a:lnSpc>
              <a:spcBef>
                <a:spcPct val="0"/>
              </a:spcBef>
              <a:defRPr/>
            </a:pPr>
            <a:r>
              <a:rPr lang="es-ES" sz="3200" b="1" dirty="0">
                <a:latin typeface="Open Sans" panose="020B0606030504020204" pitchFamily="34" charset="0"/>
                <a:ea typeface="Open Sans" panose="020B0606030504020204" pitchFamily="34" charset="0"/>
                <a:cs typeface="Open Sans" panose="020B0606030504020204" pitchFamily="34" charset="0"/>
              </a:rPr>
              <a:t>Evaluación de desempeño</a:t>
            </a:r>
          </a:p>
        </p:txBody>
      </p:sp>
      <p:sp>
        <p:nvSpPr>
          <p:cNvPr id="4" name="Rectángulo 3">
            <a:extLst>
              <a:ext uri="{FF2B5EF4-FFF2-40B4-BE49-F238E27FC236}">
                <a16:creationId xmlns:a16="http://schemas.microsoft.com/office/drawing/2014/main" id="{B8168CFA-9EC1-58EE-88BE-2A7A0A39E51E}"/>
              </a:ext>
            </a:extLst>
          </p:cNvPr>
          <p:cNvSpPr/>
          <p:nvPr/>
        </p:nvSpPr>
        <p:spPr>
          <a:xfrm>
            <a:off x="1615441" y="1454070"/>
            <a:ext cx="9288779" cy="923330"/>
          </a:xfrm>
          <a:prstGeom prst="rect">
            <a:avLst/>
          </a:prstGeom>
        </p:spPr>
        <p:txBody>
          <a:bodyPr wrap="square">
            <a:spAutoFit/>
          </a:bodyPr>
          <a:lstStyle/>
          <a:p>
            <a:pPr>
              <a:defRPr/>
            </a:pPr>
            <a:r>
              <a:rPr lang="es-PE" altLang="es-PE" dirty="0">
                <a:solidFill>
                  <a:srgbClr val="000000"/>
                </a:solidFill>
                <a:latin typeface="Montserrat Classic" panose="020B0604020202020204" charset="0"/>
                <a:cs typeface="Arial" charset="0"/>
              </a:rPr>
              <a:t>Se evalúa de forma mensual</a:t>
            </a:r>
          </a:p>
          <a:p>
            <a:pPr>
              <a:defRPr/>
            </a:pPr>
            <a:endParaRPr lang="es-PE" altLang="es-PE" dirty="0">
              <a:solidFill>
                <a:srgbClr val="000000"/>
              </a:solidFill>
              <a:latin typeface="Montserrat Classic" panose="020B0604020202020204" charset="0"/>
              <a:cs typeface="Arial" charset="0"/>
            </a:endParaRPr>
          </a:p>
          <a:p>
            <a:pPr>
              <a:defRPr/>
            </a:pPr>
            <a:r>
              <a:rPr lang="es-PE" altLang="es-PE" dirty="0">
                <a:solidFill>
                  <a:srgbClr val="000000"/>
                </a:solidFill>
                <a:latin typeface="Montserrat Classic" panose="020B0604020202020204" charset="0"/>
                <a:cs typeface="Arial" charset="0"/>
              </a:rPr>
              <a:t>Los temas evaluados se dividen de la siguiente forma:</a:t>
            </a:r>
          </a:p>
        </p:txBody>
      </p:sp>
      <p:grpSp>
        <p:nvGrpSpPr>
          <p:cNvPr id="5" name="Group 2">
            <a:extLst>
              <a:ext uri="{FF2B5EF4-FFF2-40B4-BE49-F238E27FC236}">
                <a16:creationId xmlns:a16="http://schemas.microsoft.com/office/drawing/2014/main" id="{49BAC7D2-F714-2E1A-7F18-379592AA9D6D}"/>
              </a:ext>
            </a:extLst>
          </p:cNvPr>
          <p:cNvGrpSpPr/>
          <p:nvPr/>
        </p:nvGrpSpPr>
        <p:grpSpPr>
          <a:xfrm>
            <a:off x="3920644" y="2826727"/>
            <a:ext cx="2591265" cy="1756621"/>
            <a:chOff x="276780" y="198436"/>
            <a:chExt cx="3883362" cy="1859390"/>
          </a:xfrm>
        </p:grpSpPr>
        <p:sp>
          <p:nvSpPr>
            <p:cNvPr id="6" name="TextBox 3">
              <a:extLst>
                <a:ext uri="{FF2B5EF4-FFF2-40B4-BE49-F238E27FC236}">
                  <a16:creationId xmlns:a16="http://schemas.microsoft.com/office/drawing/2014/main" id="{2B0B566C-0236-535C-2A10-77B54200E339}"/>
                </a:ext>
              </a:extLst>
            </p:cNvPr>
            <p:cNvSpPr txBox="1"/>
            <p:nvPr/>
          </p:nvSpPr>
          <p:spPr>
            <a:xfrm>
              <a:off x="332351" y="198436"/>
              <a:ext cx="3413898" cy="521253"/>
            </a:xfrm>
            <a:prstGeom prst="rect">
              <a:avLst/>
            </a:prstGeom>
          </p:spPr>
          <p:txBody>
            <a:bodyPr wrap="square" lIns="0" tIns="0" rIns="0" bIns="0" rtlCol="0" anchor="t">
              <a:spAutoFit/>
            </a:bodyPr>
            <a:lstStyle/>
            <a:p>
              <a:pPr algn="l"/>
              <a:r>
                <a:rPr lang="en-US" sz="1600" spc="333" dirty="0" err="1">
                  <a:solidFill>
                    <a:srgbClr val="000000"/>
                  </a:solidFill>
                  <a:latin typeface="Montserrat Classic" panose="020B0604020202020204" charset="0"/>
                </a:rPr>
                <a:t>Objetivos</a:t>
              </a:r>
              <a:r>
                <a:rPr lang="en-US" sz="1600" spc="333" dirty="0">
                  <a:solidFill>
                    <a:srgbClr val="000000"/>
                  </a:solidFill>
                  <a:latin typeface="Montserrat Classic" panose="020B0604020202020204" charset="0"/>
                </a:rPr>
                <a:t> </a:t>
              </a:r>
              <a:r>
                <a:rPr lang="en-US" sz="1600" spc="333" dirty="0" err="1">
                  <a:solidFill>
                    <a:srgbClr val="000000"/>
                  </a:solidFill>
                  <a:latin typeface="Montserrat Classic" panose="020B0604020202020204" charset="0"/>
                </a:rPr>
                <a:t>Cuantitativos</a:t>
              </a:r>
              <a:endParaRPr lang="en-US" sz="1600" spc="333" dirty="0">
                <a:solidFill>
                  <a:srgbClr val="000000"/>
                </a:solidFill>
                <a:latin typeface="Montserrat Classic" panose="020B0604020202020204" charset="0"/>
              </a:endParaRPr>
            </a:p>
          </p:txBody>
        </p:sp>
        <p:sp>
          <p:nvSpPr>
            <p:cNvPr id="7" name="TextBox 4">
              <a:extLst>
                <a:ext uri="{FF2B5EF4-FFF2-40B4-BE49-F238E27FC236}">
                  <a16:creationId xmlns:a16="http://schemas.microsoft.com/office/drawing/2014/main" id="{DC990F01-82E7-028A-317E-D7FCBCA7548F}"/>
                </a:ext>
              </a:extLst>
            </p:cNvPr>
            <p:cNvSpPr txBox="1"/>
            <p:nvPr/>
          </p:nvSpPr>
          <p:spPr>
            <a:xfrm>
              <a:off x="276780" y="1015321"/>
              <a:ext cx="3883362" cy="1042505"/>
            </a:xfrm>
            <a:prstGeom prst="rect">
              <a:avLst/>
            </a:prstGeom>
          </p:spPr>
          <p:txBody>
            <a:bodyPr wrap="square" lIns="0" tIns="0" rIns="0" bIns="0" rtlCol="0" anchor="t">
              <a:spAutoFit/>
            </a:bodyPr>
            <a:lstStyle/>
            <a:p>
              <a:pPr marL="0" lvl="1" algn="just">
                <a:buClr>
                  <a:srgbClr val="7A000F"/>
                </a:buClr>
                <a:tabLst>
                  <a:tab pos="1436688" algn="l"/>
                </a:tabLst>
                <a:defRPr/>
              </a:pPr>
              <a:r>
                <a:rPr lang="es-PE" altLang="es-PE" sz="1600" spc="110" dirty="0">
                  <a:solidFill>
                    <a:srgbClr val="000000"/>
                  </a:solidFill>
                  <a:latin typeface="Montserrat Classic" panose="020B0604020202020204" charset="0"/>
                </a:rPr>
                <a:t>Fijados por el superior en función de los objetivos estratégicos del área</a:t>
              </a:r>
            </a:p>
          </p:txBody>
        </p:sp>
      </p:grpSp>
      <p:grpSp>
        <p:nvGrpSpPr>
          <p:cNvPr id="8" name="Group 16">
            <a:extLst>
              <a:ext uri="{FF2B5EF4-FFF2-40B4-BE49-F238E27FC236}">
                <a16:creationId xmlns:a16="http://schemas.microsoft.com/office/drawing/2014/main" id="{78FD6F8B-27C4-80CB-CC6F-57FD0A643CEB}"/>
              </a:ext>
            </a:extLst>
          </p:cNvPr>
          <p:cNvGrpSpPr>
            <a:grpSpLocks noChangeAspect="1"/>
          </p:cNvGrpSpPr>
          <p:nvPr/>
        </p:nvGrpSpPr>
        <p:grpSpPr>
          <a:xfrm>
            <a:off x="3278096" y="2773544"/>
            <a:ext cx="581025" cy="581025"/>
            <a:chOff x="0" y="0"/>
            <a:chExt cx="1708150" cy="1708150"/>
          </a:xfrm>
        </p:grpSpPr>
        <p:sp>
          <p:nvSpPr>
            <p:cNvPr id="9" name="Freeform 17">
              <a:extLst>
                <a:ext uri="{FF2B5EF4-FFF2-40B4-BE49-F238E27FC236}">
                  <a16:creationId xmlns:a16="http://schemas.microsoft.com/office/drawing/2014/main" id="{1029E788-259F-4C48-C576-15D26862713D}"/>
                </a:ext>
              </a:extLst>
            </p:cNvPr>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p:spPr>
          <p:style>
            <a:lnRef idx="0">
              <a:schemeClr val="accent6"/>
            </a:lnRef>
            <a:fillRef idx="3">
              <a:schemeClr val="accent6"/>
            </a:fillRef>
            <a:effectRef idx="3">
              <a:schemeClr val="accent6"/>
            </a:effectRef>
            <a:fontRef idx="minor">
              <a:schemeClr val="lt1"/>
            </a:fontRef>
          </p:style>
          <p:txBody>
            <a:bodyPr/>
            <a:lstStyle/>
            <a:p>
              <a:endParaRPr lang="es-PE"/>
            </a:p>
          </p:txBody>
        </p:sp>
      </p:grpSp>
      <p:grpSp>
        <p:nvGrpSpPr>
          <p:cNvPr id="10" name="Group 2">
            <a:extLst>
              <a:ext uri="{FF2B5EF4-FFF2-40B4-BE49-F238E27FC236}">
                <a16:creationId xmlns:a16="http://schemas.microsoft.com/office/drawing/2014/main" id="{EA9FF522-C8B3-754D-067F-63F939F12A06}"/>
              </a:ext>
            </a:extLst>
          </p:cNvPr>
          <p:cNvGrpSpPr/>
          <p:nvPr/>
        </p:nvGrpSpPr>
        <p:grpSpPr>
          <a:xfrm>
            <a:off x="7717804" y="2840727"/>
            <a:ext cx="2590984" cy="1726964"/>
            <a:chOff x="-458543" y="107960"/>
            <a:chExt cx="3920108" cy="1569355"/>
          </a:xfrm>
        </p:grpSpPr>
        <p:sp>
          <p:nvSpPr>
            <p:cNvPr id="11" name="TextBox 3">
              <a:extLst>
                <a:ext uri="{FF2B5EF4-FFF2-40B4-BE49-F238E27FC236}">
                  <a16:creationId xmlns:a16="http://schemas.microsoft.com/office/drawing/2014/main" id="{6D0475D4-93C8-B7AA-3940-FB78F1A0235C}"/>
                </a:ext>
              </a:extLst>
            </p:cNvPr>
            <p:cNvSpPr txBox="1"/>
            <p:nvPr/>
          </p:nvSpPr>
          <p:spPr>
            <a:xfrm>
              <a:off x="48544" y="107960"/>
              <a:ext cx="3413021" cy="447501"/>
            </a:xfrm>
            <a:prstGeom prst="rect">
              <a:avLst/>
            </a:prstGeom>
          </p:spPr>
          <p:txBody>
            <a:bodyPr wrap="square" lIns="0" tIns="0" rIns="0" bIns="0" rtlCol="0" anchor="t">
              <a:spAutoFit/>
            </a:bodyPr>
            <a:lstStyle/>
            <a:p>
              <a:pPr algn="l"/>
              <a:r>
                <a:rPr lang="en-US" sz="1600" spc="333" dirty="0" err="1">
                  <a:solidFill>
                    <a:srgbClr val="000000"/>
                  </a:solidFill>
                  <a:latin typeface="Montserrat Classic" panose="020B0604020202020204" charset="0"/>
                </a:rPr>
                <a:t>Objetivos</a:t>
              </a:r>
              <a:r>
                <a:rPr lang="en-US" sz="1600" spc="333" dirty="0">
                  <a:solidFill>
                    <a:srgbClr val="000000"/>
                  </a:solidFill>
                  <a:latin typeface="Montserrat Classic" panose="020B0604020202020204" charset="0"/>
                </a:rPr>
                <a:t> </a:t>
              </a:r>
              <a:r>
                <a:rPr lang="en-US" sz="1600" spc="333" dirty="0" err="1">
                  <a:solidFill>
                    <a:srgbClr val="000000"/>
                  </a:solidFill>
                  <a:latin typeface="Montserrat Classic" panose="020B0604020202020204" charset="0"/>
                </a:rPr>
                <a:t>Cualitativos</a:t>
              </a:r>
              <a:endParaRPr lang="en-US" sz="1600" spc="333" dirty="0">
                <a:solidFill>
                  <a:srgbClr val="000000"/>
                </a:solidFill>
                <a:latin typeface="Montserrat Classic" panose="020B0604020202020204" charset="0"/>
              </a:endParaRPr>
            </a:p>
          </p:txBody>
        </p:sp>
        <p:sp>
          <p:nvSpPr>
            <p:cNvPr id="12" name="TextBox 4">
              <a:extLst>
                <a:ext uri="{FF2B5EF4-FFF2-40B4-BE49-F238E27FC236}">
                  <a16:creationId xmlns:a16="http://schemas.microsoft.com/office/drawing/2014/main" id="{5DBF7251-D964-5726-B0BF-1B785FA6A012}"/>
                </a:ext>
              </a:extLst>
            </p:cNvPr>
            <p:cNvSpPr txBox="1"/>
            <p:nvPr/>
          </p:nvSpPr>
          <p:spPr>
            <a:xfrm>
              <a:off x="-458543" y="782314"/>
              <a:ext cx="3672205" cy="895001"/>
            </a:xfrm>
            <a:prstGeom prst="rect">
              <a:avLst/>
            </a:prstGeom>
          </p:spPr>
          <p:txBody>
            <a:bodyPr wrap="square" lIns="0" tIns="0" rIns="0" bIns="0" rtlCol="0" anchor="t">
              <a:spAutoFit/>
            </a:bodyPr>
            <a:lstStyle/>
            <a:p>
              <a:pPr marL="342900" lvl="1" indent="-342900" algn="just">
                <a:buClr>
                  <a:srgbClr val="7A000F"/>
                </a:buClr>
                <a:buFont typeface="Arial" panose="020B0604020202020204" pitchFamily="34" charset="0"/>
                <a:buChar char="•"/>
                <a:defRPr/>
              </a:pPr>
              <a:r>
                <a:rPr lang="es-PE" altLang="es-PE" sz="1600" spc="110" dirty="0">
                  <a:solidFill>
                    <a:srgbClr val="000000"/>
                  </a:solidFill>
                  <a:latin typeface="Montserrat Classic" panose="020B0604020202020204" charset="0"/>
                </a:rPr>
                <a:t>Comunicación, trabajo en equipo, puntualidad y respeto</a:t>
              </a:r>
            </a:p>
          </p:txBody>
        </p:sp>
      </p:grpSp>
      <p:grpSp>
        <p:nvGrpSpPr>
          <p:cNvPr id="13" name="Group 16">
            <a:extLst>
              <a:ext uri="{FF2B5EF4-FFF2-40B4-BE49-F238E27FC236}">
                <a16:creationId xmlns:a16="http://schemas.microsoft.com/office/drawing/2014/main" id="{8E5349B0-E243-CC5C-678B-079DC4C20A2F}"/>
              </a:ext>
            </a:extLst>
          </p:cNvPr>
          <p:cNvGrpSpPr>
            <a:grpSpLocks noChangeAspect="1"/>
          </p:cNvGrpSpPr>
          <p:nvPr/>
        </p:nvGrpSpPr>
        <p:grpSpPr>
          <a:xfrm>
            <a:off x="7341484" y="2832537"/>
            <a:ext cx="581025" cy="581025"/>
            <a:chOff x="0" y="0"/>
            <a:chExt cx="1708150" cy="1708150"/>
          </a:xfrm>
        </p:grpSpPr>
        <p:sp>
          <p:nvSpPr>
            <p:cNvPr id="14" name="Freeform 17">
              <a:extLst>
                <a:ext uri="{FF2B5EF4-FFF2-40B4-BE49-F238E27FC236}">
                  <a16:creationId xmlns:a16="http://schemas.microsoft.com/office/drawing/2014/main" id="{7B2C072C-FA01-2AC5-AC6C-2F549AB538B1}"/>
                </a:ext>
              </a:extLst>
            </p:cNvPr>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p:spPr>
          <p:style>
            <a:lnRef idx="0">
              <a:schemeClr val="accent6"/>
            </a:lnRef>
            <a:fillRef idx="3">
              <a:schemeClr val="accent6"/>
            </a:fillRef>
            <a:effectRef idx="3">
              <a:schemeClr val="accent6"/>
            </a:effectRef>
            <a:fontRef idx="minor">
              <a:schemeClr val="lt1"/>
            </a:fontRef>
          </p:style>
          <p:txBody>
            <a:bodyPr/>
            <a:lstStyle/>
            <a:p>
              <a:endParaRPr lang="es-PE"/>
            </a:p>
          </p:txBody>
        </p:sp>
      </p:grpSp>
    </p:spTree>
    <p:extLst>
      <p:ext uri="{BB962C8B-B14F-4D97-AF65-F5344CB8AC3E}">
        <p14:creationId xmlns:p14="http://schemas.microsoft.com/office/powerpoint/2010/main" val="21617648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ombre feliz y mujer triste de pie sobre montones de dinero desiguales.  desigualdad salarial entre hombres y mujeres ilustración vectorial plana.  brecha salarial de género, discriminación femenina, concepto de diferencia  | Vector">
            <a:extLst>
              <a:ext uri="{FF2B5EF4-FFF2-40B4-BE49-F238E27FC236}">
                <a16:creationId xmlns:a16="http://schemas.microsoft.com/office/drawing/2014/main" id="{AA5C040B-C23D-9183-05E5-E71823A45402}"/>
              </a:ext>
            </a:extLst>
          </p:cNvPr>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backgroundRemoval t="1463" b="98537" l="2517" r="96477">
                        <a14:foregroundMark x1="14262" y1="18049" x2="16275" y2="61951"/>
                        <a14:foregroundMark x1="13926" y1="85610" x2="11074" y2="60488"/>
                        <a14:foregroundMark x1="89933" y1="87317" x2="80201" y2="68293"/>
                        <a14:foregroundMark x1="80201" y1="68293" x2="79362" y2="52683"/>
                        <a14:foregroundMark x1="79362" y1="52683" x2="82886" y2="30976"/>
                        <a14:foregroundMark x1="82886" y1="30976" x2="82718" y2="27805"/>
                        <a14:foregroundMark x1="78523" y1="46098" x2="75168" y2="42195"/>
                        <a14:foregroundMark x1="75839" y1="46098" x2="74497" y2="46098"/>
                        <a14:foregroundMark x1="76342" y1="46098" x2="73658" y2="47073"/>
                        <a14:foregroundMark x1="75671" y1="31220" x2="74832" y2="29024"/>
                        <a14:foregroundMark x1="76510" y1="30732" x2="75671" y2="28537"/>
                        <a14:foregroundMark x1="34899" y1="96341" x2="67785" y2="94878"/>
                        <a14:foregroundMark x1="46644" y1="18537" x2="45470" y2="3415"/>
                        <a14:foregroundMark x1="85570" y1="91220" x2="85738" y2="91951"/>
                        <a14:foregroundMark x1="33389" y1="50488" x2="25503" y2="52195"/>
                        <a14:foregroundMark x1="25503" y1="52195" x2="24497" y2="57805"/>
                        <a14:foregroundMark x1="38255" y1="66341" x2="33389" y2="56341"/>
                        <a14:foregroundMark x1="33389" y1="56341" x2="22148" y2="43171"/>
                        <a14:foregroundMark x1="22148" y1="43171" x2="20470" y2="42439"/>
                        <a14:foregroundMark x1="33557" y1="44146" x2="28859" y2="71951"/>
                        <a14:foregroundMark x1="28691" y1="72683" x2="20973" y2="47805"/>
                        <a14:foregroundMark x1="20973" y1="47805" x2="21141" y2="46585"/>
                        <a14:foregroundMark x1="38591" y1="58049" x2="34732" y2="45854"/>
                        <a14:foregroundMark x1="34732" y1="45854" x2="27852" y2="38293"/>
                        <a14:foregroundMark x1="27852" y1="38293" x2="26007" y2="38293"/>
                        <a14:foregroundMark x1="43121" y1="50000" x2="31544" y2="42683"/>
                        <a14:foregroundMark x1="31544" y1="42683" x2="30201" y2="42683"/>
                        <a14:foregroundMark x1="40268" y1="43902" x2="24161" y2="38293"/>
                        <a14:foregroundMark x1="24161" y1="38293" x2="21980" y2="39512"/>
                        <a14:foregroundMark x1="37416" y1="42927" x2="22819" y2="40488"/>
                        <a14:foregroundMark x1="26342" y1="77805" x2="26342" y2="77805"/>
                        <a14:foregroundMark x1="24832" y1="69512" x2="26678" y2="81463"/>
                        <a14:foregroundMark x1="26846" y1="77317" x2="29362" y2="87317"/>
                        <a14:foregroundMark x1="29027" y1="92683" x2="28523" y2="86585"/>
                        <a14:foregroundMark x1="28691" y1="96341" x2="28020" y2="92683"/>
                        <a14:foregroundMark x1="28188" y1="90732" x2="23993" y2="97317"/>
                        <a14:foregroundMark x1="23993" y1="97317" x2="23993" y2="97317"/>
                        <a14:foregroundMark x1="29362" y1="96829" x2="25839" y2="96829"/>
                        <a14:foregroundMark x1="27852" y1="94146" x2="32718" y2="98537"/>
                        <a14:foregroundMark x1="29530" y1="97317" x2="25336" y2="98049"/>
                        <a14:foregroundMark x1="45805" y1="62927" x2="48826" y2="48293"/>
                        <a14:foregroundMark x1="58389" y1="64146" x2="55705" y2="41220"/>
                        <a14:foregroundMark x1="76678" y1="56585" x2="62919" y2="36341"/>
                        <a14:foregroundMark x1="62919" y1="36341" x2="62248" y2="36098"/>
                        <a14:foregroundMark x1="57047" y1="50976" x2="66611" y2="37561"/>
                        <a14:foregroundMark x1="66611" y1="37561" x2="66611" y2="37561"/>
                        <a14:foregroundMark x1="53188" y1="40244" x2="59899" y2="38049"/>
                        <a14:foregroundMark x1="59899" y1="38049" x2="69631" y2="39268"/>
                        <a14:foregroundMark x1="69631" y1="39268" x2="70638" y2="40000"/>
                        <a14:foregroundMark x1="27349" y1="38049" x2="38255" y2="36829"/>
                        <a14:foregroundMark x1="38255" y1="36829" x2="44463" y2="37317"/>
                        <a14:foregroundMark x1="37248" y1="35854" x2="20973" y2="36829"/>
                        <a14:foregroundMark x1="74664" y1="60732" x2="74832" y2="98049"/>
                        <a14:foregroundMark x1="89597" y1="61463" x2="93960" y2="91220"/>
                        <a14:foregroundMark x1="93960" y1="91220" x2="77517" y2="97073"/>
                        <a14:foregroundMark x1="88926" y1="59024" x2="94799" y2="81463"/>
                        <a14:foregroundMark x1="94799" y1="81463" x2="94463" y2="90488"/>
                        <a14:foregroundMark x1="94463" y1="90488" x2="92450" y2="97317"/>
                        <a14:foregroundMark x1="94295" y1="95854" x2="96477" y2="88293"/>
                        <a14:foregroundMark x1="96477" y1="88293" x2="96477" y2="70976"/>
                        <a14:foregroundMark x1="96477" y1="70976" x2="92785" y2="61951"/>
                        <a14:foregroundMark x1="92785" y1="61951" x2="87248" y2="57317"/>
                        <a14:foregroundMark x1="76007" y1="50488" x2="71477" y2="44878"/>
                        <a14:foregroundMark x1="71477" y1="44878" x2="63423" y2="40000"/>
                        <a14:foregroundMark x1="63423" y1="40000" x2="62416" y2="40244"/>
                        <a14:foregroundMark x1="75168" y1="43902" x2="61913" y2="39756"/>
                        <a14:foregroundMark x1="73993" y1="43171" x2="61409" y2="36829"/>
                        <a14:foregroundMark x1="61409" y1="36829" x2="55872" y2="37805"/>
                        <a14:foregroundMark x1="55872" y1="37805" x2="51510" y2="42195"/>
                        <a14:foregroundMark x1="74161" y1="42439" x2="64597" y2="36829"/>
                        <a14:foregroundMark x1="64597" y1="36829" x2="60570" y2="36341"/>
                        <a14:foregroundMark x1="81544" y1="27317" x2="81376" y2="28537"/>
                        <a14:foregroundMark x1="12752" y1="18780" x2="12584" y2="27317"/>
                        <a14:foregroundMark x1="12584" y1="27317" x2="12584" y2="27317"/>
                        <a14:foregroundMark x1="12416" y1="20488" x2="13758" y2="19024"/>
                        <a14:foregroundMark x1="44799" y1="5854" x2="45134" y2="6098"/>
                        <a14:foregroundMark x1="90101" y1="40976" x2="85403" y2="33415"/>
                        <a14:foregroundMark x1="85403" y1="33415" x2="84899" y2="31220"/>
                      </a14:backgroundRemoval>
                    </a14:imgEffect>
                  </a14:imgLayer>
                </a14:imgProps>
              </a:ext>
              <a:ext uri="{28A0092B-C50C-407E-A947-70E740481C1C}">
                <a14:useLocalDpi xmlns:a14="http://schemas.microsoft.com/office/drawing/2010/main"/>
              </a:ext>
            </a:extLst>
          </a:blip>
          <a:srcRect/>
          <a:stretch/>
        </p:blipFill>
        <p:spPr bwMode="auto">
          <a:xfrm>
            <a:off x="6422042" y="3217025"/>
            <a:ext cx="4985502" cy="3323472"/>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46FAEF15-8D27-3FB0-2035-5A258845DCD4}"/>
              </a:ext>
            </a:extLst>
          </p:cNvPr>
          <p:cNvSpPr txBox="1"/>
          <p:nvPr/>
        </p:nvSpPr>
        <p:spPr>
          <a:xfrm>
            <a:off x="0" y="282447"/>
            <a:ext cx="12191999" cy="535531"/>
          </a:xfrm>
          <a:prstGeom prst="rect">
            <a:avLst/>
          </a:prstGeom>
          <a:noFill/>
        </p:spPr>
        <p:txBody>
          <a:bodyPr wrap="square">
            <a:spAutoFit/>
          </a:bodyPr>
          <a:lstStyle/>
          <a:p>
            <a:pPr algn="ctr">
              <a:lnSpc>
                <a:spcPct val="90000"/>
              </a:lnSpc>
              <a:spcBef>
                <a:spcPct val="0"/>
              </a:spcBef>
              <a:defRPr/>
            </a:pPr>
            <a:r>
              <a:rPr lang="es-ES" sz="3200" b="1" dirty="0">
                <a:latin typeface="Open Sans" panose="020B0606030504020204" pitchFamily="34" charset="0"/>
                <a:ea typeface="Open Sans" panose="020B0606030504020204" pitchFamily="34" charset="0"/>
                <a:cs typeface="Open Sans" panose="020B0606030504020204" pitchFamily="34" charset="0"/>
              </a:rPr>
              <a:t>Política Salarial</a:t>
            </a:r>
          </a:p>
        </p:txBody>
      </p:sp>
      <p:sp>
        <p:nvSpPr>
          <p:cNvPr id="2" name="Marcador de contenido 3">
            <a:extLst>
              <a:ext uri="{FF2B5EF4-FFF2-40B4-BE49-F238E27FC236}">
                <a16:creationId xmlns:a16="http://schemas.microsoft.com/office/drawing/2014/main" id="{56F3C57C-2583-F69D-45E1-F9270E1353EB}"/>
              </a:ext>
            </a:extLst>
          </p:cNvPr>
          <p:cNvSpPr txBox="1">
            <a:spLocks/>
          </p:cNvSpPr>
          <p:nvPr/>
        </p:nvSpPr>
        <p:spPr>
          <a:xfrm>
            <a:off x="1105496" y="1709933"/>
            <a:ext cx="8886272" cy="995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ES" sz="1400" dirty="0">
                <a:solidFill>
                  <a:srgbClr val="000000"/>
                </a:solidFill>
              </a:rPr>
              <a:t>Establecer los lineamientos para otorgar una remuneración equitativa de acuerdo con las obligaciones y responsabilidades asignadas, sin prejuicio de género, raza, sexo, religión, opinión, idioma o de cualquier índole en cumplimiento con la Ley N°30709, Ley que prohíbe la discriminación remunerativa entre varones y mujeres.</a:t>
            </a:r>
            <a:endParaRPr lang="es-PE" sz="1400" dirty="0">
              <a:solidFill>
                <a:srgbClr val="000000"/>
              </a:solidFill>
            </a:endParaRPr>
          </a:p>
        </p:txBody>
      </p:sp>
      <p:sp>
        <p:nvSpPr>
          <p:cNvPr id="15" name="Rectángulo 14">
            <a:extLst>
              <a:ext uri="{FF2B5EF4-FFF2-40B4-BE49-F238E27FC236}">
                <a16:creationId xmlns:a16="http://schemas.microsoft.com/office/drawing/2014/main" id="{D2D7D3A3-DC33-DDB1-3C24-D1FDE7AB705E}"/>
              </a:ext>
            </a:extLst>
          </p:cNvPr>
          <p:cNvSpPr/>
          <p:nvPr/>
        </p:nvSpPr>
        <p:spPr>
          <a:xfrm>
            <a:off x="1105496" y="4694065"/>
            <a:ext cx="5316546" cy="523220"/>
          </a:xfrm>
          <a:prstGeom prst="rect">
            <a:avLst/>
          </a:prstGeom>
        </p:spPr>
        <p:txBody>
          <a:bodyPr wrap="square">
            <a:spAutoFit/>
          </a:bodyPr>
          <a:lstStyle/>
          <a:p>
            <a:pPr marL="228600" lvl="0" indent="-228600" algn="just">
              <a:spcBef>
                <a:spcPts val="1000"/>
              </a:spcBef>
              <a:spcAft>
                <a:spcPts val="1200"/>
              </a:spcAft>
              <a:buClr>
                <a:schemeClr val="tx1"/>
              </a:buClr>
              <a:buFont typeface="Arial" panose="020B0604020202020204" pitchFamily="34" charset="0"/>
              <a:buChar char="•"/>
            </a:pPr>
            <a:r>
              <a:rPr lang="es-PE" sz="14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Ley N°30709, Ley que prohíbe la discriminación remunerativa entre varones y mujeres.</a:t>
            </a:r>
          </a:p>
        </p:txBody>
      </p:sp>
      <p:sp>
        <p:nvSpPr>
          <p:cNvPr id="16" name="Rectángulo 15">
            <a:extLst>
              <a:ext uri="{FF2B5EF4-FFF2-40B4-BE49-F238E27FC236}">
                <a16:creationId xmlns:a16="http://schemas.microsoft.com/office/drawing/2014/main" id="{92EF39CA-D898-72AD-8906-42B715F70562}"/>
              </a:ext>
            </a:extLst>
          </p:cNvPr>
          <p:cNvSpPr/>
          <p:nvPr/>
        </p:nvSpPr>
        <p:spPr>
          <a:xfrm>
            <a:off x="1105496" y="3429000"/>
            <a:ext cx="5564408" cy="307777"/>
          </a:xfrm>
          <a:prstGeom prst="rect">
            <a:avLst/>
          </a:prstGeom>
        </p:spPr>
        <p:txBody>
          <a:bodyPr wrap="none">
            <a:spAutoFit/>
          </a:bodyPr>
          <a:lstStyle/>
          <a:p>
            <a:pPr marL="228600" indent="-228600" algn="just">
              <a:spcBef>
                <a:spcPts val="1000"/>
              </a:spcBef>
              <a:spcAft>
                <a:spcPts val="1200"/>
              </a:spcAft>
              <a:buClr>
                <a:schemeClr val="tx1"/>
              </a:buClr>
              <a:buFont typeface="Arial" panose="020B0604020202020204" pitchFamily="34" charset="0"/>
              <a:buChar char="•"/>
            </a:pPr>
            <a:r>
              <a:rPr lang="es-PE" sz="14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Aplica a todos los colaboradores de Laboratorios AC Farma S.A.</a:t>
            </a:r>
          </a:p>
        </p:txBody>
      </p:sp>
      <p:sp>
        <p:nvSpPr>
          <p:cNvPr id="17" name="Rectángulo 16">
            <a:extLst>
              <a:ext uri="{FF2B5EF4-FFF2-40B4-BE49-F238E27FC236}">
                <a16:creationId xmlns:a16="http://schemas.microsoft.com/office/drawing/2014/main" id="{613C6F56-1F17-0781-F502-7218DEFCDEF9}"/>
              </a:ext>
            </a:extLst>
          </p:cNvPr>
          <p:cNvSpPr/>
          <p:nvPr/>
        </p:nvSpPr>
        <p:spPr>
          <a:xfrm>
            <a:off x="1105496" y="5332650"/>
            <a:ext cx="5316546" cy="738664"/>
          </a:xfrm>
          <a:prstGeom prst="rect">
            <a:avLst/>
          </a:prstGeom>
        </p:spPr>
        <p:txBody>
          <a:bodyPr wrap="square">
            <a:spAutoFit/>
          </a:bodyPr>
          <a:lstStyle/>
          <a:p>
            <a:pPr marL="228600" indent="-228600" algn="just">
              <a:spcBef>
                <a:spcPts val="1000"/>
              </a:spcBef>
              <a:spcAft>
                <a:spcPts val="1200"/>
              </a:spcAft>
              <a:buClr>
                <a:schemeClr val="tx1"/>
              </a:buClr>
              <a:buFont typeface="Arial" panose="020B0604020202020204" pitchFamily="34" charset="0"/>
              <a:buChar char="•"/>
            </a:pPr>
            <a:r>
              <a:rPr lang="es-ES" sz="14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Todo colaborador, independiente del género, tiene derecho a percibir un sueldo justo de acuerdo a las bandas salariales establecidas por la empresa.</a:t>
            </a:r>
          </a:p>
        </p:txBody>
      </p:sp>
      <p:sp>
        <p:nvSpPr>
          <p:cNvPr id="18" name="Rectángulo 17">
            <a:extLst>
              <a:ext uri="{FF2B5EF4-FFF2-40B4-BE49-F238E27FC236}">
                <a16:creationId xmlns:a16="http://schemas.microsoft.com/office/drawing/2014/main" id="{FC62DA80-7047-16EA-456E-0580A75F2711}"/>
              </a:ext>
            </a:extLst>
          </p:cNvPr>
          <p:cNvSpPr/>
          <p:nvPr/>
        </p:nvSpPr>
        <p:spPr>
          <a:xfrm>
            <a:off x="800117" y="1240502"/>
            <a:ext cx="1351973" cy="369332"/>
          </a:xfrm>
          <a:prstGeom prst="rect">
            <a:avLst/>
          </a:prstGeom>
        </p:spPr>
        <p:txBody>
          <a:bodyPr wrap="none">
            <a:spAutoFit/>
          </a:bodyPr>
          <a:lstStyle/>
          <a:p>
            <a:pPr lvl="0" algn="just">
              <a:spcAft>
                <a:spcPts val="600"/>
              </a:spcAft>
            </a:pPr>
            <a:r>
              <a:rPr lang="es-PE" b="1" dirty="0">
                <a:latin typeface="Calibri" panose="020F0502020204030204" pitchFamily="34" charset="0"/>
                <a:ea typeface="Calibri" panose="020F0502020204030204" pitchFamily="34" charset="0"/>
                <a:cs typeface="Calibri" panose="020F0502020204030204" pitchFamily="34" charset="0"/>
              </a:rPr>
              <a:t>1. OBJETIVO</a:t>
            </a:r>
            <a:endParaRPr lang="es-PE"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Rectángulo 18">
            <a:extLst>
              <a:ext uri="{FF2B5EF4-FFF2-40B4-BE49-F238E27FC236}">
                <a16:creationId xmlns:a16="http://schemas.microsoft.com/office/drawing/2014/main" id="{146BB34C-3A89-21CA-B320-68D71312FA71}"/>
              </a:ext>
            </a:extLst>
          </p:cNvPr>
          <p:cNvSpPr/>
          <p:nvPr/>
        </p:nvSpPr>
        <p:spPr>
          <a:xfrm>
            <a:off x="800117" y="2882749"/>
            <a:ext cx="1297535" cy="369332"/>
          </a:xfrm>
          <a:prstGeom prst="rect">
            <a:avLst/>
          </a:prstGeom>
        </p:spPr>
        <p:txBody>
          <a:bodyPr wrap="none">
            <a:spAutoFit/>
          </a:bodyPr>
          <a:lstStyle/>
          <a:p>
            <a:pPr lvl="0" algn="just">
              <a:spcAft>
                <a:spcPts val="600"/>
              </a:spcAft>
            </a:pPr>
            <a:r>
              <a:rPr lang="es-PE" b="1" dirty="0">
                <a:latin typeface="Calibri" panose="020F0502020204030204" pitchFamily="34" charset="0"/>
                <a:ea typeface="Calibri" panose="020F0502020204030204" pitchFamily="34" charset="0"/>
                <a:cs typeface="Calibri" panose="020F0502020204030204" pitchFamily="34" charset="0"/>
              </a:rPr>
              <a:t>2. ALCANCE</a:t>
            </a:r>
            <a:endParaRPr lang="es-PE"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Rectángulo 19">
            <a:extLst>
              <a:ext uri="{FF2B5EF4-FFF2-40B4-BE49-F238E27FC236}">
                <a16:creationId xmlns:a16="http://schemas.microsoft.com/office/drawing/2014/main" id="{44EEF7B9-0B08-0429-602B-AE8694F11661}"/>
              </a:ext>
            </a:extLst>
          </p:cNvPr>
          <p:cNvSpPr/>
          <p:nvPr/>
        </p:nvSpPr>
        <p:spPr>
          <a:xfrm>
            <a:off x="800117" y="4111873"/>
            <a:ext cx="1701107" cy="369332"/>
          </a:xfrm>
          <a:prstGeom prst="rect">
            <a:avLst/>
          </a:prstGeom>
        </p:spPr>
        <p:txBody>
          <a:bodyPr wrap="none">
            <a:spAutoFit/>
          </a:bodyPr>
          <a:lstStyle/>
          <a:p>
            <a:pPr lvl="0" algn="just">
              <a:spcAft>
                <a:spcPts val="600"/>
              </a:spcAft>
            </a:pPr>
            <a:r>
              <a:rPr lang="es-PE" b="1" dirty="0">
                <a:latin typeface="Calibri" panose="020F0502020204030204" pitchFamily="34" charset="0"/>
                <a:ea typeface="Calibri" panose="020F0502020204030204" pitchFamily="34" charset="0"/>
                <a:cs typeface="Calibri" panose="020F0502020204030204" pitchFamily="34" charset="0"/>
              </a:rPr>
              <a:t>3. REFERENCIAS</a:t>
            </a:r>
            <a:endParaRPr lang="es-PE"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260303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Diagrama, Esquemático&#10;&#10;Descripción generada automáticamente">
            <a:extLst>
              <a:ext uri="{FF2B5EF4-FFF2-40B4-BE49-F238E27FC236}">
                <a16:creationId xmlns:a16="http://schemas.microsoft.com/office/drawing/2014/main" id="{EB74D3AD-112E-B491-34BC-9FADD10DA6ED}"/>
              </a:ext>
            </a:extLst>
          </p:cNvPr>
          <p:cNvPicPr>
            <a:picLocks noChangeAspect="1"/>
          </p:cNvPicPr>
          <p:nvPr/>
        </p:nvPicPr>
        <p:blipFill rotWithShape="1">
          <a:blip r:embed="rId2">
            <a:extLst>
              <a:ext uri="{28A0092B-C50C-407E-A947-70E740481C1C}">
                <a14:useLocalDpi xmlns:a14="http://schemas.microsoft.com/office/drawing/2010/main"/>
              </a:ext>
            </a:extLst>
          </a:blip>
          <a:srcRect t="17031"/>
          <a:stretch/>
        </p:blipFill>
        <p:spPr>
          <a:xfrm>
            <a:off x="0" y="1120139"/>
            <a:ext cx="11414446" cy="5366751"/>
          </a:xfrm>
          <a:prstGeom prst="rect">
            <a:avLst/>
          </a:prstGeom>
        </p:spPr>
      </p:pic>
      <p:pic>
        <p:nvPicPr>
          <p:cNvPr id="6" name="Imagen 5" descr="Forma&#10;&#10;Descripción generada automáticamente con confianza baja">
            <a:extLst>
              <a:ext uri="{FF2B5EF4-FFF2-40B4-BE49-F238E27FC236}">
                <a16:creationId xmlns:a16="http://schemas.microsoft.com/office/drawing/2014/main" id="{AA8D6648-D2DB-F8DB-2C39-161AB548EF95}"/>
              </a:ext>
            </a:extLst>
          </p:cNvPr>
          <p:cNvPicPr>
            <a:picLocks noChangeAspect="1"/>
          </p:cNvPicPr>
          <p:nvPr/>
        </p:nvPicPr>
        <p:blipFill>
          <a:blip r:embed="rId3"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rot="5400000">
            <a:off x="1059613" y="6181276"/>
            <a:ext cx="676342" cy="676342"/>
          </a:xfrm>
          <a:prstGeom prst="rect">
            <a:avLst/>
          </a:prstGeom>
        </p:spPr>
      </p:pic>
      <p:sp>
        <p:nvSpPr>
          <p:cNvPr id="7" name="Título 1">
            <a:extLst>
              <a:ext uri="{FF2B5EF4-FFF2-40B4-BE49-F238E27FC236}">
                <a16:creationId xmlns:a16="http://schemas.microsoft.com/office/drawing/2014/main" id="{2871F01C-ED0C-4FA8-533C-4B15AF39915C}"/>
              </a:ext>
            </a:extLst>
          </p:cNvPr>
          <p:cNvSpPr txBox="1">
            <a:spLocks/>
          </p:cNvSpPr>
          <p:nvPr/>
        </p:nvSpPr>
        <p:spPr>
          <a:xfrm>
            <a:off x="396673" y="338553"/>
            <a:ext cx="3958157" cy="9116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s-ES" sz="5000" b="1" dirty="0"/>
              <a:t>Hitos Clave</a:t>
            </a:r>
            <a:endParaRPr lang="es-PE" sz="5000" b="1" dirty="0"/>
          </a:p>
        </p:txBody>
      </p:sp>
      <p:sp>
        <p:nvSpPr>
          <p:cNvPr id="14" name="CuadroTexto 13">
            <a:extLst>
              <a:ext uri="{FF2B5EF4-FFF2-40B4-BE49-F238E27FC236}">
                <a16:creationId xmlns:a16="http://schemas.microsoft.com/office/drawing/2014/main" id="{79E3E005-F60E-7E48-6D84-E325720085DC}"/>
              </a:ext>
            </a:extLst>
          </p:cNvPr>
          <p:cNvSpPr txBox="1"/>
          <p:nvPr/>
        </p:nvSpPr>
        <p:spPr>
          <a:xfrm>
            <a:off x="936882" y="2884741"/>
            <a:ext cx="1509138" cy="830997"/>
          </a:xfrm>
          <a:prstGeom prst="rect">
            <a:avLst/>
          </a:prstGeom>
          <a:noFill/>
        </p:spPr>
        <p:txBody>
          <a:bodyPr wrap="square" rtlCol="0">
            <a:spAutoFit/>
          </a:bodyPr>
          <a:lstStyle/>
          <a:p>
            <a:pPr algn="just"/>
            <a:r>
              <a:rPr lang="es-ES" sz="1200" b="1" dirty="0">
                <a:solidFill>
                  <a:schemeClr val="bg2">
                    <a:lumMod val="50000"/>
                  </a:schemeClr>
                </a:solidFill>
              </a:rPr>
              <a:t>Incremento en las exportaciones </a:t>
            </a:r>
            <a:r>
              <a:rPr lang="es-ES" sz="1200" dirty="0">
                <a:solidFill>
                  <a:schemeClr val="bg2">
                    <a:lumMod val="50000"/>
                  </a:schemeClr>
                </a:solidFill>
              </a:rPr>
              <a:t>en Centroamérica y Sudamérica</a:t>
            </a:r>
            <a:endParaRPr lang="es-PE" sz="1200" dirty="0">
              <a:solidFill>
                <a:schemeClr val="bg2">
                  <a:lumMod val="50000"/>
                </a:schemeClr>
              </a:solidFill>
            </a:endParaRPr>
          </a:p>
        </p:txBody>
      </p:sp>
      <p:sp>
        <p:nvSpPr>
          <p:cNvPr id="17" name="CuadroTexto 16">
            <a:extLst>
              <a:ext uri="{FF2B5EF4-FFF2-40B4-BE49-F238E27FC236}">
                <a16:creationId xmlns:a16="http://schemas.microsoft.com/office/drawing/2014/main" id="{F0B57825-88E7-18D6-D0CE-593E5744E0B3}"/>
              </a:ext>
            </a:extLst>
          </p:cNvPr>
          <p:cNvSpPr txBox="1"/>
          <p:nvPr/>
        </p:nvSpPr>
        <p:spPr>
          <a:xfrm>
            <a:off x="1931292" y="5350278"/>
            <a:ext cx="1509138" cy="646331"/>
          </a:xfrm>
          <a:prstGeom prst="rect">
            <a:avLst/>
          </a:prstGeom>
          <a:noFill/>
        </p:spPr>
        <p:txBody>
          <a:bodyPr wrap="square" rtlCol="0">
            <a:spAutoFit/>
          </a:bodyPr>
          <a:lstStyle/>
          <a:p>
            <a:pPr algn="just"/>
            <a:r>
              <a:rPr lang="es-ES" sz="1200" b="1" dirty="0">
                <a:solidFill>
                  <a:schemeClr val="bg2">
                    <a:lumMod val="50000"/>
                  </a:schemeClr>
                </a:solidFill>
              </a:rPr>
              <a:t>Recertificación de BPM </a:t>
            </a:r>
            <a:r>
              <a:rPr lang="es-ES" sz="1200" dirty="0">
                <a:solidFill>
                  <a:schemeClr val="bg2">
                    <a:lumMod val="50000"/>
                  </a:schemeClr>
                </a:solidFill>
              </a:rPr>
              <a:t>para todas las plantas hasta 2019</a:t>
            </a:r>
            <a:endParaRPr lang="es-PE" sz="1200" dirty="0">
              <a:solidFill>
                <a:schemeClr val="bg2">
                  <a:lumMod val="50000"/>
                </a:schemeClr>
              </a:solidFill>
            </a:endParaRPr>
          </a:p>
        </p:txBody>
      </p:sp>
      <p:sp>
        <p:nvSpPr>
          <p:cNvPr id="21" name="CuadroTexto 20">
            <a:extLst>
              <a:ext uri="{FF2B5EF4-FFF2-40B4-BE49-F238E27FC236}">
                <a16:creationId xmlns:a16="http://schemas.microsoft.com/office/drawing/2014/main" id="{14A228C2-D788-53EB-7707-7F4A04ABBE3F}"/>
              </a:ext>
            </a:extLst>
          </p:cNvPr>
          <p:cNvSpPr txBox="1"/>
          <p:nvPr/>
        </p:nvSpPr>
        <p:spPr>
          <a:xfrm>
            <a:off x="2868552" y="2193415"/>
            <a:ext cx="1657728" cy="646331"/>
          </a:xfrm>
          <a:prstGeom prst="rect">
            <a:avLst/>
          </a:prstGeom>
          <a:noFill/>
        </p:spPr>
        <p:txBody>
          <a:bodyPr wrap="square" rtlCol="0">
            <a:spAutoFit/>
          </a:bodyPr>
          <a:lstStyle/>
          <a:p>
            <a:pPr algn="just"/>
            <a:r>
              <a:rPr lang="es-ES" sz="1200" dirty="0">
                <a:solidFill>
                  <a:schemeClr val="bg2">
                    <a:lumMod val="50000"/>
                  </a:schemeClr>
                </a:solidFill>
              </a:rPr>
              <a:t>Iniciamos operaciones en las </a:t>
            </a:r>
            <a:r>
              <a:rPr lang="es-ES" sz="1200" b="1" dirty="0">
                <a:solidFill>
                  <a:schemeClr val="bg2">
                    <a:lumMod val="50000"/>
                  </a:schemeClr>
                </a:solidFill>
              </a:rPr>
              <a:t>subsidiarias  de Ecuador y Chile</a:t>
            </a:r>
            <a:endParaRPr lang="es-PE" sz="1200" dirty="0">
              <a:solidFill>
                <a:schemeClr val="bg2">
                  <a:lumMod val="50000"/>
                </a:schemeClr>
              </a:solidFill>
            </a:endParaRPr>
          </a:p>
        </p:txBody>
      </p:sp>
      <p:sp>
        <p:nvSpPr>
          <p:cNvPr id="22" name="CuadroTexto 21">
            <a:extLst>
              <a:ext uri="{FF2B5EF4-FFF2-40B4-BE49-F238E27FC236}">
                <a16:creationId xmlns:a16="http://schemas.microsoft.com/office/drawing/2014/main" id="{33703372-FEEB-B2DC-9C51-B5A1897C2F38}"/>
              </a:ext>
            </a:extLst>
          </p:cNvPr>
          <p:cNvSpPr txBox="1"/>
          <p:nvPr/>
        </p:nvSpPr>
        <p:spPr>
          <a:xfrm>
            <a:off x="4764032" y="5603524"/>
            <a:ext cx="1320538" cy="461665"/>
          </a:xfrm>
          <a:prstGeom prst="rect">
            <a:avLst/>
          </a:prstGeom>
          <a:noFill/>
        </p:spPr>
        <p:txBody>
          <a:bodyPr wrap="square" rtlCol="0">
            <a:spAutoFit/>
          </a:bodyPr>
          <a:lstStyle/>
          <a:p>
            <a:pPr algn="just"/>
            <a:r>
              <a:rPr lang="es-ES" sz="1200" dirty="0">
                <a:solidFill>
                  <a:schemeClr val="bg2">
                    <a:lumMod val="50000"/>
                  </a:schemeClr>
                </a:solidFill>
              </a:rPr>
              <a:t>Certificación</a:t>
            </a:r>
            <a:endParaRPr lang="es-ES" sz="1200" b="1" dirty="0">
              <a:solidFill>
                <a:schemeClr val="bg2">
                  <a:lumMod val="50000"/>
                </a:schemeClr>
              </a:solidFill>
            </a:endParaRPr>
          </a:p>
          <a:p>
            <a:pPr algn="just"/>
            <a:r>
              <a:rPr lang="es-ES" sz="1200" b="1" dirty="0">
                <a:solidFill>
                  <a:schemeClr val="bg2">
                    <a:lumMod val="50000"/>
                  </a:schemeClr>
                </a:solidFill>
              </a:rPr>
              <a:t>ISO 9001:2015</a:t>
            </a:r>
            <a:endParaRPr lang="es-PE" sz="1200" dirty="0">
              <a:solidFill>
                <a:schemeClr val="bg2">
                  <a:lumMod val="50000"/>
                </a:schemeClr>
              </a:solidFill>
            </a:endParaRPr>
          </a:p>
        </p:txBody>
      </p:sp>
      <p:sp>
        <p:nvSpPr>
          <p:cNvPr id="23" name="CuadroTexto 22">
            <a:extLst>
              <a:ext uri="{FF2B5EF4-FFF2-40B4-BE49-F238E27FC236}">
                <a16:creationId xmlns:a16="http://schemas.microsoft.com/office/drawing/2014/main" id="{7453680C-0EC7-A7B2-E9F9-7CDA39017B1F}"/>
              </a:ext>
            </a:extLst>
          </p:cNvPr>
          <p:cNvSpPr txBox="1"/>
          <p:nvPr/>
        </p:nvSpPr>
        <p:spPr>
          <a:xfrm>
            <a:off x="5531742" y="1643421"/>
            <a:ext cx="1509138" cy="646331"/>
          </a:xfrm>
          <a:prstGeom prst="rect">
            <a:avLst/>
          </a:prstGeom>
          <a:noFill/>
        </p:spPr>
        <p:txBody>
          <a:bodyPr wrap="square" rtlCol="0">
            <a:spAutoFit/>
          </a:bodyPr>
          <a:lstStyle/>
          <a:p>
            <a:pPr algn="just"/>
            <a:r>
              <a:rPr lang="es-ES" sz="1200" b="1" dirty="0">
                <a:solidFill>
                  <a:schemeClr val="bg2">
                    <a:lumMod val="50000"/>
                  </a:schemeClr>
                </a:solidFill>
              </a:rPr>
              <a:t>Recertificación de BPM </a:t>
            </a:r>
            <a:r>
              <a:rPr lang="es-ES" sz="1200" dirty="0">
                <a:solidFill>
                  <a:schemeClr val="bg2">
                    <a:lumMod val="50000"/>
                  </a:schemeClr>
                </a:solidFill>
              </a:rPr>
              <a:t>para todas las plantas hasta 2024</a:t>
            </a:r>
            <a:endParaRPr lang="es-PE" sz="1200" dirty="0">
              <a:solidFill>
                <a:schemeClr val="bg2">
                  <a:lumMod val="50000"/>
                </a:schemeClr>
              </a:solidFill>
            </a:endParaRPr>
          </a:p>
        </p:txBody>
      </p:sp>
      <p:sp>
        <p:nvSpPr>
          <p:cNvPr id="26" name="CuadroTexto 25">
            <a:extLst>
              <a:ext uri="{FF2B5EF4-FFF2-40B4-BE49-F238E27FC236}">
                <a16:creationId xmlns:a16="http://schemas.microsoft.com/office/drawing/2014/main" id="{BDA021A7-EB83-0AA5-4E2D-A04041CC3BF9}"/>
              </a:ext>
            </a:extLst>
          </p:cNvPr>
          <p:cNvSpPr txBox="1"/>
          <p:nvPr/>
        </p:nvSpPr>
        <p:spPr>
          <a:xfrm>
            <a:off x="7792059" y="5315988"/>
            <a:ext cx="2563522" cy="1015663"/>
          </a:xfrm>
          <a:prstGeom prst="rect">
            <a:avLst/>
          </a:prstGeom>
          <a:noFill/>
        </p:spPr>
        <p:txBody>
          <a:bodyPr wrap="square" rtlCol="0">
            <a:spAutoFit/>
          </a:bodyPr>
          <a:lstStyle/>
          <a:p>
            <a:pPr algn="just"/>
            <a:r>
              <a:rPr lang="es-ES" sz="1200" b="1" dirty="0">
                <a:solidFill>
                  <a:schemeClr val="bg2">
                    <a:lumMod val="50000"/>
                  </a:schemeClr>
                </a:solidFill>
              </a:rPr>
              <a:t>Medalla Naval de Honor al Mérito </a:t>
            </a:r>
            <a:r>
              <a:rPr lang="es-ES" sz="1200" dirty="0">
                <a:solidFill>
                  <a:schemeClr val="bg2">
                    <a:lumMod val="50000"/>
                  </a:schemeClr>
                </a:solidFill>
              </a:rPr>
              <a:t>otorgada por la Marina de Guerra del Perú por la gran participación durante la lucha contra la pandemia del COVID-19</a:t>
            </a:r>
            <a:endParaRPr lang="es-PE" sz="1200" dirty="0">
              <a:solidFill>
                <a:schemeClr val="bg2">
                  <a:lumMod val="50000"/>
                </a:schemeClr>
              </a:solidFill>
            </a:endParaRPr>
          </a:p>
        </p:txBody>
      </p:sp>
      <p:sp>
        <p:nvSpPr>
          <p:cNvPr id="29" name="CuadroTexto 28">
            <a:extLst>
              <a:ext uri="{FF2B5EF4-FFF2-40B4-BE49-F238E27FC236}">
                <a16:creationId xmlns:a16="http://schemas.microsoft.com/office/drawing/2014/main" id="{41680093-DEE0-25EC-B24B-64E1B3DB6436}"/>
              </a:ext>
            </a:extLst>
          </p:cNvPr>
          <p:cNvSpPr txBox="1"/>
          <p:nvPr/>
        </p:nvSpPr>
        <p:spPr>
          <a:xfrm>
            <a:off x="9209148" y="1320255"/>
            <a:ext cx="1969392" cy="461665"/>
          </a:xfrm>
          <a:prstGeom prst="rect">
            <a:avLst/>
          </a:prstGeom>
          <a:noFill/>
        </p:spPr>
        <p:txBody>
          <a:bodyPr wrap="square" rtlCol="0">
            <a:spAutoFit/>
          </a:bodyPr>
          <a:lstStyle/>
          <a:p>
            <a:pPr algn="just"/>
            <a:r>
              <a:rPr lang="es-ES" sz="1200" b="1" dirty="0">
                <a:solidFill>
                  <a:schemeClr val="bg2">
                    <a:lumMod val="50000"/>
                  </a:schemeClr>
                </a:solidFill>
              </a:rPr>
              <a:t>Se moderniza la planta de Sólidos y Líquidos Estériles </a:t>
            </a:r>
            <a:endParaRPr lang="es-PE" sz="1200" dirty="0">
              <a:solidFill>
                <a:schemeClr val="bg2">
                  <a:lumMod val="50000"/>
                </a:schemeClr>
              </a:solidFill>
            </a:endParaRPr>
          </a:p>
        </p:txBody>
      </p:sp>
    </p:spTree>
    <p:extLst>
      <p:ext uri="{BB962C8B-B14F-4D97-AF65-F5344CB8AC3E}">
        <p14:creationId xmlns:p14="http://schemas.microsoft.com/office/powerpoint/2010/main" val="32647034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157D4AB-439F-9A07-93FE-896476A4211C}"/>
              </a:ext>
            </a:extLst>
          </p:cNvPr>
          <p:cNvSpPr txBox="1"/>
          <p:nvPr/>
        </p:nvSpPr>
        <p:spPr>
          <a:xfrm>
            <a:off x="0" y="282447"/>
            <a:ext cx="12191999" cy="535531"/>
          </a:xfrm>
          <a:prstGeom prst="rect">
            <a:avLst/>
          </a:prstGeom>
          <a:noFill/>
        </p:spPr>
        <p:txBody>
          <a:bodyPr wrap="square">
            <a:spAutoFit/>
          </a:bodyPr>
          <a:lstStyle/>
          <a:p>
            <a:pPr algn="ctr">
              <a:lnSpc>
                <a:spcPct val="90000"/>
              </a:lnSpc>
              <a:spcBef>
                <a:spcPct val="0"/>
              </a:spcBef>
              <a:defRPr/>
            </a:pPr>
            <a:r>
              <a:rPr lang="es-ES" sz="3200" b="1" dirty="0">
                <a:latin typeface="Open Sans" panose="020B0606030504020204" pitchFamily="34" charset="0"/>
                <a:ea typeface="Open Sans" panose="020B0606030504020204" pitchFamily="34" charset="0"/>
                <a:cs typeface="Open Sans" panose="020B0606030504020204" pitchFamily="34" charset="0"/>
              </a:rPr>
              <a:t>Selección de personal</a:t>
            </a:r>
          </a:p>
        </p:txBody>
      </p:sp>
      <p:pic>
        <p:nvPicPr>
          <p:cNvPr id="5" name="Imagen 4">
            <a:extLst>
              <a:ext uri="{FF2B5EF4-FFF2-40B4-BE49-F238E27FC236}">
                <a16:creationId xmlns:a16="http://schemas.microsoft.com/office/drawing/2014/main" id="{42C6793F-F709-2CBA-EE60-74A8481D9D4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0041" y="1957857"/>
            <a:ext cx="5406389" cy="1692730"/>
          </a:xfrm>
          <a:prstGeom prst="rect">
            <a:avLst/>
          </a:prstGeom>
          <a:ln>
            <a:noFill/>
          </a:ln>
          <a:effectLst>
            <a:outerShdw blurRad="292100" dist="139700" dir="2700000" algn="tl" rotWithShape="0">
              <a:srgbClr val="333333">
                <a:alpha val="65000"/>
              </a:srgbClr>
            </a:outerShdw>
          </a:effectLst>
        </p:spPr>
      </p:pic>
      <p:pic>
        <p:nvPicPr>
          <p:cNvPr id="7" name="Imagen 6">
            <a:extLst>
              <a:ext uri="{FF2B5EF4-FFF2-40B4-BE49-F238E27FC236}">
                <a16:creationId xmlns:a16="http://schemas.microsoft.com/office/drawing/2014/main" id="{FD3FC2FE-FC62-7259-155E-4BAD037269D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62182" y="1352541"/>
            <a:ext cx="2929890" cy="479437"/>
          </a:xfrm>
          <a:prstGeom prst="rect">
            <a:avLst/>
          </a:prstGeom>
        </p:spPr>
      </p:pic>
      <p:pic>
        <p:nvPicPr>
          <p:cNvPr id="10" name="Imagen 9">
            <a:extLst>
              <a:ext uri="{FF2B5EF4-FFF2-40B4-BE49-F238E27FC236}">
                <a16:creationId xmlns:a16="http://schemas.microsoft.com/office/drawing/2014/main" id="{C8A066B7-39F7-E4BF-2AEC-B8903294589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880860" y="1957857"/>
            <a:ext cx="4368029" cy="1692730"/>
          </a:xfrm>
          <a:prstGeom prst="rect">
            <a:avLst/>
          </a:prstGeom>
          <a:ln>
            <a:noFill/>
          </a:ln>
          <a:effectLst>
            <a:outerShdw blurRad="292100" dist="139700" dir="2700000" algn="tl" rotWithShape="0">
              <a:srgbClr val="333333">
                <a:alpha val="65000"/>
              </a:srgbClr>
            </a:outerShdw>
          </a:effectLst>
        </p:spPr>
      </p:pic>
      <p:pic>
        <p:nvPicPr>
          <p:cNvPr id="3076" name="Picture 4" descr="LinkedIn Logo | significado del logotipo, png, vector">
            <a:extLst>
              <a:ext uri="{FF2B5EF4-FFF2-40B4-BE49-F238E27FC236}">
                <a16:creationId xmlns:a16="http://schemas.microsoft.com/office/drawing/2014/main" id="{97E22315-5603-52E7-76A1-4E32E3F52525}"/>
              </a:ext>
            </a:extLst>
          </p:cNvPr>
          <p:cNvPicPr>
            <a:picLocks noChangeAspect="1" noChangeArrowheads="1"/>
          </p:cNvPicPr>
          <p:nvPr/>
        </p:nvPicPr>
        <p:blipFill rotWithShape="1">
          <a:blip r:embed="rId5"/>
          <a:srcRect/>
          <a:stretch/>
        </p:blipFill>
        <p:spPr bwMode="auto">
          <a:xfrm>
            <a:off x="7977119" y="1193893"/>
            <a:ext cx="2275591" cy="638085"/>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a:extLst>
              <a:ext uri="{FF2B5EF4-FFF2-40B4-BE49-F238E27FC236}">
                <a16:creationId xmlns:a16="http://schemas.microsoft.com/office/drawing/2014/main" id="{57A6552E-8C41-DF23-210B-1DA8977B1065}"/>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20041" y="4350619"/>
            <a:ext cx="5406390" cy="1461744"/>
          </a:xfrm>
          <a:prstGeom prst="rect">
            <a:avLst/>
          </a:prstGeom>
        </p:spPr>
      </p:pic>
      <p:sp>
        <p:nvSpPr>
          <p:cNvPr id="2" name="Rectángulo: esquinas redondeadas 1">
            <a:extLst>
              <a:ext uri="{FF2B5EF4-FFF2-40B4-BE49-F238E27FC236}">
                <a16:creationId xmlns:a16="http://schemas.microsoft.com/office/drawing/2014/main" id="{0D97C3D8-ED77-0770-DB40-46DEE456C25D}"/>
              </a:ext>
            </a:extLst>
          </p:cNvPr>
          <p:cNvSpPr/>
          <p:nvPr/>
        </p:nvSpPr>
        <p:spPr>
          <a:xfrm>
            <a:off x="7054251" y="4350619"/>
            <a:ext cx="4194638" cy="439847"/>
          </a:xfrm>
          <a:prstGeom prst="roundRect">
            <a:avLst>
              <a:gd name="adj" fmla="val 50000"/>
            </a:avLst>
          </a:prstGeom>
          <a:noFill/>
          <a:ln>
            <a:noFill/>
          </a:ln>
          <a:effectLst>
            <a:outerShdw blurRad="165100" dist="63500" dir="5400000" sx="103000" sy="103000" algn="t" rotWithShape="0">
              <a:schemeClr val="tx2">
                <a:lumMod val="60000"/>
                <a:lumOff val="40000"/>
                <a:alpha val="5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s-ES" b="1" dirty="0">
                <a:solidFill>
                  <a:srgbClr val="A22428"/>
                </a:solidFill>
                <a:latin typeface="Montserrat Classic" panose="020B0604020202020204" charset="0"/>
              </a:rPr>
              <a:t>Programa de Referidos</a:t>
            </a:r>
            <a:endParaRPr lang="es-PE" sz="1200" b="1" dirty="0">
              <a:solidFill>
                <a:srgbClr val="A22428"/>
              </a:solidFill>
              <a:latin typeface="Montserrat Classic" panose="020B0604020202020204" charset="0"/>
            </a:endParaRPr>
          </a:p>
        </p:txBody>
      </p:sp>
      <p:pic>
        <p:nvPicPr>
          <p:cNvPr id="1026" name="Picture 2" descr="Cv - Iconos gratis de negocio">
            <a:extLst>
              <a:ext uri="{FF2B5EF4-FFF2-40B4-BE49-F238E27FC236}">
                <a16:creationId xmlns:a16="http://schemas.microsoft.com/office/drawing/2014/main" id="{AB8C9C76-5C8E-1E38-94F6-CC11555D19AB}"/>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734211" y="5328734"/>
            <a:ext cx="967257" cy="96725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Íconos de correo en SVG, PNG, AI para descargar">
            <a:extLst>
              <a:ext uri="{FF2B5EF4-FFF2-40B4-BE49-F238E27FC236}">
                <a16:creationId xmlns:a16="http://schemas.microsoft.com/office/drawing/2014/main" id="{C99612B3-1CD8-3CED-389B-627D61081CDF}"/>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846133" y="4947159"/>
            <a:ext cx="865204" cy="86520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WhatsApp Logo PNG Images Free DOWNLOAD | By Freepnglogos.com">
            <a:extLst>
              <a:ext uri="{FF2B5EF4-FFF2-40B4-BE49-F238E27FC236}">
                <a16:creationId xmlns:a16="http://schemas.microsoft.com/office/drawing/2014/main" id="{A263C2E0-3DC2-5CF1-2EAF-5827D16B5131}"/>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895794" y="5920279"/>
            <a:ext cx="816271" cy="816271"/>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5">
            <a:extLst>
              <a:ext uri="{FF2B5EF4-FFF2-40B4-BE49-F238E27FC236}">
                <a16:creationId xmlns:a16="http://schemas.microsoft.com/office/drawing/2014/main" id="{AB2A59F2-B9E9-6174-B076-B55CAAD81223}"/>
              </a:ext>
            </a:extLst>
          </p:cNvPr>
          <p:cNvSpPr/>
          <p:nvPr/>
        </p:nvSpPr>
        <p:spPr>
          <a:xfrm>
            <a:off x="8760674" y="5147846"/>
            <a:ext cx="2276817" cy="369332"/>
          </a:xfrm>
          <a:prstGeom prst="rect">
            <a:avLst/>
          </a:prstGeom>
        </p:spPr>
        <p:txBody>
          <a:bodyPr wrap="square">
            <a:spAutoFit/>
          </a:bodyPr>
          <a:lstStyle/>
          <a:p>
            <a:pPr algn="just">
              <a:spcBef>
                <a:spcPts val="1000"/>
              </a:spcBef>
              <a:spcAft>
                <a:spcPts val="1200"/>
              </a:spcAft>
              <a:buClr>
                <a:schemeClr val="tx1"/>
              </a:buClr>
            </a:pPr>
            <a:r>
              <a:rPr lang="es-ES" b="1"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rrhh@perumail.com</a:t>
            </a:r>
            <a:endParaRPr lang="es-PE" b="1"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8" name="Rectángulo 7">
            <a:extLst>
              <a:ext uri="{FF2B5EF4-FFF2-40B4-BE49-F238E27FC236}">
                <a16:creationId xmlns:a16="http://schemas.microsoft.com/office/drawing/2014/main" id="{577ED91D-7AC1-C88C-4BD9-7EDCC0BDC4CC}"/>
              </a:ext>
            </a:extLst>
          </p:cNvPr>
          <p:cNvSpPr/>
          <p:nvPr/>
        </p:nvSpPr>
        <p:spPr>
          <a:xfrm>
            <a:off x="8760674" y="6143748"/>
            <a:ext cx="1906389" cy="369332"/>
          </a:xfrm>
          <a:prstGeom prst="rect">
            <a:avLst/>
          </a:prstGeom>
        </p:spPr>
        <p:txBody>
          <a:bodyPr wrap="square">
            <a:spAutoFit/>
          </a:bodyPr>
          <a:lstStyle/>
          <a:p>
            <a:pPr algn="just">
              <a:spcBef>
                <a:spcPts val="1000"/>
              </a:spcBef>
              <a:spcAft>
                <a:spcPts val="1200"/>
              </a:spcAft>
              <a:buClr>
                <a:schemeClr val="tx1"/>
              </a:buClr>
            </a:pPr>
            <a:r>
              <a:rPr lang="es-ES" b="1"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989 312 673</a:t>
            </a:r>
          </a:p>
        </p:txBody>
      </p:sp>
    </p:spTree>
    <p:extLst>
      <p:ext uri="{BB962C8B-B14F-4D97-AF65-F5344CB8AC3E}">
        <p14:creationId xmlns:p14="http://schemas.microsoft.com/office/powerpoint/2010/main" val="351658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06120215-518F-BE6B-2E79-00F453643CB5}"/>
              </a:ext>
            </a:extLst>
          </p:cNvPr>
          <p:cNvSpPr>
            <a:spLocks noGrp="1"/>
          </p:cNvSpPr>
          <p:nvPr>
            <p:ph type="title"/>
          </p:nvPr>
        </p:nvSpPr>
        <p:spPr>
          <a:xfrm>
            <a:off x="1" y="2535047"/>
            <a:ext cx="11475720" cy="975657"/>
          </a:xfrm>
        </p:spPr>
        <p:txBody>
          <a:bodyPr/>
          <a:lstStyle/>
          <a:p>
            <a:pPr algn="ctr"/>
            <a:r>
              <a:rPr lang="es-ES" b="1" dirty="0"/>
              <a:t>BIENESTAR SOCIAL</a:t>
            </a:r>
            <a:endParaRPr lang="es-PE" b="1" dirty="0"/>
          </a:p>
        </p:txBody>
      </p:sp>
      <p:pic>
        <p:nvPicPr>
          <p:cNvPr id="7" name="Imagen 6" descr="Icono&#10;&#10;Descripción generada automáticamente">
            <a:extLst>
              <a:ext uri="{FF2B5EF4-FFF2-40B4-BE49-F238E27FC236}">
                <a16:creationId xmlns:a16="http://schemas.microsoft.com/office/drawing/2014/main" id="{9C22B2C6-85FB-38E2-36FA-B92A644523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37116" y="4394561"/>
            <a:ext cx="863600" cy="863600"/>
          </a:xfrm>
          <a:prstGeom prst="rect">
            <a:avLst/>
          </a:prstGeom>
          <a:effectLst>
            <a:reflection blurRad="6350" stA="45000" endPos="26000" dist="50800" dir="5400000" sy="-100000" algn="bl" rotWithShape="0"/>
          </a:effectLst>
        </p:spPr>
      </p:pic>
      <p:pic>
        <p:nvPicPr>
          <p:cNvPr id="8" name="Imagen 7" descr="Forma, Icono&#10;&#10;Descripción generada automáticamente">
            <a:extLst>
              <a:ext uri="{FF2B5EF4-FFF2-40B4-BE49-F238E27FC236}">
                <a16:creationId xmlns:a16="http://schemas.microsoft.com/office/drawing/2014/main" id="{FF2CE067-330C-7218-E5C0-1D4E0079A0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0227" y="4394561"/>
            <a:ext cx="863600" cy="863600"/>
          </a:xfrm>
          <a:prstGeom prst="rect">
            <a:avLst/>
          </a:prstGeom>
          <a:effectLst>
            <a:reflection blurRad="6350" stA="45000" endPos="26000" dist="50800" dir="5400000" sy="-100000" algn="bl" rotWithShape="0"/>
          </a:effectLst>
        </p:spPr>
      </p:pic>
      <p:pic>
        <p:nvPicPr>
          <p:cNvPr id="9" name="Imagen 8" descr="Icono&#10;&#10;Descripción generada automáticamente">
            <a:extLst>
              <a:ext uri="{FF2B5EF4-FFF2-40B4-BE49-F238E27FC236}">
                <a16:creationId xmlns:a16="http://schemas.microsoft.com/office/drawing/2014/main" id="{AC22FA68-8C45-04DD-D9B7-E102191125A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42428" y="4394561"/>
            <a:ext cx="863600" cy="863600"/>
          </a:xfrm>
          <a:prstGeom prst="rect">
            <a:avLst/>
          </a:prstGeom>
          <a:effectLst>
            <a:reflection blurRad="6350" stA="45000" endPos="26000" dist="50800" dir="5400000" sy="-100000" algn="bl" rotWithShape="0"/>
          </a:effectLst>
        </p:spPr>
      </p:pic>
      <p:pic>
        <p:nvPicPr>
          <p:cNvPr id="10" name="Imagen 9" descr="Icono&#10;&#10;Descripción generada automáticamente">
            <a:extLst>
              <a:ext uri="{FF2B5EF4-FFF2-40B4-BE49-F238E27FC236}">
                <a16:creationId xmlns:a16="http://schemas.microsoft.com/office/drawing/2014/main" id="{5391DFCE-F22D-144F-9447-BD0DD12026E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07238" y="4394561"/>
            <a:ext cx="863600" cy="863600"/>
          </a:xfrm>
          <a:prstGeom prst="rect">
            <a:avLst/>
          </a:prstGeom>
          <a:effectLst>
            <a:reflection blurRad="6350" stA="45000" endPos="26000" dist="50800" dir="5400000" sy="-100000" algn="bl" rotWithShape="0"/>
          </a:effectLst>
        </p:spPr>
      </p:pic>
      <p:sp>
        <p:nvSpPr>
          <p:cNvPr id="11" name="Marcador de contenido 2">
            <a:extLst>
              <a:ext uri="{FF2B5EF4-FFF2-40B4-BE49-F238E27FC236}">
                <a16:creationId xmlns:a16="http://schemas.microsoft.com/office/drawing/2014/main" id="{0143E0C9-A48A-C4BC-630F-68736661703C}"/>
              </a:ext>
            </a:extLst>
          </p:cNvPr>
          <p:cNvSpPr txBox="1">
            <a:spLocks/>
          </p:cNvSpPr>
          <p:nvPr/>
        </p:nvSpPr>
        <p:spPr>
          <a:xfrm>
            <a:off x="9145107" y="5431081"/>
            <a:ext cx="1495795" cy="316384"/>
          </a:xfrm>
          <a:prstGeom prst="rect">
            <a:avLst/>
          </a:prstGeom>
        </p:spPr>
        <p:txBody>
          <a:bodyPr vert="horz" lIns="91440" tIns="45720" rIns="91440" bIns="45720" rtlCol="0">
            <a:noAutofit/>
          </a:bodyPr>
          <a:lstStyle>
            <a:lvl1pPr marL="0" indent="0" algn="l" defTabSz="914400" rtl="0" eaLnBrk="1" latinLnBrk="0" hangingPunct="1">
              <a:lnSpc>
                <a:spcPts val="2200"/>
              </a:lnSpc>
              <a:spcBef>
                <a:spcPts val="1000"/>
              </a:spcBef>
              <a:buFont typeface="Arial" panose="020B0604020202020204" pitchFamily="34" charset="0"/>
              <a:buNone/>
              <a:defRPr sz="1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b="1" dirty="0"/>
              <a:t>Integridad</a:t>
            </a:r>
            <a:endParaRPr lang="es-PE" b="1" dirty="0"/>
          </a:p>
        </p:txBody>
      </p:sp>
      <p:sp>
        <p:nvSpPr>
          <p:cNvPr id="12" name="Marcador de contenido 3">
            <a:extLst>
              <a:ext uri="{FF2B5EF4-FFF2-40B4-BE49-F238E27FC236}">
                <a16:creationId xmlns:a16="http://schemas.microsoft.com/office/drawing/2014/main" id="{D8FF1C57-F998-D2E2-51F2-52C47C1454C1}"/>
              </a:ext>
            </a:extLst>
          </p:cNvPr>
          <p:cNvSpPr txBox="1">
            <a:spLocks/>
          </p:cNvSpPr>
          <p:nvPr/>
        </p:nvSpPr>
        <p:spPr>
          <a:xfrm>
            <a:off x="2826330" y="5431079"/>
            <a:ext cx="1495795" cy="662027"/>
          </a:xfrm>
          <a:prstGeom prst="rect">
            <a:avLst/>
          </a:prstGeom>
        </p:spPr>
        <p:txBody>
          <a:bodyPr vert="horz" lIns="91440" tIns="45720" rIns="91440" bIns="45720" rtlCol="0">
            <a:noAutofit/>
          </a:bodyPr>
          <a:lstStyle>
            <a:lvl1pPr marL="0" indent="0" algn="l" defTabSz="914400" rtl="0" eaLnBrk="1" latinLnBrk="0" hangingPunct="1">
              <a:lnSpc>
                <a:spcPts val="2200"/>
              </a:lnSpc>
              <a:spcBef>
                <a:spcPts val="1000"/>
              </a:spcBef>
              <a:buFont typeface="Arial" panose="020B0604020202020204" pitchFamily="34" charset="0"/>
              <a:buNone/>
              <a:defRPr sz="1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ES" b="1" dirty="0"/>
              <a:t>Trabajo en Equipo</a:t>
            </a:r>
            <a:endParaRPr lang="es-PE" b="1" dirty="0"/>
          </a:p>
        </p:txBody>
      </p:sp>
      <p:sp>
        <p:nvSpPr>
          <p:cNvPr id="13" name="Marcador de contenido 4">
            <a:extLst>
              <a:ext uri="{FF2B5EF4-FFF2-40B4-BE49-F238E27FC236}">
                <a16:creationId xmlns:a16="http://schemas.microsoft.com/office/drawing/2014/main" id="{6296E664-2CD1-AAA9-B916-5AB558923B62}"/>
              </a:ext>
            </a:extLst>
          </p:cNvPr>
          <p:cNvSpPr txBox="1">
            <a:spLocks/>
          </p:cNvSpPr>
          <p:nvPr/>
        </p:nvSpPr>
        <p:spPr>
          <a:xfrm>
            <a:off x="6096000" y="5431080"/>
            <a:ext cx="1495795" cy="316385"/>
          </a:xfrm>
          <a:prstGeom prst="rect">
            <a:avLst/>
          </a:prstGeom>
        </p:spPr>
        <p:txBody>
          <a:bodyPr vert="horz" lIns="91440" tIns="45720" rIns="91440" bIns="45720" rtlCol="0">
            <a:noAutofit/>
          </a:bodyPr>
          <a:lstStyle>
            <a:lvl1pPr marL="0" indent="0" algn="l" defTabSz="914400" rtl="0" eaLnBrk="1" latinLnBrk="0" hangingPunct="1">
              <a:lnSpc>
                <a:spcPts val="2200"/>
              </a:lnSpc>
              <a:spcBef>
                <a:spcPts val="1000"/>
              </a:spcBef>
              <a:buFont typeface="Arial" panose="020B0604020202020204" pitchFamily="34" charset="0"/>
              <a:buNone/>
              <a:defRPr sz="1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b="1" dirty="0"/>
              <a:t>Excelencia</a:t>
            </a:r>
            <a:endParaRPr lang="es-PE" b="1" dirty="0"/>
          </a:p>
        </p:txBody>
      </p:sp>
      <p:sp>
        <p:nvSpPr>
          <p:cNvPr id="14" name="Marcador de contenido 5">
            <a:extLst>
              <a:ext uri="{FF2B5EF4-FFF2-40B4-BE49-F238E27FC236}">
                <a16:creationId xmlns:a16="http://schemas.microsoft.com/office/drawing/2014/main" id="{0D71B550-CF99-0D7E-F9F1-8BFCF2F3A820}"/>
              </a:ext>
            </a:extLst>
          </p:cNvPr>
          <p:cNvSpPr txBox="1">
            <a:spLocks/>
          </p:cNvSpPr>
          <p:nvPr/>
        </p:nvSpPr>
        <p:spPr>
          <a:xfrm>
            <a:off x="695920" y="5431080"/>
            <a:ext cx="1040036" cy="407825"/>
          </a:xfrm>
          <a:prstGeom prst="rect">
            <a:avLst/>
          </a:prstGeom>
        </p:spPr>
        <p:txBody>
          <a:bodyPr vert="horz" lIns="91440" tIns="45720" rIns="91440" bIns="45720" rtlCol="0">
            <a:noAutofit/>
          </a:bodyPr>
          <a:lstStyle>
            <a:lvl1pPr marL="0" indent="0" algn="l" defTabSz="914400" rtl="0" eaLnBrk="1" latinLnBrk="0" hangingPunct="1">
              <a:lnSpc>
                <a:spcPts val="2200"/>
              </a:lnSpc>
              <a:spcBef>
                <a:spcPts val="1000"/>
              </a:spcBef>
              <a:buFont typeface="Arial" panose="020B0604020202020204" pitchFamily="34" charset="0"/>
              <a:buNone/>
              <a:defRPr sz="1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b="1" dirty="0"/>
              <a:t>Respeto</a:t>
            </a:r>
            <a:endParaRPr lang="es-PE" b="1" dirty="0"/>
          </a:p>
        </p:txBody>
      </p:sp>
    </p:spTree>
    <p:extLst>
      <p:ext uri="{BB962C8B-B14F-4D97-AF65-F5344CB8AC3E}">
        <p14:creationId xmlns:p14="http://schemas.microsoft.com/office/powerpoint/2010/main" val="40297145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C96D4CB2-C93A-B934-27F7-C57C8DE1035E}"/>
              </a:ext>
            </a:extLst>
          </p:cNvPr>
          <p:cNvSpPr txBox="1"/>
          <p:nvPr/>
        </p:nvSpPr>
        <p:spPr>
          <a:xfrm>
            <a:off x="0" y="282447"/>
            <a:ext cx="12191999" cy="535531"/>
          </a:xfrm>
          <a:prstGeom prst="rect">
            <a:avLst/>
          </a:prstGeom>
          <a:noFill/>
        </p:spPr>
        <p:txBody>
          <a:bodyPr wrap="square">
            <a:spAutoFit/>
          </a:bodyPr>
          <a:lstStyle/>
          <a:p>
            <a:pPr algn="ctr">
              <a:lnSpc>
                <a:spcPct val="90000"/>
              </a:lnSpc>
              <a:spcBef>
                <a:spcPct val="0"/>
              </a:spcBef>
              <a:defRPr/>
            </a:pPr>
            <a:r>
              <a:rPr lang="es-ES" sz="3200" b="1" dirty="0">
                <a:latin typeface="Open Sans" panose="020B0606030504020204" pitchFamily="34" charset="0"/>
                <a:ea typeface="Open Sans" panose="020B0606030504020204" pitchFamily="34" charset="0"/>
                <a:cs typeface="Open Sans" panose="020B0606030504020204" pitchFamily="34" charset="0"/>
              </a:rPr>
              <a:t>Beneficios Sociales</a:t>
            </a:r>
          </a:p>
        </p:txBody>
      </p:sp>
      <p:pic>
        <p:nvPicPr>
          <p:cNvPr id="2050" name="Picture 2" descr="Las empresas que cuenten con un comedor para sus trabajadores deberán  cotizar por la parte del servicio que subvencionen | Auditia">
            <a:extLst>
              <a:ext uri="{FF2B5EF4-FFF2-40B4-BE49-F238E27FC236}">
                <a16:creationId xmlns:a16="http://schemas.microsoft.com/office/drawing/2014/main" id="{2B0668B3-241E-0D95-5737-5F3DDFBEE737}"/>
              </a:ext>
            </a:extLst>
          </p:cNvPr>
          <p:cNvPicPr>
            <a:picLocks noChangeAspect="1" noChangeArrowheads="1"/>
          </p:cNvPicPr>
          <p:nvPr/>
        </p:nvPicPr>
        <p:blipFill>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1823379" y="1823376"/>
            <a:ext cx="2148841" cy="149733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8C5B829B-45A2-25A0-2212-C7ACA0B75F3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81332" y="1835123"/>
            <a:ext cx="2148840" cy="1521460"/>
          </a:xfrm>
          <a:prstGeom prst="rect">
            <a:avLst/>
          </a:prstGeom>
          <a:ln>
            <a:noFill/>
          </a:ln>
          <a:effectLst>
            <a:outerShdw blurRad="190500" algn="tl" rotWithShape="0">
              <a:srgbClr val="000000">
                <a:alpha val="70000"/>
              </a:srgbClr>
            </a:outerShdw>
          </a:effectLst>
        </p:spPr>
      </p:pic>
      <p:grpSp>
        <p:nvGrpSpPr>
          <p:cNvPr id="7" name="Grupo 6">
            <a:extLst>
              <a:ext uri="{FF2B5EF4-FFF2-40B4-BE49-F238E27FC236}">
                <a16:creationId xmlns:a16="http://schemas.microsoft.com/office/drawing/2014/main" id="{65B5D249-83D5-ECCE-86CF-A8136F82367B}"/>
              </a:ext>
            </a:extLst>
          </p:cNvPr>
          <p:cNvGrpSpPr/>
          <p:nvPr/>
        </p:nvGrpSpPr>
        <p:grpSpPr>
          <a:xfrm>
            <a:off x="7024984" y="1299656"/>
            <a:ext cx="2537460" cy="2021050"/>
            <a:chOff x="9342880" y="537494"/>
            <a:chExt cx="2537460" cy="2021050"/>
          </a:xfrm>
        </p:grpSpPr>
        <p:pic>
          <p:nvPicPr>
            <p:cNvPr id="8" name="Imagen 7">
              <a:extLst>
                <a:ext uri="{FF2B5EF4-FFF2-40B4-BE49-F238E27FC236}">
                  <a16:creationId xmlns:a16="http://schemas.microsoft.com/office/drawing/2014/main" id="{DE58E11C-E52C-FA00-C53D-336D07E801B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537011" y="1108839"/>
              <a:ext cx="2149199" cy="1449705"/>
            </a:xfrm>
            <a:prstGeom prst="rect">
              <a:avLst/>
            </a:prstGeom>
            <a:ln>
              <a:noFill/>
            </a:ln>
            <a:effectLst>
              <a:outerShdw blurRad="190500" algn="tl" rotWithShape="0">
                <a:srgbClr val="000000">
                  <a:alpha val="70000"/>
                </a:srgbClr>
              </a:outerShdw>
            </a:effectLst>
          </p:spPr>
        </p:pic>
        <p:sp>
          <p:nvSpPr>
            <p:cNvPr id="9" name="CuadroTexto 8">
              <a:extLst>
                <a:ext uri="{FF2B5EF4-FFF2-40B4-BE49-F238E27FC236}">
                  <a16:creationId xmlns:a16="http://schemas.microsoft.com/office/drawing/2014/main" id="{BA51BAF3-953C-783C-B361-A561A250E91E}"/>
                </a:ext>
              </a:extLst>
            </p:cNvPr>
            <p:cNvSpPr txBox="1"/>
            <p:nvPr/>
          </p:nvSpPr>
          <p:spPr>
            <a:xfrm>
              <a:off x="9342880" y="537494"/>
              <a:ext cx="2537460" cy="369332"/>
            </a:xfrm>
            <a:prstGeom prst="rect">
              <a:avLst/>
            </a:prstGeom>
            <a:noFill/>
          </p:spPr>
          <p:txBody>
            <a:bodyPr wrap="square">
              <a:spAutoFit/>
            </a:bodyPr>
            <a:lstStyle/>
            <a:p>
              <a:pPr algn="ctr">
                <a:spcBef>
                  <a:spcPts val="1000"/>
                </a:spcBef>
                <a:spcAft>
                  <a:spcPts val="1200"/>
                </a:spcAft>
                <a:buClr>
                  <a:schemeClr val="tx1"/>
                </a:buClr>
              </a:pPr>
              <a:r>
                <a:rPr lang="es-PE" b="1" dirty="0">
                  <a:solidFill>
                    <a:schemeClr val="bg2">
                      <a:lumMod val="50000"/>
                    </a:schemeClr>
                  </a:solidFill>
                  <a:ea typeface="Open Sans Light" panose="020B0306030504020204" pitchFamily="34" charset="0"/>
                  <a:cs typeface="Open Sans Light" panose="020B0306030504020204" pitchFamily="34" charset="0"/>
                </a:rPr>
                <a:t>Buses de acercamiento</a:t>
              </a:r>
            </a:p>
          </p:txBody>
        </p:sp>
      </p:grpSp>
      <p:sp>
        <p:nvSpPr>
          <p:cNvPr id="10" name="CuadroTexto 9">
            <a:extLst>
              <a:ext uri="{FF2B5EF4-FFF2-40B4-BE49-F238E27FC236}">
                <a16:creationId xmlns:a16="http://schemas.microsoft.com/office/drawing/2014/main" id="{704A7FFE-4893-D09C-EAD1-AD403281A378}"/>
              </a:ext>
            </a:extLst>
          </p:cNvPr>
          <p:cNvSpPr txBox="1"/>
          <p:nvPr/>
        </p:nvSpPr>
        <p:spPr>
          <a:xfrm>
            <a:off x="4287022" y="1299656"/>
            <a:ext cx="2537460" cy="369332"/>
          </a:xfrm>
          <a:prstGeom prst="rect">
            <a:avLst/>
          </a:prstGeom>
          <a:noFill/>
        </p:spPr>
        <p:txBody>
          <a:bodyPr wrap="square">
            <a:spAutoFit/>
          </a:bodyPr>
          <a:lstStyle/>
          <a:p>
            <a:pPr algn="ctr">
              <a:spcBef>
                <a:spcPts val="1000"/>
              </a:spcBef>
              <a:spcAft>
                <a:spcPts val="1200"/>
              </a:spcAft>
              <a:buClr>
                <a:schemeClr val="tx1"/>
              </a:buClr>
            </a:pPr>
            <a:r>
              <a:rPr lang="es-PE" b="1" dirty="0">
                <a:solidFill>
                  <a:schemeClr val="bg2">
                    <a:lumMod val="50000"/>
                  </a:schemeClr>
                </a:solidFill>
                <a:ea typeface="Open Sans Light" panose="020B0306030504020204" pitchFamily="34" charset="0"/>
                <a:cs typeface="Open Sans Light" panose="020B0306030504020204" pitchFamily="34" charset="0"/>
              </a:rPr>
              <a:t>Alimentación subsidiada</a:t>
            </a:r>
          </a:p>
        </p:txBody>
      </p:sp>
      <p:sp>
        <p:nvSpPr>
          <p:cNvPr id="11" name="CuadroTexto 10">
            <a:extLst>
              <a:ext uri="{FF2B5EF4-FFF2-40B4-BE49-F238E27FC236}">
                <a16:creationId xmlns:a16="http://schemas.microsoft.com/office/drawing/2014/main" id="{EAD5B10E-AE05-CA99-1ED4-61066C5B2CC2}"/>
              </a:ext>
            </a:extLst>
          </p:cNvPr>
          <p:cNvSpPr txBox="1"/>
          <p:nvPr/>
        </p:nvSpPr>
        <p:spPr>
          <a:xfrm>
            <a:off x="1635262" y="1299656"/>
            <a:ext cx="2537460" cy="369332"/>
          </a:xfrm>
          <a:prstGeom prst="rect">
            <a:avLst/>
          </a:prstGeom>
          <a:noFill/>
        </p:spPr>
        <p:txBody>
          <a:bodyPr wrap="square">
            <a:spAutoFit/>
          </a:bodyPr>
          <a:lstStyle/>
          <a:p>
            <a:pPr algn="ctr">
              <a:spcBef>
                <a:spcPts val="1000"/>
              </a:spcBef>
              <a:spcAft>
                <a:spcPts val="1200"/>
              </a:spcAft>
              <a:buClr>
                <a:schemeClr val="tx1"/>
              </a:buClr>
            </a:pPr>
            <a:r>
              <a:rPr lang="es-PE" b="1" dirty="0">
                <a:solidFill>
                  <a:schemeClr val="bg2">
                    <a:lumMod val="50000"/>
                  </a:schemeClr>
                </a:solidFill>
                <a:ea typeface="Open Sans Light" panose="020B0306030504020204" pitchFamily="34" charset="0"/>
                <a:cs typeface="Open Sans Light" panose="020B0306030504020204" pitchFamily="34" charset="0"/>
              </a:rPr>
              <a:t>Comedor</a:t>
            </a:r>
          </a:p>
        </p:txBody>
      </p:sp>
      <p:pic>
        <p:nvPicPr>
          <p:cNvPr id="2054" name="Picture 6" descr="Prestamos – Rumbo Económico">
            <a:extLst>
              <a:ext uri="{FF2B5EF4-FFF2-40B4-BE49-F238E27FC236}">
                <a16:creationId xmlns:a16="http://schemas.microsoft.com/office/drawing/2014/main" id="{7A0755E0-436D-E18C-0E4F-4E723414A84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2708554" y="1847188"/>
            <a:ext cx="2149199" cy="144970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2" name="CuadroTexto 11">
            <a:extLst>
              <a:ext uri="{FF2B5EF4-FFF2-40B4-BE49-F238E27FC236}">
                <a16:creationId xmlns:a16="http://schemas.microsoft.com/office/drawing/2014/main" id="{BAF7F585-B92C-7BCE-688B-E3A7EDFBE166}"/>
              </a:ext>
            </a:extLst>
          </p:cNvPr>
          <p:cNvSpPr txBox="1"/>
          <p:nvPr/>
        </p:nvSpPr>
        <p:spPr>
          <a:xfrm>
            <a:off x="12502994" y="1299656"/>
            <a:ext cx="2537460" cy="369332"/>
          </a:xfrm>
          <a:prstGeom prst="rect">
            <a:avLst/>
          </a:prstGeom>
          <a:noFill/>
        </p:spPr>
        <p:txBody>
          <a:bodyPr wrap="square">
            <a:spAutoFit/>
          </a:bodyPr>
          <a:lstStyle/>
          <a:p>
            <a:pPr algn="ctr">
              <a:spcBef>
                <a:spcPts val="1000"/>
              </a:spcBef>
              <a:spcAft>
                <a:spcPts val="1200"/>
              </a:spcAft>
              <a:buClr>
                <a:schemeClr val="tx1"/>
              </a:buClr>
            </a:pPr>
            <a:r>
              <a:rPr lang="es-ES" b="1" dirty="0">
                <a:solidFill>
                  <a:schemeClr val="bg2">
                    <a:lumMod val="50000"/>
                  </a:schemeClr>
                </a:solidFill>
                <a:ea typeface="Open Sans Light" panose="020B0306030504020204" pitchFamily="34" charset="0"/>
                <a:cs typeface="Open Sans Light" panose="020B0306030504020204" pitchFamily="34" charset="0"/>
              </a:rPr>
              <a:t>P</a:t>
            </a:r>
            <a:r>
              <a:rPr lang="es-PE" b="1" dirty="0" err="1">
                <a:solidFill>
                  <a:schemeClr val="bg2">
                    <a:lumMod val="50000"/>
                  </a:schemeClr>
                </a:solidFill>
                <a:ea typeface="Open Sans Light" panose="020B0306030504020204" pitchFamily="34" charset="0"/>
                <a:cs typeface="Open Sans Light" panose="020B0306030504020204" pitchFamily="34" charset="0"/>
              </a:rPr>
              <a:t>réstamos</a:t>
            </a:r>
            <a:endParaRPr lang="es-PE" b="1" dirty="0">
              <a:solidFill>
                <a:schemeClr val="bg2">
                  <a:lumMod val="50000"/>
                </a:schemeClr>
              </a:solidFill>
              <a:ea typeface="Open Sans Light" panose="020B0306030504020204" pitchFamily="34" charset="0"/>
              <a:cs typeface="Open Sans Light" panose="020B0306030504020204" pitchFamily="34" charset="0"/>
            </a:endParaRPr>
          </a:p>
        </p:txBody>
      </p:sp>
      <p:sp>
        <p:nvSpPr>
          <p:cNvPr id="13" name="CuadroTexto 12">
            <a:extLst>
              <a:ext uri="{FF2B5EF4-FFF2-40B4-BE49-F238E27FC236}">
                <a16:creationId xmlns:a16="http://schemas.microsoft.com/office/drawing/2014/main" id="{3A537D78-4C94-8F8D-BB20-AA50E2D8D595}"/>
              </a:ext>
            </a:extLst>
          </p:cNvPr>
          <p:cNvSpPr txBox="1"/>
          <p:nvPr/>
        </p:nvSpPr>
        <p:spPr>
          <a:xfrm>
            <a:off x="351950" y="3735344"/>
            <a:ext cx="2537460" cy="369332"/>
          </a:xfrm>
          <a:prstGeom prst="rect">
            <a:avLst/>
          </a:prstGeom>
          <a:noFill/>
        </p:spPr>
        <p:txBody>
          <a:bodyPr wrap="square">
            <a:spAutoFit/>
          </a:bodyPr>
          <a:lstStyle/>
          <a:p>
            <a:pPr algn="ctr">
              <a:spcBef>
                <a:spcPts val="1000"/>
              </a:spcBef>
              <a:spcAft>
                <a:spcPts val="1200"/>
              </a:spcAft>
              <a:buClr>
                <a:schemeClr val="tx1"/>
              </a:buClr>
            </a:pPr>
            <a:r>
              <a:rPr lang="es-ES" b="1" dirty="0">
                <a:solidFill>
                  <a:schemeClr val="bg2">
                    <a:lumMod val="50000"/>
                  </a:schemeClr>
                </a:solidFill>
                <a:ea typeface="Open Sans Light" panose="020B0306030504020204" pitchFamily="34" charset="0"/>
                <a:cs typeface="Open Sans Light" panose="020B0306030504020204" pitchFamily="34" charset="0"/>
              </a:rPr>
              <a:t>Licencias con y sin goce</a:t>
            </a:r>
          </a:p>
        </p:txBody>
      </p:sp>
      <p:pic>
        <p:nvPicPr>
          <p:cNvPr id="14" name="Picture 8" descr="Licencias laborales: Qué son y cuáles existen en la legislación peruana |  ECONOMIA | EL COMERCIO PERÚ">
            <a:extLst>
              <a:ext uri="{FF2B5EF4-FFF2-40B4-BE49-F238E27FC236}">
                <a16:creationId xmlns:a16="http://schemas.microsoft.com/office/drawing/2014/main" id="{F5802155-A52C-AB7C-2EE4-D5899EE5F2FE}"/>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40067" y="4257092"/>
            <a:ext cx="2148841" cy="147351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6" name="Imagen 15">
            <a:extLst>
              <a:ext uri="{FF2B5EF4-FFF2-40B4-BE49-F238E27FC236}">
                <a16:creationId xmlns:a16="http://schemas.microsoft.com/office/drawing/2014/main" id="{FACDB27A-E965-3E7F-F113-AFFAF615D651}"/>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a:ext>
            </a:extLst>
          </a:blip>
          <a:stretch>
            <a:fillRect/>
          </a:stretch>
        </p:blipFill>
        <p:spPr>
          <a:xfrm>
            <a:off x="3212602" y="4257092"/>
            <a:ext cx="2148841" cy="1473517"/>
          </a:xfrm>
          <a:prstGeom prst="rect">
            <a:avLst/>
          </a:prstGeom>
          <a:ln>
            <a:noFill/>
          </a:ln>
          <a:effectLst>
            <a:outerShdw blurRad="190500" algn="tl" rotWithShape="0">
              <a:srgbClr val="000000">
                <a:alpha val="70000"/>
              </a:srgbClr>
            </a:outerShdw>
          </a:effectLst>
        </p:spPr>
      </p:pic>
      <p:sp>
        <p:nvSpPr>
          <p:cNvPr id="17" name="CuadroTexto 16">
            <a:extLst>
              <a:ext uri="{FF2B5EF4-FFF2-40B4-BE49-F238E27FC236}">
                <a16:creationId xmlns:a16="http://schemas.microsoft.com/office/drawing/2014/main" id="{796E73D9-4D6A-9A55-05C4-8B231D7DD215}"/>
              </a:ext>
            </a:extLst>
          </p:cNvPr>
          <p:cNvSpPr txBox="1"/>
          <p:nvPr/>
        </p:nvSpPr>
        <p:spPr>
          <a:xfrm>
            <a:off x="3018292" y="3735344"/>
            <a:ext cx="2537460" cy="369332"/>
          </a:xfrm>
          <a:prstGeom prst="rect">
            <a:avLst/>
          </a:prstGeom>
          <a:noFill/>
        </p:spPr>
        <p:txBody>
          <a:bodyPr wrap="square">
            <a:spAutoFit/>
          </a:bodyPr>
          <a:lstStyle/>
          <a:p>
            <a:pPr algn="ctr">
              <a:spcBef>
                <a:spcPts val="1000"/>
              </a:spcBef>
              <a:spcAft>
                <a:spcPts val="1200"/>
              </a:spcAft>
              <a:buClr>
                <a:schemeClr val="tx1"/>
              </a:buClr>
            </a:pPr>
            <a:r>
              <a:rPr lang="es-ES" b="1" dirty="0">
                <a:solidFill>
                  <a:schemeClr val="bg2">
                    <a:lumMod val="50000"/>
                  </a:schemeClr>
                </a:solidFill>
                <a:ea typeface="Open Sans Light" panose="020B0306030504020204" pitchFamily="34" charset="0"/>
                <a:cs typeface="Open Sans Light" panose="020B0306030504020204" pitchFamily="34" charset="0"/>
              </a:rPr>
              <a:t>Aguinaldo navideño</a:t>
            </a:r>
          </a:p>
        </p:txBody>
      </p:sp>
      <p:pic>
        <p:nvPicPr>
          <p:cNvPr id="18" name="Picture 12" descr="Enfermería Laboral: ¿en qué consiste? - Blog UNEA">
            <a:extLst>
              <a:ext uri="{FF2B5EF4-FFF2-40B4-BE49-F238E27FC236}">
                <a16:creationId xmlns:a16="http://schemas.microsoft.com/office/drawing/2014/main" id="{0D0F6364-1C6B-82DA-7851-3DC4C92B2874}"/>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935803" y="4257092"/>
            <a:ext cx="2148840" cy="147351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9" name="CuadroTexto 18">
            <a:extLst>
              <a:ext uri="{FF2B5EF4-FFF2-40B4-BE49-F238E27FC236}">
                <a16:creationId xmlns:a16="http://schemas.microsoft.com/office/drawing/2014/main" id="{C11E5EDB-7F10-1DDD-C675-F04825619D0D}"/>
              </a:ext>
            </a:extLst>
          </p:cNvPr>
          <p:cNvSpPr txBox="1"/>
          <p:nvPr/>
        </p:nvSpPr>
        <p:spPr>
          <a:xfrm>
            <a:off x="5741672" y="3735344"/>
            <a:ext cx="2537460" cy="369332"/>
          </a:xfrm>
          <a:prstGeom prst="rect">
            <a:avLst/>
          </a:prstGeom>
          <a:noFill/>
        </p:spPr>
        <p:txBody>
          <a:bodyPr wrap="square">
            <a:spAutoFit/>
          </a:bodyPr>
          <a:lstStyle/>
          <a:p>
            <a:pPr algn="ctr">
              <a:spcBef>
                <a:spcPts val="1000"/>
              </a:spcBef>
              <a:spcAft>
                <a:spcPts val="1200"/>
              </a:spcAft>
              <a:buClr>
                <a:schemeClr val="tx1"/>
              </a:buClr>
            </a:pPr>
            <a:r>
              <a:rPr lang="es-ES" b="1" dirty="0">
                <a:solidFill>
                  <a:schemeClr val="bg2">
                    <a:lumMod val="50000"/>
                  </a:schemeClr>
                </a:solidFill>
                <a:ea typeface="Open Sans Light" panose="020B0306030504020204" pitchFamily="34" charset="0"/>
                <a:cs typeface="Open Sans Light" panose="020B0306030504020204" pitchFamily="34" charset="0"/>
              </a:rPr>
              <a:t>Tópico médico</a:t>
            </a:r>
          </a:p>
        </p:txBody>
      </p:sp>
      <p:sp>
        <p:nvSpPr>
          <p:cNvPr id="21" name="CuadroTexto 20">
            <a:extLst>
              <a:ext uri="{FF2B5EF4-FFF2-40B4-BE49-F238E27FC236}">
                <a16:creationId xmlns:a16="http://schemas.microsoft.com/office/drawing/2014/main" id="{32B4214E-7AA6-7C68-B24D-2EAB0EC26EE0}"/>
              </a:ext>
            </a:extLst>
          </p:cNvPr>
          <p:cNvSpPr txBox="1"/>
          <p:nvPr/>
        </p:nvSpPr>
        <p:spPr>
          <a:xfrm>
            <a:off x="8128000" y="3735344"/>
            <a:ext cx="3255897" cy="369332"/>
          </a:xfrm>
          <a:prstGeom prst="rect">
            <a:avLst/>
          </a:prstGeom>
          <a:noFill/>
        </p:spPr>
        <p:txBody>
          <a:bodyPr wrap="square">
            <a:spAutoFit/>
          </a:bodyPr>
          <a:lstStyle/>
          <a:p>
            <a:pPr algn="ctr">
              <a:spcBef>
                <a:spcPts val="1000"/>
              </a:spcBef>
              <a:spcAft>
                <a:spcPts val="1200"/>
              </a:spcAft>
              <a:buClr>
                <a:schemeClr val="tx1"/>
              </a:buClr>
            </a:pPr>
            <a:r>
              <a:rPr lang="es-ES" b="1" dirty="0">
                <a:solidFill>
                  <a:schemeClr val="bg2">
                    <a:lumMod val="50000"/>
                  </a:schemeClr>
                </a:solidFill>
                <a:ea typeface="Open Sans Light" panose="020B0306030504020204" pitchFamily="34" charset="0"/>
                <a:cs typeface="Open Sans Light" panose="020B0306030504020204" pitchFamily="34" charset="0"/>
              </a:rPr>
              <a:t>Uniformes (operaciones)</a:t>
            </a:r>
          </a:p>
        </p:txBody>
      </p:sp>
      <p:pic>
        <p:nvPicPr>
          <p:cNvPr id="23" name="Imagen 22">
            <a:extLst>
              <a:ext uri="{FF2B5EF4-FFF2-40B4-BE49-F238E27FC236}">
                <a16:creationId xmlns:a16="http://schemas.microsoft.com/office/drawing/2014/main" id="{433BA839-36B3-A05F-A15E-277D8A96B3D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616973" y="4258028"/>
            <a:ext cx="2148840" cy="147258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087798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C96D4CB2-C93A-B934-27F7-C57C8DE1035E}"/>
              </a:ext>
            </a:extLst>
          </p:cNvPr>
          <p:cNvSpPr txBox="1"/>
          <p:nvPr/>
        </p:nvSpPr>
        <p:spPr>
          <a:xfrm>
            <a:off x="0" y="88137"/>
            <a:ext cx="12191999" cy="535531"/>
          </a:xfrm>
          <a:prstGeom prst="rect">
            <a:avLst/>
          </a:prstGeom>
          <a:noFill/>
        </p:spPr>
        <p:txBody>
          <a:bodyPr wrap="square">
            <a:spAutoFit/>
          </a:bodyPr>
          <a:lstStyle/>
          <a:p>
            <a:pPr algn="ctr">
              <a:lnSpc>
                <a:spcPct val="90000"/>
              </a:lnSpc>
              <a:spcBef>
                <a:spcPct val="0"/>
              </a:spcBef>
              <a:defRPr/>
            </a:pPr>
            <a:r>
              <a:rPr lang="es-ES" sz="3200" b="1" dirty="0">
                <a:latin typeface="Open Sans" panose="020B0606030504020204" pitchFamily="34" charset="0"/>
                <a:ea typeface="Open Sans" panose="020B0606030504020204" pitchFamily="34" charset="0"/>
                <a:cs typeface="Open Sans" panose="020B0606030504020204" pitchFamily="34" charset="0"/>
              </a:rPr>
              <a:t>Beneficios Sociales</a:t>
            </a:r>
          </a:p>
        </p:txBody>
      </p:sp>
      <p:sp>
        <p:nvSpPr>
          <p:cNvPr id="12" name="CuadroTexto 11">
            <a:extLst>
              <a:ext uri="{FF2B5EF4-FFF2-40B4-BE49-F238E27FC236}">
                <a16:creationId xmlns:a16="http://schemas.microsoft.com/office/drawing/2014/main" id="{BAF7F585-B92C-7BCE-688B-E3A7EDFBE166}"/>
              </a:ext>
            </a:extLst>
          </p:cNvPr>
          <p:cNvSpPr txBox="1"/>
          <p:nvPr/>
        </p:nvSpPr>
        <p:spPr>
          <a:xfrm>
            <a:off x="8548214" y="751016"/>
            <a:ext cx="2537460" cy="369332"/>
          </a:xfrm>
          <a:prstGeom prst="rect">
            <a:avLst/>
          </a:prstGeom>
          <a:noFill/>
        </p:spPr>
        <p:txBody>
          <a:bodyPr wrap="square">
            <a:spAutoFit/>
          </a:bodyPr>
          <a:lstStyle/>
          <a:p>
            <a:pPr algn="ctr">
              <a:spcBef>
                <a:spcPts val="1000"/>
              </a:spcBef>
              <a:spcAft>
                <a:spcPts val="1200"/>
              </a:spcAft>
              <a:buClr>
                <a:schemeClr val="tx1"/>
              </a:buClr>
            </a:pPr>
            <a:r>
              <a:rPr lang="es-ES" b="1" dirty="0">
                <a:solidFill>
                  <a:schemeClr val="bg2">
                    <a:lumMod val="50000"/>
                  </a:schemeClr>
                </a:solidFill>
                <a:ea typeface="Open Sans Light" panose="020B0306030504020204" pitchFamily="34" charset="0"/>
                <a:cs typeface="Open Sans Light" panose="020B0306030504020204" pitchFamily="34" charset="0"/>
              </a:rPr>
              <a:t>Vida Ley</a:t>
            </a:r>
            <a:endParaRPr lang="es-PE" b="1" dirty="0">
              <a:solidFill>
                <a:schemeClr val="bg2">
                  <a:lumMod val="50000"/>
                </a:schemeClr>
              </a:solidFill>
              <a:ea typeface="Open Sans Light" panose="020B0306030504020204" pitchFamily="34" charset="0"/>
              <a:cs typeface="Open Sans Light" panose="020B0306030504020204" pitchFamily="34" charset="0"/>
            </a:endParaRPr>
          </a:p>
        </p:txBody>
      </p:sp>
      <p:sp>
        <p:nvSpPr>
          <p:cNvPr id="13" name="CuadroTexto 12">
            <a:extLst>
              <a:ext uri="{FF2B5EF4-FFF2-40B4-BE49-F238E27FC236}">
                <a16:creationId xmlns:a16="http://schemas.microsoft.com/office/drawing/2014/main" id="{3A537D78-4C94-8F8D-BB20-AA50E2D8D595}"/>
              </a:ext>
            </a:extLst>
          </p:cNvPr>
          <p:cNvSpPr txBox="1"/>
          <p:nvPr/>
        </p:nvSpPr>
        <p:spPr>
          <a:xfrm>
            <a:off x="2244717" y="2912384"/>
            <a:ext cx="1374252" cy="369332"/>
          </a:xfrm>
          <a:prstGeom prst="rect">
            <a:avLst/>
          </a:prstGeom>
          <a:noFill/>
        </p:spPr>
        <p:txBody>
          <a:bodyPr wrap="square">
            <a:spAutoFit/>
          </a:bodyPr>
          <a:lstStyle/>
          <a:p>
            <a:pPr algn="ctr">
              <a:spcBef>
                <a:spcPts val="1000"/>
              </a:spcBef>
              <a:spcAft>
                <a:spcPts val="1200"/>
              </a:spcAft>
              <a:buClr>
                <a:schemeClr val="tx1"/>
              </a:buClr>
            </a:pPr>
            <a:r>
              <a:rPr lang="es-ES" b="1" dirty="0">
                <a:solidFill>
                  <a:schemeClr val="bg2">
                    <a:lumMod val="50000"/>
                  </a:schemeClr>
                </a:solidFill>
                <a:ea typeface="Open Sans Light" panose="020B0306030504020204" pitchFamily="34" charset="0"/>
                <a:cs typeface="Open Sans Light" panose="020B0306030504020204" pitchFamily="34" charset="0"/>
              </a:rPr>
              <a:t>SCTR</a:t>
            </a:r>
          </a:p>
        </p:txBody>
      </p:sp>
      <p:sp>
        <p:nvSpPr>
          <p:cNvPr id="17" name="CuadroTexto 16">
            <a:extLst>
              <a:ext uri="{FF2B5EF4-FFF2-40B4-BE49-F238E27FC236}">
                <a16:creationId xmlns:a16="http://schemas.microsoft.com/office/drawing/2014/main" id="{796E73D9-4D6A-9A55-05C4-8B231D7DD215}"/>
              </a:ext>
            </a:extLst>
          </p:cNvPr>
          <p:cNvSpPr txBox="1"/>
          <p:nvPr/>
        </p:nvSpPr>
        <p:spPr>
          <a:xfrm>
            <a:off x="4937760" y="2912384"/>
            <a:ext cx="1826420" cy="369332"/>
          </a:xfrm>
          <a:prstGeom prst="rect">
            <a:avLst/>
          </a:prstGeom>
          <a:noFill/>
        </p:spPr>
        <p:txBody>
          <a:bodyPr wrap="square">
            <a:spAutoFit/>
          </a:bodyPr>
          <a:lstStyle/>
          <a:p>
            <a:pPr algn="ctr">
              <a:spcBef>
                <a:spcPts val="1000"/>
              </a:spcBef>
              <a:spcAft>
                <a:spcPts val="1200"/>
              </a:spcAft>
              <a:buClr>
                <a:schemeClr val="tx1"/>
              </a:buClr>
            </a:pPr>
            <a:r>
              <a:rPr lang="es-ES" b="1" dirty="0">
                <a:solidFill>
                  <a:schemeClr val="bg2">
                    <a:lumMod val="50000"/>
                  </a:schemeClr>
                </a:solidFill>
                <a:ea typeface="Open Sans Light" panose="020B0306030504020204" pitchFamily="34" charset="0"/>
                <a:cs typeface="Open Sans Light" panose="020B0306030504020204" pitchFamily="34" charset="0"/>
              </a:rPr>
              <a:t>EPS (Optativo)</a:t>
            </a:r>
          </a:p>
        </p:txBody>
      </p:sp>
      <p:sp>
        <p:nvSpPr>
          <p:cNvPr id="21" name="CuadroTexto 20">
            <a:extLst>
              <a:ext uri="{FF2B5EF4-FFF2-40B4-BE49-F238E27FC236}">
                <a16:creationId xmlns:a16="http://schemas.microsoft.com/office/drawing/2014/main" id="{32B4214E-7AA6-7C68-B24D-2EAB0EC26EE0}"/>
              </a:ext>
            </a:extLst>
          </p:cNvPr>
          <p:cNvSpPr txBox="1"/>
          <p:nvPr/>
        </p:nvSpPr>
        <p:spPr>
          <a:xfrm>
            <a:off x="7423542" y="2912384"/>
            <a:ext cx="2043944" cy="369332"/>
          </a:xfrm>
          <a:prstGeom prst="rect">
            <a:avLst/>
          </a:prstGeom>
          <a:noFill/>
        </p:spPr>
        <p:txBody>
          <a:bodyPr wrap="square">
            <a:spAutoFit/>
          </a:bodyPr>
          <a:lstStyle/>
          <a:p>
            <a:pPr algn="ctr">
              <a:spcBef>
                <a:spcPts val="1000"/>
              </a:spcBef>
              <a:spcAft>
                <a:spcPts val="1200"/>
              </a:spcAft>
              <a:buClr>
                <a:schemeClr val="tx1"/>
              </a:buClr>
            </a:pPr>
            <a:r>
              <a:rPr lang="es-ES" b="1" dirty="0">
                <a:solidFill>
                  <a:schemeClr val="bg2">
                    <a:lumMod val="50000"/>
                  </a:schemeClr>
                </a:solidFill>
                <a:ea typeface="Open Sans Light" panose="020B0306030504020204" pitchFamily="34" charset="0"/>
                <a:cs typeface="Open Sans Light" panose="020B0306030504020204" pitchFamily="34" charset="0"/>
              </a:rPr>
              <a:t>+ Vida (Optativo)</a:t>
            </a:r>
          </a:p>
        </p:txBody>
      </p:sp>
      <p:pic>
        <p:nvPicPr>
          <p:cNvPr id="5" name="Imagen 4">
            <a:extLst>
              <a:ext uri="{FF2B5EF4-FFF2-40B4-BE49-F238E27FC236}">
                <a16:creationId xmlns:a16="http://schemas.microsoft.com/office/drawing/2014/main" id="{E519C709-B7B3-5C12-650F-E924FF78929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7227" y="1286482"/>
            <a:ext cx="2148842" cy="1521461"/>
          </a:xfrm>
          <a:prstGeom prst="rect">
            <a:avLst/>
          </a:prstGeom>
          <a:ln>
            <a:noFill/>
          </a:ln>
          <a:effectLst>
            <a:outerShdw blurRad="190500" algn="tl" rotWithShape="0">
              <a:srgbClr val="000000">
                <a:alpha val="70000"/>
              </a:srgbClr>
            </a:outerShdw>
          </a:effectLst>
        </p:spPr>
      </p:pic>
      <p:sp>
        <p:nvSpPr>
          <p:cNvPr id="20" name="CuadroTexto 19">
            <a:extLst>
              <a:ext uri="{FF2B5EF4-FFF2-40B4-BE49-F238E27FC236}">
                <a16:creationId xmlns:a16="http://schemas.microsoft.com/office/drawing/2014/main" id="{D4A1017A-17DA-7582-AED6-8262F434C46F}"/>
              </a:ext>
            </a:extLst>
          </p:cNvPr>
          <p:cNvSpPr txBox="1"/>
          <p:nvPr/>
        </p:nvSpPr>
        <p:spPr>
          <a:xfrm>
            <a:off x="489110" y="751016"/>
            <a:ext cx="2537460" cy="369332"/>
          </a:xfrm>
          <a:prstGeom prst="rect">
            <a:avLst/>
          </a:prstGeom>
          <a:noFill/>
        </p:spPr>
        <p:txBody>
          <a:bodyPr wrap="square">
            <a:spAutoFit/>
          </a:bodyPr>
          <a:lstStyle/>
          <a:p>
            <a:pPr algn="ctr">
              <a:spcBef>
                <a:spcPts val="1000"/>
              </a:spcBef>
              <a:spcAft>
                <a:spcPts val="1200"/>
              </a:spcAft>
              <a:buClr>
                <a:schemeClr val="tx1"/>
              </a:buClr>
            </a:pPr>
            <a:r>
              <a:rPr lang="es-PE" b="1" dirty="0">
                <a:solidFill>
                  <a:schemeClr val="bg2">
                    <a:lumMod val="50000"/>
                  </a:schemeClr>
                </a:solidFill>
                <a:ea typeface="Open Sans Light" panose="020B0306030504020204" pitchFamily="34" charset="0"/>
                <a:cs typeface="Open Sans Light" panose="020B0306030504020204" pitchFamily="34" charset="0"/>
              </a:rPr>
              <a:t>Convenios educativos</a:t>
            </a:r>
          </a:p>
        </p:txBody>
      </p:sp>
      <p:sp>
        <p:nvSpPr>
          <p:cNvPr id="22" name="CuadroTexto 21">
            <a:extLst>
              <a:ext uri="{FF2B5EF4-FFF2-40B4-BE49-F238E27FC236}">
                <a16:creationId xmlns:a16="http://schemas.microsoft.com/office/drawing/2014/main" id="{D4830418-0325-F41F-EED9-55E2780BF951}"/>
              </a:ext>
            </a:extLst>
          </p:cNvPr>
          <p:cNvSpPr txBox="1"/>
          <p:nvPr/>
        </p:nvSpPr>
        <p:spPr>
          <a:xfrm>
            <a:off x="3097396" y="751016"/>
            <a:ext cx="2723380" cy="369332"/>
          </a:xfrm>
          <a:prstGeom prst="rect">
            <a:avLst/>
          </a:prstGeom>
          <a:noFill/>
        </p:spPr>
        <p:txBody>
          <a:bodyPr wrap="square">
            <a:spAutoFit/>
          </a:bodyPr>
          <a:lstStyle/>
          <a:p>
            <a:pPr algn="ctr">
              <a:spcBef>
                <a:spcPts val="1000"/>
              </a:spcBef>
              <a:spcAft>
                <a:spcPts val="1200"/>
              </a:spcAft>
              <a:buClr>
                <a:schemeClr val="tx1"/>
              </a:buClr>
            </a:pPr>
            <a:r>
              <a:rPr lang="es-PE" b="1" dirty="0">
                <a:solidFill>
                  <a:schemeClr val="bg2">
                    <a:lumMod val="50000"/>
                  </a:schemeClr>
                </a:solidFill>
                <a:ea typeface="Open Sans Light" panose="020B0306030504020204" pitchFamily="34" charset="0"/>
                <a:cs typeface="Open Sans Light" panose="020B0306030504020204" pitchFamily="34" charset="0"/>
              </a:rPr>
              <a:t>Descuentos empresariales</a:t>
            </a:r>
          </a:p>
        </p:txBody>
      </p:sp>
      <p:pic>
        <p:nvPicPr>
          <p:cNvPr id="3074" name="Picture 2" descr="Econofarma | Lima">
            <a:extLst>
              <a:ext uri="{FF2B5EF4-FFF2-40B4-BE49-F238E27FC236}">
                <a16:creationId xmlns:a16="http://schemas.microsoft.com/office/drawing/2014/main" id="{12F5D287-1832-95BB-5FC2-2A9817D608D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349762" y="1270558"/>
            <a:ext cx="2143125" cy="153738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078" name="Picture 6" descr="EsSalud Perú - YouTube">
            <a:extLst>
              <a:ext uri="{FF2B5EF4-FFF2-40B4-BE49-F238E27FC236}">
                <a16:creationId xmlns:a16="http://schemas.microsoft.com/office/drawing/2014/main" id="{E5B90846-E16D-BD7C-C05E-244071C7D382}"/>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016580" y="1295584"/>
            <a:ext cx="2205223" cy="152146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5" name="CuadroTexto 24">
            <a:extLst>
              <a:ext uri="{FF2B5EF4-FFF2-40B4-BE49-F238E27FC236}">
                <a16:creationId xmlns:a16="http://schemas.microsoft.com/office/drawing/2014/main" id="{6146AFEB-A057-87B5-0CAE-4466D061B817}"/>
              </a:ext>
            </a:extLst>
          </p:cNvPr>
          <p:cNvSpPr txBox="1"/>
          <p:nvPr/>
        </p:nvSpPr>
        <p:spPr>
          <a:xfrm>
            <a:off x="5824834" y="751016"/>
            <a:ext cx="2591458" cy="369332"/>
          </a:xfrm>
          <a:prstGeom prst="rect">
            <a:avLst/>
          </a:prstGeom>
          <a:noFill/>
        </p:spPr>
        <p:txBody>
          <a:bodyPr wrap="square">
            <a:spAutoFit/>
          </a:bodyPr>
          <a:lstStyle/>
          <a:p>
            <a:pPr algn="ctr">
              <a:spcBef>
                <a:spcPts val="1000"/>
              </a:spcBef>
              <a:spcAft>
                <a:spcPts val="1200"/>
              </a:spcAft>
              <a:buClr>
                <a:schemeClr val="tx1"/>
              </a:buClr>
            </a:pPr>
            <a:r>
              <a:rPr lang="es-PE" b="1" dirty="0">
                <a:solidFill>
                  <a:schemeClr val="bg2">
                    <a:lumMod val="50000"/>
                  </a:schemeClr>
                </a:solidFill>
                <a:ea typeface="Open Sans Light" panose="020B0306030504020204" pitchFamily="34" charset="0"/>
                <a:cs typeface="Open Sans Light" panose="020B0306030504020204" pitchFamily="34" charset="0"/>
              </a:rPr>
              <a:t>Seguro EsSalud</a:t>
            </a:r>
          </a:p>
        </p:txBody>
      </p:sp>
      <p:pic>
        <p:nvPicPr>
          <p:cNvPr id="3080" name="Picture 8" descr="Seguro de Vida Ley ahora beneficiará a 2.5 millones de trabajadores – APESEG">
            <a:extLst>
              <a:ext uri="{FF2B5EF4-FFF2-40B4-BE49-F238E27FC236}">
                <a16:creationId xmlns:a16="http://schemas.microsoft.com/office/drawing/2014/main" id="{6844F9EE-E5F3-C7CD-8F0D-BD79902328E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754133" y="1270558"/>
            <a:ext cx="2148840" cy="153738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6" name="Picture 10" descr="SCTR Seguro Complementario De Trabajo De Riesgo Ley 26790 Decreto Supremo  No 003-98-SA - Augusto Fort">
            <a:extLst>
              <a:ext uri="{FF2B5EF4-FFF2-40B4-BE49-F238E27FC236}">
                <a16:creationId xmlns:a16="http://schemas.microsoft.com/office/drawing/2014/main" id="{482F9284-480B-1BC8-E174-F5FB5BDE7CCE}"/>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20189" r="19195" b="5081"/>
          <a:stretch/>
        </p:blipFill>
        <p:spPr bwMode="auto">
          <a:xfrm>
            <a:off x="1831910" y="3366504"/>
            <a:ext cx="2199866" cy="14497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82" name="Picture 10" descr="Pacifico Seguros - Somos Broker de Seguros - Seguros Vip">
            <a:extLst>
              <a:ext uri="{FF2B5EF4-FFF2-40B4-BE49-F238E27FC236}">
                <a16:creationId xmlns:a16="http://schemas.microsoft.com/office/drawing/2014/main" id="{B5174F2C-4CCB-BE8C-F54A-AAFC520126B6}"/>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692629" y="3354923"/>
            <a:ext cx="2143125" cy="14497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84" name="Picture 12">
            <a:extLst>
              <a:ext uri="{FF2B5EF4-FFF2-40B4-BE49-F238E27FC236}">
                <a16:creationId xmlns:a16="http://schemas.microsoft.com/office/drawing/2014/main" id="{5E1D0F08-56C4-AFAE-1A3C-E7E05A2D0DCD}"/>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423542" y="3342692"/>
            <a:ext cx="2101094" cy="149732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40BC8AE5-F208-E6A8-2869-8CBEB029CFBE}"/>
              </a:ext>
            </a:extLst>
          </p:cNvPr>
          <p:cNvPicPr>
            <a:picLocks noChangeAspect="1"/>
          </p:cNvPicPr>
          <p:nvPr/>
        </p:nvPicPr>
        <p:blipFill rotWithShape="1">
          <a:blip r:embed="rId9"/>
          <a:srcRect l="3208" t="31360" r="3417"/>
          <a:stretch/>
        </p:blipFill>
        <p:spPr>
          <a:xfrm>
            <a:off x="3223126" y="5372697"/>
            <a:ext cx="1920374" cy="1356394"/>
          </a:xfrm>
          <a:prstGeom prst="rect">
            <a:avLst/>
          </a:prstGeom>
          <a:ln>
            <a:noFill/>
          </a:ln>
          <a:effectLst>
            <a:outerShdw blurRad="190500" algn="tl" rotWithShape="0">
              <a:srgbClr val="000000">
                <a:alpha val="70000"/>
              </a:srgbClr>
            </a:outerShdw>
          </a:effectLst>
        </p:spPr>
      </p:pic>
      <p:sp>
        <p:nvSpPr>
          <p:cNvPr id="6" name="CuadroTexto 5">
            <a:extLst>
              <a:ext uri="{FF2B5EF4-FFF2-40B4-BE49-F238E27FC236}">
                <a16:creationId xmlns:a16="http://schemas.microsoft.com/office/drawing/2014/main" id="{80AE3EA0-CA92-6DBB-3C45-7A65AB47BC4D}"/>
              </a:ext>
            </a:extLst>
          </p:cNvPr>
          <p:cNvSpPr txBox="1"/>
          <p:nvPr/>
        </p:nvSpPr>
        <p:spPr>
          <a:xfrm>
            <a:off x="2829262" y="5000001"/>
            <a:ext cx="2751661" cy="369332"/>
          </a:xfrm>
          <a:prstGeom prst="rect">
            <a:avLst/>
          </a:prstGeom>
          <a:noFill/>
        </p:spPr>
        <p:txBody>
          <a:bodyPr wrap="square">
            <a:spAutoFit/>
          </a:bodyPr>
          <a:lstStyle/>
          <a:p>
            <a:pPr algn="ctr">
              <a:spcBef>
                <a:spcPts val="1000"/>
              </a:spcBef>
              <a:spcAft>
                <a:spcPts val="1200"/>
              </a:spcAft>
              <a:buClr>
                <a:schemeClr val="tx1"/>
              </a:buClr>
            </a:pPr>
            <a:r>
              <a:rPr lang="es-ES" b="1" dirty="0">
                <a:solidFill>
                  <a:schemeClr val="bg2">
                    <a:lumMod val="50000"/>
                  </a:schemeClr>
                </a:solidFill>
                <a:ea typeface="Open Sans Light" panose="020B0306030504020204" pitchFamily="34" charset="0"/>
                <a:cs typeface="Open Sans Light" panose="020B0306030504020204" pitchFamily="34" charset="0"/>
              </a:rPr>
              <a:t>Campañas de salud</a:t>
            </a:r>
          </a:p>
        </p:txBody>
      </p:sp>
      <p:sp>
        <p:nvSpPr>
          <p:cNvPr id="7" name="CuadroTexto 6">
            <a:extLst>
              <a:ext uri="{FF2B5EF4-FFF2-40B4-BE49-F238E27FC236}">
                <a16:creationId xmlns:a16="http://schemas.microsoft.com/office/drawing/2014/main" id="{1EBBA511-061C-400C-C9A4-BA69D8BC7435}"/>
              </a:ext>
            </a:extLst>
          </p:cNvPr>
          <p:cNvSpPr txBox="1"/>
          <p:nvPr/>
        </p:nvSpPr>
        <p:spPr>
          <a:xfrm>
            <a:off x="5940497" y="5000001"/>
            <a:ext cx="2751661" cy="369332"/>
          </a:xfrm>
          <a:prstGeom prst="rect">
            <a:avLst/>
          </a:prstGeom>
          <a:noFill/>
        </p:spPr>
        <p:txBody>
          <a:bodyPr wrap="square">
            <a:spAutoFit/>
          </a:bodyPr>
          <a:lstStyle/>
          <a:p>
            <a:pPr algn="ctr">
              <a:spcBef>
                <a:spcPts val="1000"/>
              </a:spcBef>
              <a:spcAft>
                <a:spcPts val="1200"/>
              </a:spcAft>
              <a:buClr>
                <a:schemeClr val="tx1"/>
              </a:buClr>
            </a:pPr>
            <a:r>
              <a:rPr lang="es-ES" b="1" dirty="0">
                <a:solidFill>
                  <a:schemeClr val="bg2">
                    <a:lumMod val="50000"/>
                  </a:schemeClr>
                </a:solidFill>
                <a:ea typeface="Open Sans Light" panose="020B0306030504020204" pitchFamily="34" charset="0"/>
                <a:cs typeface="Open Sans Light" panose="020B0306030504020204" pitchFamily="34" charset="0"/>
              </a:rPr>
              <a:t>Recreaciones</a:t>
            </a:r>
          </a:p>
        </p:txBody>
      </p:sp>
      <p:pic>
        <p:nvPicPr>
          <p:cNvPr id="9" name="Imagen 8">
            <a:extLst>
              <a:ext uri="{FF2B5EF4-FFF2-40B4-BE49-F238E27FC236}">
                <a16:creationId xmlns:a16="http://schemas.microsoft.com/office/drawing/2014/main" id="{305DCF9C-FA97-16CB-97AC-BD488F8912A1}"/>
              </a:ext>
            </a:extLst>
          </p:cNvPr>
          <p:cNvPicPr>
            <a:picLocks noChangeAspect="1"/>
          </p:cNvPicPr>
          <p:nvPr/>
        </p:nvPicPr>
        <p:blipFill>
          <a:blip r:embed="rId10"/>
          <a:stretch>
            <a:fillRect/>
          </a:stretch>
        </p:blipFill>
        <p:spPr>
          <a:xfrm>
            <a:off x="6460915" y="5387001"/>
            <a:ext cx="1710824" cy="1283118"/>
          </a:xfrm>
          <a:prstGeom prst="rect">
            <a:avLst/>
          </a:prstGeom>
          <a:ln>
            <a:noFill/>
          </a:ln>
          <a:effectLst>
            <a:outerShdw blurRad="190500" algn="tl" rotWithShape="0">
              <a:srgbClr val="000000">
                <a:alpha val="70000"/>
              </a:srgbClr>
            </a:outerShdw>
          </a:effectLst>
        </p:spPr>
      </p:pic>
      <p:pic>
        <p:nvPicPr>
          <p:cNvPr id="1026" name="Picture 2" descr="lima-faq – Mr Joy">
            <a:extLst>
              <a:ext uri="{FF2B5EF4-FFF2-40B4-BE49-F238E27FC236}">
                <a16:creationId xmlns:a16="http://schemas.microsoft.com/office/drawing/2014/main" id="{94B2C827-B3BF-01E7-5E3A-D50F08F19D2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35754" y="5707404"/>
            <a:ext cx="920235" cy="642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98217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9258743-C2E8-6E3C-25D6-D47A211A7054}"/>
              </a:ext>
            </a:extLst>
          </p:cNvPr>
          <p:cNvSpPr txBox="1"/>
          <p:nvPr/>
        </p:nvSpPr>
        <p:spPr>
          <a:xfrm>
            <a:off x="0" y="282447"/>
            <a:ext cx="12191999" cy="535531"/>
          </a:xfrm>
          <a:prstGeom prst="rect">
            <a:avLst/>
          </a:prstGeom>
          <a:noFill/>
        </p:spPr>
        <p:txBody>
          <a:bodyPr wrap="square">
            <a:spAutoFit/>
          </a:bodyPr>
          <a:lstStyle/>
          <a:p>
            <a:pPr algn="ctr">
              <a:lnSpc>
                <a:spcPct val="90000"/>
              </a:lnSpc>
              <a:spcBef>
                <a:spcPct val="0"/>
              </a:spcBef>
              <a:defRPr/>
            </a:pPr>
            <a:r>
              <a:rPr lang="es-ES" sz="3200" b="1" dirty="0">
                <a:latin typeface="Open Sans" panose="020B0606030504020204" pitchFamily="34" charset="0"/>
                <a:ea typeface="Open Sans" panose="020B0606030504020204" pitchFamily="34" charset="0"/>
                <a:cs typeface="Open Sans" panose="020B0606030504020204" pitchFamily="34" charset="0"/>
              </a:rPr>
              <a:t>EsSalud</a:t>
            </a:r>
          </a:p>
        </p:txBody>
      </p:sp>
      <p:pic>
        <p:nvPicPr>
          <p:cNvPr id="4" name="Picture 6" descr="EsSalud Perú - YouTube">
            <a:extLst>
              <a:ext uri="{FF2B5EF4-FFF2-40B4-BE49-F238E27FC236}">
                <a16:creationId xmlns:a16="http://schemas.microsoft.com/office/drawing/2014/main" id="{95C38217-C958-C5F1-B32D-57C21F1DB3F1}"/>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155868" y="4365829"/>
            <a:ext cx="2947478" cy="2065771"/>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7">
            <a:extLst>
              <a:ext uri="{FF2B5EF4-FFF2-40B4-BE49-F238E27FC236}">
                <a16:creationId xmlns:a16="http://schemas.microsoft.com/office/drawing/2014/main" id="{478FCEA9-F60A-ACDD-D58F-367CD06B8459}"/>
              </a:ext>
            </a:extLst>
          </p:cNvPr>
          <p:cNvGrpSpPr/>
          <p:nvPr/>
        </p:nvGrpSpPr>
        <p:grpSpPr>
          <a:xfrm>
            <a:off x="589640" y="1643574"/>
            <a:ext cx="3991430" cy="4264146"/>
            <a:chOff x="-444461" y="-2258335"/>
            <a:chExt cx="5321906" cy="3920798"/>
          </a:xfrm>
        </p:grpSpPr>
        <p:sp>
          <p:nvSpPr>
            <p:cNvPr id="6" name="TextBox 8">
              <a:extLst>
                <a:ext uri="{FF2B5EF4-FFF2-40B4-BE49-F238E27FC236}">
                  <a16:creationId xmlns:a16="http://schemas.microsoft.com/office/drawing/2014/main" id="{6B0C2BDF-B193-86F1-E011-988080CFD24C}"/>
                </a:ext>
              </a:extLst>
            </p:cNvPr>
            <p:cNvSpPr txBox="1"/>
            <p:nvPr/>
          </p:nvSpPr>
          <p:spPr>
            <a:xfrm>
              <a:off x="-444461" y="-2258335"/>
              <a:ext cx="5321905" cy="254695"/>
            </a:xfrm>
            <a:prstGeom prst="rect">
              <a:avLst/>
            </a:prstGeom>
          </p:spPr>
          <p:txBody>
            <a:bodyPr wrap="square" lIns="0" tIns="0" rIns="0" bIns="0" rtlCol="0" anchor="t">
              <a:spAutoFit/>
            </a:bodyPr>
            <a:lstStyle/>
            <a:p>
              <a:pPr algn="ctr" fontAlgn="base"/>
              <a:r>
                <a:rPr lang="es-ES" b="1" spc="-150" dirty="0">
                  <a:solidFill>
                    <a:srgbClr val="A22428"/>
                  </a:solidFill>
                  <a:latin typeface="Montserrat Classic Bold" panose="020B0604020202020204" charset="0"/>
                  <a:cs typeface="Montserrat Classic Bold" panose="020B0604020202020204" charset="0"/>
                </a:rPr>
                <a:t>¿Qué son prestaciones de Salud?</a:t>
              </a:r>
            </a:p>
          </p:txBody>
        </p:sp>
        <p:sp>
          <p:nvSpPr>
            <p:cNvPr id="7" name="TextBox 9">
              <a:extLst>
                <a:ext uri="{FF2B5EF4-FFF2-40B4-BE49-F238E27FC236}">
                  <a16:creationId xmlns:a16="http://schemas.microsoft.com/office/drawing/2014/main" id="{5D7AF873-2744-5410-E4D4-205B869472ED}"/>
                </a:ext>
              </a:extLst>
            </p:cNvPr>
            <p:cNvSpPr txBox="1"/>
            <p:nvPr/>
          </p:nvSpPr>
          <p:spPr>
            <a:xfrm>
              <a:off x="-444460" y="-1733471"/>
              <a:ext cx="5321905" cy="3395934"/>
            </a:xfrm>
            <a:prstGeom prst="rect">
              <a:avLst/>
            </a:prstGeom>
          </p:spPr>
          <p:txBody>
            <a:bodyPr wrap="square" lIns="0" tIns="0" rIns="0" bIns="0" rtlCol="0" anchor="t">
              <a:spAutoFit/>
            </a:bodyPr>
            <a:lstStyle/>
            <a:p>
              <a:pPr indent="-285750" algn="just" fontAlgn="base">
                <a:buFontTx/>
                <a:buChar char="-"/>
              </a:pPr>
              <a:r>
                <a:rPr lang="es-ES" sz="1600" dirty="0">
                  <a:solidFill>
                    <a:srgbClr val="000000"/>
                  </a:solidFill>
                  <a:latin typeface="Montserrat Classic" panose="020B0604020202020204" charset="0"/>
                  <a:cs typeface="Arial" panose="020B0604020202020204" pitchFamily="34" charset="0"/>
                </a:rPr>
                <a:t>Las prestaciones de prevención y promoción de la salud comprenden la educación para la salud, evaluación y control de riesgos e inmunizaciones.</a:t>
              </a:r>
            </a:p>
            <a:p>
              <a:pPr algn="just" fontAlgn="base"/>
              <a:endParaRPr lang="es-ES" sz="1600" dirty="0">
                <a:solidFill>
                  <a:srgbClr val="000000"/>
                </a:solidFill>
                <a:latin typeface="Montserrat Classic" panose="020B0604020202020204" charset="0"/>
                <a:cs typeface="Arial" panose="020B0604020202020204" pitchFamily="34" charset="0"/>
              </a:endParaRPr>
            </a:p>
            <a:p>
              <a:pPr indent="-285750" algn="just" fontAlgn="base">
                <a:buFontTx/>
                <a:buChar char="-"/>
              </a:pPr>
              <a:r>
                <a:rPr lang="es-ES" sz="1600" dirty="0">
                  <a:solidFill>
                    <a:srgbClr val="000000"/>
                  </a:solidFill>
                  <a:latin typeface="Montserrat Classic" panose="020B0604020202020204" charset="0"/>
                  <a:cs typeface="Arial" panose="020B0604020202020204" pitchFamily="34" charset="0"/>
                </a:rPr>
                <a:t>Las prestaciones de recuperación de la salud comprenden la atención médica, medicinas e insumos médicos, prótesis y aparatos ortopédicos imprescindibles y servicios de rehabilitación.</a:t>
              </a:r>
            </a:p>
            <a:p>
              <a:pPr algn="just" fontAlgn="base"/>
              <a:endParaRPr lang="es-ES" sz="1600" dirty="0">
                <a:solidFill>
                  <a:srgbClr val="000000"/>
                </a:solidFill>
                <a:latin typeface="Montserrat Classic" panose="020B0604020202020204" charset="0"/>
                <a:cs typeface="Arial" panose="020B0604020202020204" pitchFamily="34" charset="0"/>
              </a:endParaRPr>
            </a:p>
            <a:p>
              <a:pPr indent="-285750" algn="just" fontAlgn="base">
                <a:buFontTx/>
                <a:buChar char="-"/>
              </a:pPr>
              <a:r>
                <a:rPr lang="es-ES" sz="1600" dirty="0">
                  <a:solidFill>
                    <a:srgbClr val="000000"/>
                  </a:solidFill>
                  <a:latin typeface="Montserrat Classic" panose="020B0604020202020204" charset="0"/>
                  <a:cs typeface="Arial" panose="020B0604020202020204" pitchFamily="34" charset="0"/>
                </a:rPr>
                <a:t>Las prestaciones de bienestar y promoción social comprenden actividades de proyección, ayuda social y de rehabilitación para el trabajo.</a:t>
              </a:r>
            </a:p>
          </p:txBody>
        </p:sp>
      </p:grpSp>
      <p:grpSp>
        <p:nvGrpSpPr>
          <p:cNvPr id="8" name="Group 13">
            <a:extLst>
              <a:ext uri="{FF2B5EF4-FFF2-40B4-BE49-F238E27FC236}">
                <a16:creationId xmlns:a16="http://schemas.microsoft.com/office/drawing/2014/main" id="{90CFE493-54C0-FE75-2B06-3B3107CC0353}"/>
              </a:ext>
            </a:extLst>
          </p:cNvPr>
          <p:cNvGrpSpPr/>
          <p:nvPr/>
        </p:nvGrpSpPr>
        <p:grpSpPr>
          <a:xfrm>
            <a:off x="4965701" y="1641886"/>
            <a:ext cx="2947478" cy="1955344"/>
            <a:chOff x="-1180723" y="-2052393"/>
            <a:chExt cx="3929971" cy="1625206"/>
          </a:xfrm>
        </p:grpSpPr>
        <p:sp>
          <p:nvSpPr>
            <p:cNvPr id="9" name="TextBox 14">
              <a:extLst>
                <a:ext uri="{FF2B5EF4-FFF2-40B4-BE49-F238E27FC236}">
                  <a16:creationId xmlns:a16="http://schemas.microsoft.com/office/drawing/2014/main" id="{B3CBF9D8-75FC-4565-9F39-5B5798814929}"/>
                </a:ext>
              </a:extLst>
            </p:cNvPr>
            <p:cNvSpPr txBox="1"/>
            <p:nvPr/>
          </p:nvSpPr>
          <p:spPr>
            <a:xfrm>
              <a:off x="-1180723" y="-2052393"/>
              <a:ext cx="3929971" cy="460462"/>
            </a:xfrm>
            <a:prstGeom prst="rect">
              <a:avLst/>
            </a:prstGeom>
          </p:spPr>
          <p:txBody>
            <a:bodyPr wrap="square" lIns="0" tIns="0" rIns="0" bIns="0" rtlCol="0" anchor="t">
              <a:spAutoFit/>
            </a:bodyPr>
            <a:lstStyle>
              <a:defPPr>
                <a:defRPr lang="es-PE"/>
              </a:defPPr>
              <a:lvl1pPr algn="ctr" fontAlgn="base">
                <a:defRPr sz="1600" b="1" spc="-150">
                  <a:solidFill>
                    <a:srgbClr val="000000"/>
                  </a:solidFill>
                  <a:latin typeface="Montserrat Classic Bold" panose="020B0604020202020204" charset="0"/>
                  <a:cs typeface="Montserrat Classic Bold" panose="020B0604020202020204" charset="0"/>
                </a:defRPr>
              </a:lvl1pPr>
            </a:lstStyle>
            <a:p>
              <a:r>
                <a:rPr lang="es-ES" sz="1800" dirty="0">
                  <a:solidFill>
                    <a:srgbClr val="A22428"/>
                  </a:solidFill>
                </a:rPr>
                <a:t>¿Qué son prestaciones Económicas?</a:t>
              </a:r>
            </a:p>
          </p:txBody>
        </p:sp>
        <p:sp>
          <p:nvSpPr>
            <p:cNvPr id="10" name="TextBox 15">
              <a:extLst>
                <a:ext uri="{FF2B5EF4-FFF2-40B4-BE49-F238E27FC236}">
                  <a16:creationId xmlns:a16="http://schemas.microsoft.com/office/drawing/2014/main" id="{CBBEBA89-D832-C06D-C6DE-E8BD9CE84C72}"/>
                </a:ext>
              </a:extLst>
            </p:cNvPr>
            <p:cNvSpPr txBox="1"/>
            <p:nvPr/>
          </p:nvSpPr>
          <p:spPr>
            <a:xfrm>
              <a:off x="-935112" y="-1450434"/>
              <a:ext cx="3666276" cy="1023247"/>
            </a:xfrm>
            <a:prstGeom prst="rect">
              <a:avLst/>
            </a:prstGeom>
          </p:spPr>
          <p:txBody>
            <a:bodyPr wrap="square" lIns="0" tIns="0" rIns="0" bIns="0" rtlCol="0" anchor="t">
              <a:spAutoFit/>
            </a:bodyPr>
            <a:lstStyle/>
            <a:p>
              <a:pPr indent="-285750" algn="just" fontAlgn="base">
                <a:buFontTx/>
                <a:buChar char="-"/>
              </a:pPr>
              <a:r>
                <a:rPr lang="es-ES" sz="1600" dirty="0">
                  <a:solidFill>
                    <a:srgbClr val="000000"/>
                  </a:solidFill>
                  <a:latin typeface="Montserrat Classic" panose="020B0604020202020204" charset="0"/>
                  <a:cs typeface="Arial" panose="020B0604020202020204" pitchFamily="34" charset="0"/>
                </a:rPr>
                <a:t>Subsidio de Incapacidad Temporal (Descanso Médico)</a:t>
              </a:r>
            </a:p>
            <a:p>
              <a:pPr indent="-285750" algn="just" fontAlgn="base">
                <a:buFontTx/>
                <a:buChar char="-"/>
              </a:pPr>
              <a:r>
                <a:rPr lang="es-ES" sz="1600" dirty="0">
                  <a:solidFill>
                    <a:srgbClr val="000000"/>
                  </a:solidFill>
                  <a:latin typeface="Montserrat Classic" panose="020B0604020202020204" charset="0"/>
                  <a:cs typeface="Arial" panose="020B0604020202020204" pitchFamily="34" charset="0"/>
                </a:rPr>
                <a:t>Subsidio por Lactancia</a:t>
              </a:r>
            </a:p>
            <a:p>
              <a:pPr indent="-285750" algn="just" fontAlgn="base">
                <a:buFontTx/>
                <a:buChar char="-"/>
              </a:pPr>
              <a:r>
                <a:rPr lang="es-ES" sz="1600" dirty="0">
                  <a:solidFill>
                    <a:srgbClr val="000000"/>
                  </a:solidFill>
                  <a:latin typeface="Montserrat Classic" panose="020B0604020202020204" charset="0"/>
                  <a:cs typeface="Arial" panose="020B0604020202020204" pitchFamily="34" charset="0"/>
                </a:rPr>
                <a:t>Subsidio por Maternidad</a:t>
              </a:r>
            </a:p>
            <a:p>
              <a:pPr indent="-285750" algn="just" fontAlgn="base">
                <a:buFontTx/>
                <a:buChar char="-"/>
              </a:pPr>
              <a:r>
                <a:rPr lang="es-ES" sz="1600" dirty="0">
                  <a:solidFill>
                    <a:srgbClr val="000000"/>
                  </a:solidFill>
                  <a:latin typeface="Montserrat Classic" panose="020B0604020202020204" charset="0"/>
                  <a:cs typeface="Arial" panose="020B0604020202020204" pitchFamily="34" charset="0"/>
                </a:rPr>
                <a:t>Sepelio</a:t>
              </a:r>
            </a:p>
          </p:txBody>
        </p:sp>
      </p:grpSp>
      <p:grpSp>
        <p:nvGrpSpPr>
          <p:cNvPr id="11" name="Group 16">
            <a:extLst>
              <a:ext uri="{FF2B5EF4-FFF2-40B4-BE49-F238E27FC236}">
                <a16:creationId xmlns:a16="http://schemas.microsoft.com/office/drawing/2014/main" id="{FC4ECDA2-378C-33D5-8719-B6ACF2ABFB0C}"/>
              </a:ext>
            </a:extLst>
          </p:cNvPr>
          <p:cNvGrpSpPr/>
          <p:nvPr/>
        </p:nvGrpSpPr>
        <p:grpSpPr>
          <a:xfrm>
            <a:off x="8246891" y="1641886"/>
            <a:ext cx="2846890" cy="2168068"/>
            <a:chOff x="-2264111" y="-2050921"/>
            <a:chExt cx="3795854" cy="1924732"/>
          </a:xfrm>
        </p:grpSpPr>
        <p:sp>
          <p:nvSpPr>
            <p:cNvPr id="12" name="TextBox 17">
              <a:extLst>
                <a:ext uri="{FF2B5EF4-FFF2-40B4-BE49-F238E27FC236}">
                  <a16:creationId xmlns:a16="http://schemas.microsoft.com/office/drawing/2014/main" id="{99CBC63C-B2BE-934E-3715-115C5DEBF8AF}"/>
                </a:ext>
              </a:extLst>
            </p:cNvPr>
            <p:cNvSpPr txBox="1"/>
            <p:nvPr/>
          </p:nvSpPr>
          <p:spPr>
            <a:xfrm>
              <a:off x="-2205112" y="-2050921"/>
              <a:ext cx="3736855" cy="491819"/>
            </a:xfrm>
            <a:prstGeom prst="rect">
              <a:avLst/>
            </a:prstGeom>
          </p:spPr>
          <p:txBody>
            <a:bodyPr wrap="square" lIns="0" tIns="0" rIns="0" bIns="0" rtlCol="0" anchor="t">
              <a:spAutoFit/>
            </a:bodyPr>
            <a:lstStyle/>
            <a:p>
              <a:pPr algn="ctr" fontAlgn="base"/>
              <a:r>
                <a:rPr lang="es-ES" b="1" spc="-150" dirty="0">
                  <a:solidFill>
                    <a:srgbClr val="A22428"/>
                  </a:solidFill>
                  <a:latin typeface="Montserrat Classic Bold" panose="020B0604020202020204" charset="0"/>
                  <a:cs typeface="Montserrat Classic Bold" panose="020B0604020202020204" charset="0"/>
                </a:rPr>
                <a:t>¿Qué son prestaciones de extensión Social?</a:t>
              </a:r>
            </a:p>
          </p:txBody>
        </p:sp>
        <p:sp>
          <p:nvSpPr>
            <p:cNvPr id="13" name="TextBox 18">
              <a:extLst>
                <a:ext uri="{FF2B5EF4-FFF2-40B4-BE49-F238E27FC236}">
                  <a16:creationId xmlns:a16="http://schemas.microsoft.com/office/drawing/2014/main" id="{D917E8E6-7DE0-FA95-45BB-FFA45BB68269}"/>
                </a:ext>
              </a:extLst>
            </p:cNvPr>
            <p:cNvSpPr txBox="1"/>
            <p:nvPr/>
          </p:nvSpPr>
          <p:spPr>
            <a:xfrm>
              <a:off x="-2264111" y="-1437707"/>
              <a:ext cx="3582263" cy="1311518"/>
            </a:xfrm>
            <a:prstGeom prst="rect">
              <a:avLst/>
            </a:prstGeom>
          </p:spPr>
          <p:txBody>
            <a:bodyPr wrap="square" lIns="0" tIns="0" rIns="0" bIns="0" rtlCol="0" anchor="t">
              <a:spAutoFit/>
            </a:bodyPr>
            <a:lstStyle/>
            <a:p>
              <a:pPr marL="285750" indent="-285750" algn="just" fontAlgn="base">
                <a:buFontTx/>
                <a:buChar char="-"/>
              </a:pPr>
              <a:r>
                <a:rPr lang="es-ES" sz="1600" dirty="0">
                  <a:solidFill>
                    <a:srgbClr val="000000"/>
                  </a:solidFill>
                  <a:latin typeface="Montserrat Classic" panose="020B0604020202020204" charset="0"/>
                  <a:cs typeface="Montserrat Classic" panose="020B0604020202020204" charset="0"/>
                </a:rPr>
                <a:t>Los programas de extensión social y planes de salud especiales a favor de la población no asegurada de escasos recursos.</a:t>
              </a:r>
            </a:p>
          </p:txBody>
        </p:sp>
      </p:grpSp>
    </p:spTree>
    <p:extLst>
      <p:ext uri="{BB962C8B-B14F-4D97-AF65-F5344CB8AC3E}">
        <p14:creationId xmlns:p14="http://schemas.microsoft.com/office/powerpoint/2010/main" val="34975763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9258743-C2E8-6E3C-25D6-D47A211A7054}"/>
              </a:ext>
            </a:extLst>
          </p:cNvPr>
          <p:cNvSpPr txBox="1"/>
          <p:nvPr/>
        </p:nvSpPr>
        <p:spPr>
          <a:xfrm>
            <a:off x="685801" y="282447"/>
            <a:ext cx="4724400" cy="535531"/>
          </a:xfrm>
          <a:prstGeom prst="rect">
            <a:avLst/>
          </a:prstGeom>
          <a:noFill/>
        </p:spPr>
        <p:txBody>
          <a:bodyPr wrap="square">
            <a:spAutoFit/>
          </a:bodyPr>
          <a:lstStyle/>
          <a:p>
            <a:pPr algn="ctr">
              <a:lnSpc>
                <a:spcPct val="90000"/>
              </a:lnSpc>
              <a:spcBef>
                <a:spcPct val="0"/>
              </a:spcBef>
              <a:defRPr/>
            </a:pPr>
            <a:r>
              <a:rPr lang="es-ES" sz="3200" b="1" dirty="0">
                <a:latin typeface="Open Sans" panose="020B0606030504020204" pitchFamily="34" charset="0"/>
                <a:ea typeface="Open Sans" panose="020B0606030504020204" pitchFamily="34" charset="0"/>
                <a:cs typeface="Open Sans" panose="020B0606030504020204" pitchFamily="34" charset="0"/>
              </a:rPr>
              <a:t>Seguro Vida Ley</a:t>
            </a:r>
          </a:p>
        </p:txBody>
      </p:sp>
      <p:sp>
        <p:nvSpPr>
          <p:cNvPr id="2" name="CuadroTexto 1">
            <a:extLst>
              <a:ext uri="{FF2B5EF4-FFF2-40B4-BE49-F238E27FC236}">
                <a16:creationId xmlns:a16="http://schemas.microsoft.com/office/drawing/2014/main" id="{448B0E2B-434C-24C4-EA94-C76BB5C32893}"/>
              </a:ext>
            </a:extLst>
          </p:cNvPr>
          <p:cNvSpPr txBox="1"/>
          <p:nvPr/>
        </p:nvSpPr>
        <p:spPr>
          <a:xfrm>
            <a:off x="6426201" y="282447"/>
            <a:ext cx="4724400" cy="535531"/>
          </a:xfrm>
          <a:prstGeom prst="rect">
            <a:avLst/>
          </a:prstGeom>
          <a:noFill/>
        </p:spPr>
        <p:txBody>
          <a:bodyPr wrap="square">
            <a:spAutoFit/>
          </a:bodyPr>
          <a:lstStyle/>
          <a:p>
            <a:pPr algn="ctr">
              <a:lnSpc>
                <a:spcPct val="90000"/>
              </a:lnSpc>
              <a:spcBef>
                <a:spcPct val="0"/>
              </a:spcBef>
              <a:defRPr/>
            </a:pPr>
            <a:r>
              <a:rPr lang="es-ES" sz="3200" b="1" dirty="0">
                <a:latin typeface="Open Sans" panose="020B0606030504020204" pitchFamily="34" charset="0"/>
                <a:ea typeface="Open Sans" panose="020B0606030504020204" pitchFamily="34" charset="0"/>
                <a:cs typeface="Open Sans" panose="020B0606030504020204" pitchFamily="34" charset="0"/>
              </a:rPr>
              <a:t>SCTR</a:t>
            </a:r>
          </a:p>
        </p:txBody>
      </p:sp>
      <p:sp>
        <p:nvSpPr>
          <p:cNvPr id="14" name="Rectángulo 13">
            <a:extLst>
              <a:ext uri="{FF2B5EF4-FFF2-40B4-BE49-F238E27FC236}">
                <a16:creationId xmlns:a16="http://schemas.microsoft.com/office/drawing/2014/main" id="{1CA611FB-5F06-C667-0383-C2220A5DFADD}"/>
              </a:ext>
            </a:extLst>
          </p:cNvPr>
          <p:cNvSpPr/>
          <p:nvPr/>
        </p:nvSpPr>
        <p:spPr>
          <a:xfrm>
            <a:off x="110629" y="1511561"/>
            <a:ext cx="5532120" cy="1077218"/>
          </a:xfrm>
          <a:prstGeom prst="rect">
            <a:avLst/>
          </a:prstGeom>
        </p:spPr>
        <p:txBody>
          <a:bodyPr wrap="square">
            <a:spAutoFit/>
          </a:bodyPr>
          <a:lstStyle/>
          <a:p>
            <a:pPr algn="ctr" fontAlgn="base"/>
            <a:r>
              <a:rPr lang="es-PE" sz="1600" b="1" dirty="0">
                <a:solidFill>
                  <a:srgbClr val="A22428"/>
                </a:solidFill>
                <a:latin typeface="Montserrat Classic" panose="020B0604020202020204" charset="0"/>
              </a:rPr>
              <a:t>¿Qué es el Seguro de Vida Ley?</a:t>
            </a:r>
          </a:p>
          <a:p>
            <a:pPr algn="ctr" fontAlgn="base"/>
            <a:r>
              <a:rPr lang="es-PE" sz="1600" dirty="0">
                <a:solidFill>
                  <a:srgbClr val="000000"/>
                </a:solidFill>
                <a:latin typeface="Montserrat Classic" panose="020B0604020202020204" charset="0"/>
              </a:rPr>
              <a:t>Es un Seguro de Vida regulado por Ley</a:t>
            </a:r>
          </a:p>
          <a:p>
            <a:pPr algn="ctr" fontAlgn="base"/>
            <a:endParaRPr lang="es-ES" sz="1600" dirty="0">
              <a:solidFill>
                <a:srgbClr val="000000"/>
              </a:solidFill>
              <a:latin typeface="Montserrat Classic" panose="020B0604020202020204" charset="0"/>
            </a:endParaRPr>
          </a:p>
          <a:p>
            <a:pPr algn="ctr" fontAlgn="base"/>
            <a:r>
              <a:rPr lang="es-PE" sz="1600" b="1" dirty="0">
                <a:solidFill>
                  <a:srgbClr val="A22428"/>
                </a:solidFill>
                <a:latin typeface="Montserrat Classic" panose="020B0604020202020204" charset="0"/>
              </a:rPr>
              <a:t>¿Qué cubre?</a:t>
            </a:r>
          </a:p>
        </p:txBody>
      </p:sp>
      <p:pic>
        <p:nvPicPr>
          <p:cNvPr id="15" name="Imagen 14">
            <a:extLst>
              <a:ext uri="{FF2B5EF4-FFF2-40B4-BE49-F238E27FC236}">
                <a16:creationId xmlns:a16="http://schemas.microsoft.com/office/drawing/2014/main" id="{F6B7980F-4FC0-61F3-2963-95DA9DB3DD1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9442" y="2791650"/>
            <a:ext cx="876473" cy="830997"/>
          </a:xfrm>
          <a:prstGeom prst="rect">
            <a:avLst/>
          </a:prstGeom>
        </p:spPr>
      </p:pic>
      <p:sp>
        <p:nvSpPr>
          <p:cNvPr id="16" name="Rectángulo 15">
            <a:extLst>
              <a:ext uri="{FF2B5EF4-FFF2-40B4-BE49-F238E27FC236}">
                <a16:creationId xmlns:a16="http://schemas.microsoft.com/office/drawing/2014/main" id="{E08D4308-CCC0-D2D8-4137-38D5FE7224C6}"/>
              </a:ext>
            </a:extLst>
          </p:cNvPr>
          <p:cNvSpPr/>
          <p:nvPr/>
        </p:nvSpPr>
        <p:spPr>
          <a:xfrm>
            <a:off x="1510415" y="2931686"/>
            <a:ext cx="3931701" cy="584775"/>
          </a:xfrm>
          <a:prstGeom prst="rect">
            <a:avLst/>
          </a:prstGeom>
        </p:spPr>
        <p:txBody>
          <a:bodyPr wrap="square">
            <a:spAutoFit/>
          </a:bodyPr>
          <a:lstStyle/>
          <a:p>
            <a:pPr marL="285750" indent="-285750">
              <a:buFont typeface="Arial" panose="020B0604020202020204" pitchFamily="34" charset="0"/>
              <a:buChar char="•"/>
            </a:pPr>
            <a:r>
              <a:rPr lang="es-PE" sz="1600" dirty="0">
                <a:solidFill>
                  <a:srgbClr val="000000"/>
                </a:solidFill>
                <a:latin typeface="Montserrat Classic" panose="020B0604020202020204" charset="0"/>
              </a:rPr>
              <a:t>16 remuneraciones mensuales asegurables</a:t>
            </a:r>
          </a:p>
        </p:txBody>
      </p:sp>
      <p:pic>
        <p:nvPicPr>
          <p:cNvPr id="17" name="Imagen 16">
            <a:extLst>
              <a:ext uri="{FF2B5EF4-FFF2-40B4-BE49-F238E27FC236}">
                <a16:creationId xmlns:a16="http://schemas.microsoft.com/office/drawing/2014/main" id="{72D90D2D-46FF-0626-1B72-9F8C2CC8BB6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9442" y="3885428"/>
            <a:ext cx="889192" cy="656703"/>
          </a:xfrm>
          <a:prstGeom prst="rect">
            <a:avLst/>
          </a:prstGeom>
        </p:spPr>
      </p:pic>
      <p:sp>
        <p:nvSpPr>
          <p:cNvPr id="18" name="Rectángulo 17">
            <a:extLst>
              <a:ext uri="{FF2B5EF4-FFF2-40B4-BE49-F238E27FC236}">
                <a16:creationId xmlns:a16="http://schemas.microsoft.com/office/drawing/2014/main" id="{AC41C509-FE69-A071-E103-A144E47F9DD7}"/>
              </a:ext>
            </a:extLst>
          </p:cNvPr>
          <p:cNvSpPr/>
          <p:nvPr/>
        </p:nvSpPr>
        <p:spPr>
          <a:xfrm>
            <a:off x="1510415" y="3945501"/>
            <a:ext cx="3528355" cy="584775"/>
          </a:xfrm>
          <a:prstGeom prst="rect">
            <a:avLst/>
          </a:prstGeom>
        </p:spPr>
        <p:txBody>
          <a:bodyPr wrap="square">
            <a:spAutoFit/>
          </a:bodyPr>
          <a:lstStyle/>
          <a:p>
            <a:pPr marL="285750" indent="-285750">
              <a:buFont typeface="Arial" panose="020B0604020202020204" pitchFamily="34" charset="0"/>
              <a:buChar char="•"/>
            </a:pPr>
            <a:r>
              <a:rPr lang="es-PE" sz="1600" dirty="0">
                <a:solidFill>
                  <a:srgbClr val="000000"/>
                </a:solidFill>
                <a:latin typeface="Montserrat Classic" panose="020B0604020202020204" charset="0"/>
              </a:rPr>
              <a:t>32 remuneraciones mensuales asegurables</a:t>
            </a:r>
          </a:p>
        </p:txBody>
      </p:sp>
      <p:pic>
        <p:nvPicPr>
          <p:cNvPr id="19" name="Imagen 18">
            <a:extLst>
              <a:ext uri="{FF2B5EF4-FFF2-40B4-BE49-F238E27FC236}">
                <a16:creationId xmlns:a16="http://schemas.microsoft.com/office/drawing/2014/main" id="{76227E3A-F917-2CDB-AD02-9ECBDEE8513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9442" y="4934830"/>
            <a:ext cx="899042" cy="894919"/>
          </a:xfrm>
          <a:prstGeom prst="rect">
            <a:avLst/>
          </a:prstGeom>
        </p:spPr>
      </p:pic>
      <p:sp>
        <p:nvSpPr>
          <p:cNvPr id="20" name="Rectángulo 19">
            <a:extLst>
              <a:ext uri="{FF2B5EF4-FFF2-40B4-BE49-F238E27FC236}">
                <a16:creationId xmlns:a16="http://schemas.microsoft.com/office/drawing/2014/main" id="{5275C1C5-DFFF-8B1A-4C40-32DCBAB20A4C}"/>
              </a:ext>
            </a:extLst>
          </p:cNvPr>
          <p:cNvSpPr/>
          <p:nvPr/>
        </p:nvSpPr>
        <p:spPr>
          <a:xfrm>
            <a:off x="1510415" y="4883204"/>
            <a:ext cx="3171947" cy="584775"/>
          </a:xfrm>
          <a:prstGeom prst="rect">
            <a:avLst/>
          </a:prstGeom>
        </p:spPr>
        <p:txBody>
          <a:bodyPr wrap="square">
            <a:spAutoFit/>
          </a:bodyPr>
          <a:lstStyle/>
          <a:p>
            <a:pPr marL="285750" indent="-285750">
              <a:buFont typeface="Arial" panose="020B0604020202020204" pitchFamily="34" charset="0"/>
              <a:buChar char="•"/>
            </a:pPr>
            <a:r>
              <a:rPr lang="es-PE" sz="1600" dirty="0">
                <a:solidFill>
                  <a:srgbClr val="000000"/>
                </a:solidFill>
                <a:latin typeface="Montserrat Classic" panose="020B0604020202020204" charset="0"/>
              </a:rPr>
              <a:t>Hasta 32 remuneraciones mensuales asegurables</a:t>
            </a:r>
          </a:p>
        </p:txBody>
      </p:sp>
      <p:sp>
        <p:nvSpPr>
          <p:cNvPr id="22" name="Rectángulo 21">
            <a:extLst>
              <a:ext uri="{FF2B5EF4-FFF2-40B4-BE49-F238E27FC236}">
                <a16:creationId xmlns:a16="http://schemas.microsoft.com/office/drawing/2014/main" id="{C5FA0791-589C-75E8-5179-D4C2F3B251D0}"/>
              </a:ext>
            </a:extLst>
          </p:cNvPr>
          <p:cNvSpPr/>
          <p:nvPr/>
        </p:nvSpPr>
        <p:spPr>
          <a:xfrm>
            <a:off x="5843382" y="1491631"/>
            <a:ext cx="5607584" cy="2554545"/>
          </a:xfrm>
          <a:prstGeom prst="rect">
            <a:avLst/>
          </a:prstGeom>
        </p:spPr>
        <p:txBody>
          <a:bodyPr wrap="square">
            <a:spAutoFit/>
          </a:bodyPr>
          <a:lstStyle/>
          <a:p>
            <a:pPr algn="just"/>
            <a:r>
              <a:rPr lang="es-PE" sz="1600" b="1" dirty="0">
                <a:solidFill>
                  <a:srgbClr val="A22428"/>
                </a:solidFill>
                <a:latin typeface="Montserrat Classic" panose="020B0604020202020204" charset="0"/>
              </a:rPr>
              <a:t>¿Qué es el SCTR (Seguro Complementario de Trabajo de Riesgo?</a:t>
            </a:r>
          </a:p>
          <a:p>
            <a:pPr algn="just"/>
            <a:endParaRPr lang="es-PE" sz="1600" b="1" dirty="0">
              <a:solidFill>
                <a:srgbClr val="A22428"/>
              </a:solidFill>
              <a:latin typeface="Montserrat Classic" panose="020B0604020202020204" charset="0"/>
            </a:endParaRPr>
          </a:p>
          <a:p>
            <a:pPr algn="just"/>
            <a:r>
              <a:rPr lang="es-ES" sz="1600" dirty="0">
                <a:solidFill>
                  <a:srgbClr val="000000"/>
                </a:solidFill>
                <a:latin typeface="Montserrat Classic" panose="020B0604020202020204" charset="0"/>
              </a:rPr>
              <a:t>Es un seguro que brinda cobertura en casos</a:t>
            </a:r>
            <a:endParaRPr lang="es-PE" sz="1600" dirty="0">
              <a:solidFill>
                <a:srgbClr val="000000"/>
              </a:solidFill>
              <a:latin typeface="Montserrat Classic" panose="020B0604020202020204" charset="0"/>
            </a:endParaRPr>
          </a:p>
          <a:p>
            <a:pPr algn="just"/>
            <a:r>
              <a:rPr lang="es-ES" sz="1600" dirty="0">
                <a:solidFill>
                  <a:srgbClr val="000000"/>
                </a:solidFill>
                <a:latin typeface="Montserrat Classic" panose="020B0604020202020204" charset="0"/>
              </a:rPr>
              <a:t>de Accidentes o Enfermedad Profesional.</a:t>
            </a:r>
          </a:p>
          <a:p>
            <a:pPr algn="just"/>
            <a:endParaRPr lang="es-ES" sz="1600" dirty="0">
              <a:solidFill>
                <a:srgbClr val="000000"/>
              </a:solidFill>
              <a:latin typeface="Montserrat Classic" panose="020B0604020202020204" charset="0"/>
            </a:endParaRPr>
          </a:p>
          <a:p>
            <a:pPr algn="just"/>
            <a:r>
              <a:rPr lang="es-PE" sz="1600" b="1" dirty="0">
                <a:solidFill>
                  <a:srgbClr val="A22428"/>
                </a:solidFill>
                <a:latin typeface="Montserrat Classic" panose="020B0604020202020204" charset="0"/>
              </a:rPr>
              <a:t>¿Qué cubre?</a:t>
            </a:r>
          </a:p>
          <a:p>
            <a:pPr algn="just"/>
            <a:r>
              <a:rPr lang="es-PE" sz="1600" dirty="0">
                <a:solidFill>
                  <a:srgbClr val="000000"/>
                </a:solidFill>
                <a:latin typeface="Montserrat Classic" panose="020B0604020202020204" charset="0"/>
              </a:rPr>
              <a:t>-    Atención médica</a:t>
            </a:r>
          </a:p>
          <a:p>
            <a:pPr indent="-285750" algn="just">
              <a:buFontTx/>
              <a:buChar char="-"/>
            </a:pPr>
            <a:r>
              <a:rPr lang="es-PE" sz="1600" dirty="0">
                <a:solidFill>
                  <a:srgbClr val="000000"/>
                </a:solidFill>
                <a:latin typeface="Montserrat Classic" panose="020B0604020202020204" charset="0"/>
              </a:rPr>
              <a:t>Prestaciones Económicas, incluye gastos de sepelio</a:t>
            </a:r>
          </a:p>
          <a:p>
            <a:pPr algn="just"/>
            <a:endParaRPr lang="es-ES" sz="1600" dirty="0">
              <a:solidFill>
                <a:srgbClr val="000000"/>
              </a:solidFill>
              <a:latin typeface="Montserrat Classic" panose="020B0604020202020204" charset="0"/>
            </a:endParaRPr>
          </a:p>
        </p:txBody>
      </p:sp>
      <p:pic>
        <p:nvPicPr>
          <p:cNvPr id="5122" name="Picture 2">
            <a:extLst>
              <a:ext uri="{FF2B5EF4-FFF2-40B4-BE49-F238E27FC236}">
                <a16:creationId xmlns:a16="http://schemas.microsoft.com/office/drawing/2014/main" id="{D226BA33-6902-A07C-C405-BD72B7BB76AA}"/>
              </a:ext>
            </a:extLst>
          </p:cNvPr>
          <p:cNvPicPr>
            <a:picLocks noChangeAspect="1" noChangeArrowheads="1"/>
          </p:cNvPicPr>
          <p:nvPr/>
        </p:nvPicPr>
        <p:blipFill>
          <a:blip r:embed="rId5" cstate="screen">
            <a:extLst>
              <a:ext uri="{BEBA8EAE-BF5A-486C-A8C5-ECC9F3942E4B}">
                <a14:imgProps xmlns:a14="http://schemas.microsoft.com/office/drawing/2010/main">
                  <a14:imgLayer r:embed="rId6">
                    <a14:imgEffect>
                      <a14:backgroundRemoval t="10000" b="94111" l="9910" r="89940">
                        <a14:foregroundMark x1="49850" y1="15667" x2="45045" y2="20667"/>
                        <a14:foregroundMark x1="60661" y1="20667" x2="60661" y2="20667"/>
                        <a14:foregroundMark x1="61111" y1="16889" x2="61111" y2="16889"/>
                        <a14:foregroundMark x1="55706" y1="41556" x2="54655" y2="58333"/>
                        <a14:foregroundMark x1="44144" y1="49778" x2="48799" y2="48111"/>
                        <a14:foregroundMark x1="42643" y1="48333" x2="42342" y2="51000"/>
                        <a14:foregroundMark x1="65165" y1="65444" x2="66517" y2="93111"/>
                        <a14:foregroundMark x1="60811" y1="90000" x2="59459" y2="83222"/>
                        <a14:foregroundMark x1="34985" y1="94111" x2="34985" y2="94111"/>
                        <a14:foregroundMark x1="37988" y1="92778" x2="37988" y2="92778"/>
                        <a14:foregroundMark x1="58108" y1="49333" x2="60060" y2="51778"/>
                        <a14:foregroundMark x1="40991" y1="16556" x2="40991" y2="15556"/>
                        <a14:foregroundMark x1="63514" y1="15667" x2="60811" y2="16889"/>
                      </a14:backgroundRemoval>
                    </a14:imgEffect>
                  </a14:imgLayer>
                </a14:imgProps>
              </a:ext>
              <a:ext uri="{28A0092B-C50C-407E-A947-70E740481C1C}">
                <a14:useLocalDpi xmlns:a14="http://schemas.microsoft.com/office/drawing/2010/main"/>
              </a:ext>
            </a:extLst>
          </a:blip>
          <a:srcRect/>
          <a:stretch>
            <a:fillRect/>
          </a:stretch>
        </p:blipFill>
        <p:spPr bwMode="auto">
          <a:xfrm>
            <a:off x="7372094" y="3452617"/>
            <a:ext cx="2550160" cy="3445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34065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9258743-C2E8-6E3C-25D6-D47A211A7054}"/>
              </a:ext>
            </a:extLst>
          </p:cNvPr>
          <p:cNvSpPr txBox="1"/>
          <p:nvPr/>
        </p:nvSpPr>
        <p:spPr>
          <a:xfrm>
            <a:off x="685801" y="282447"/>
            <a:ext cx="4724400" cy="978729"/>
          </a:xfrm>
          <a:prstGeom prst="rect">
            <a:avLst/>
          </a:prstGeom>
          <a:noFill/>
        </p:spPr>
        <p:txBody>
          <a:bodyPr wrap="square">
            <a:spAutoFit/>
          </a:bodyPr>
          <a:lstStyle/>
          <a:p>
            <a:pPr algn="ctr">
              <a:lnSpc>
                <a:spcPct val="90000"/>
              </a:lnSpc>
              <a:spcBef>
                <a:spcPct val="0"/>
              </a:spcBef>
              <a:defRPr/>
            </a:pPr>
            <a:r>
              <a:rPr lang="es-ES" sz="3200" b="1" dirty="0">
                <a:latin typeface="Open Sans" panose="020B0606030504020204" pitchFamily="34" charset="0"/>
                <a:ea typeface="Open Sans" panose="020B0606030504020204" pitchFamily="34" charset="0"/>
                <a:cs typeface="Open Sans" panose="020B0606030504020204" pitchFamily="34" charset="0"/>
              </a:rPr>
              <a:t>Entidad Prestadora de Salud (EPS):</a:t>
            </a:r>
          </a:p>
        </p:txBody>
      </p:sp>
      <p:sp>
        <p:nvSpPr>
          <p:cNvPr id="2" name="CuadroTexto 1">
            <a:extLst>
              <a:ext uri="{FF2B5EF4-FFF2-40B4-BE49-F238E27FC236}">
                <a16:creationId xmlns:a16="http://schemas.microsoft.com/office/drawing/2014/main" id="{448B0E2B-434C-24C4-EA94-C76BB5C32893}"/>
              </a:ext>
            </a:extLst>
          </p:cNvPr>
          <p:cNvSpPr txBox="1"/>
          <p:nvPr/>
        </p:nvSpPr>
        <p:spPr>
          <a:xfrm>
            <a:off x="6426201" y="282447"/>
            <a:ext cx="4724400" cy="535531"/>
          </a:xfrm>
          <a:prstGeom prst="rect">
            <a:avLst/>
          </a:prstGeom>
          <a:noFill/>
        </p:spPr>
        <p:txBody>
          <a:bodyPr wrap="square">
            <a:spAutoFit/>
          </a:bodyPr>
          <a:lstStyle/>
          <a:p>
            <a:pPr algn="ctr">
              <a:lnSpc>
                <a:spcPct val="90000"/>
              </a:lnSpc>
              <a:spcBef>
                <a:spcPct val="0"/>
              </a:spcBef>
              <a:defRPr/>
            </a:pPr>
            <a:r>
              <a:rPr lang="es-ES" sz="3200" b="1" dirty="0">
                <a:latin typeface="Open Sans" panose="020B0606030504020204" pitchFamily="34" charset="0"/>
                <a:ea typeface="Open Sans" panose="020B0606030504020204" pitchFamily="34" charset="0"/>
                <a:cs typeface="Open Sans" panose="020B0606030504020204" pitchFamily="34" charset="0"/>
              </a:rPr>
              <a:t>Prestaciones</a:t>
            </a:r>
          </a:p>
        </p:txBody>
      </p:sp>
      <p:sp>
        <p:nvSpPr>
          <p:cNvPr id="4" name="Rectángulo 3">
            <a:extLst>
              <a:ext uri="{FF2B5EF4-FFF2-40B4-BE49-F238E27FC236}">
                <a16:creationId xmlns:a16="http://schemas.microsoft.com/office/drawing/2014/main" id="{D56679C1-639A-7609-EC5C-647DA3A59C71}"/>
              </a:ext>
            </a:extLst>
          </p:cNvPr>
          <p:cNvSpPr/>
          <p:nvPr/>
        </p:nvSpPr>
        <p:spPr>
          <a:xfrm>
            <a:off x="310551" y="1618812"/>
            <a:ext cx="5063697" cy="4770537"/>
          </a:xfrm>
          <a:prstGeom prst="rect">
            <a:avLst/>
          </a:prstGeom>
        </p:spPr>
        <p:txBody>
          <a:bodyPr wrap="square">
            <a:spAutoFit/>
          </a:bodyPr>
          <a:lstStyle/>
          <a:p>
            <a:pPr algn="just" fontAlgn="base"/>
            <a:r>
              <a:rPr lang="es-PE" sz="1600" b="1" dirty="0">
                <a:solidFill>
                  <a:srgbClr val="A22428"/>
                </a:solidFill>
                <a:latin typeface="Montserrat Classic" panose="020B0604020202020204" charset="0"/>
              </a:rPr>
              <a:t>¿Qué es una EPS?</a:t>
            </a:r>
          </a:p>
          <a:p>
            <a:pPr algn="just"/>
            <a:endParaRPr lang="es-ES" sz="1600" dirty="0">
              <a:solidFill>
                <a:srgbClr val="000000"/>
              </a:solidFill>
              <a:latin typeface="Montserrat Classic" panose="020B0604020202020204" charset="0"/>
            </a:endParaRPr>
          </a:p>
          <a:p>
            <a:pPr algn="just"/>
            <a:r>
              <a:rPr lang="es-ES" sz="1600" dirty="0">
                <a:solidFill>
                  <a:srgbClr val="000000"/>
                </a:solidFill>
                <a:latin typeface="Montserrat Classic" panose="020B0604020202020204" charset="0"/>
              </a:rPr>
              <a:t>Organizaciones que gestionan el financiamiento de servicios mediante redes de salud públicas y /o privadas, complementando la cobertura de EsSalud.</a:t>
            </a:r>
          </a:p>
          <a:p>
            <a:pPr algn="just"/>
            <a:endParaRPr lang="es-PE" sz="1600" dirty="0">
              <a:solidFill>
                <a:srgbClr val="000000"/>
              </a:solidFill>
              <a:latin typeface="Montserrat Classic" panose="020B0604020202020204" charset="0"/>
            </a:endParaRPr>
          </a:p>
          <a:p>
            <a:pPr algn="just"/>
            <a:r>
              <a:rPr lang="es-PE" sz="1600" b="1" dirty="0">
                <a:solidFill>
                  <a:srgbClr val="A22428"/>
                </a:solidFill>
                <a:latin typeface="Montserrat Classic" panose="020B0604020202020204" charset="0"/>
              </a:rPr>
              <a:t>¿Quiénes pueden solicitarlo?</a:t>
            </a:r>
          </a:p>
          <a:p>
            <a:pPr algn="just"/>
            <a:endParaRPr lang="es-PE" sz="1600" dirty="0">
              <a:solidFill>
                <a:srgbClr val="000000"/>
              </a:solidFill>
              <a:latin typeface="Montserrat Classic" panose="020B0604020202020204" charset="0"/>
            </a:endParaRPr>
          </a:p>
          <a:p>
            <a:pPr algn="just"/>
            <a:r>
              <a:rPr lang="es-PE" sz="1600" dirty="0">
                <a:solidFill>
                  <a:srgbClr val="000000"/>
                </a:solidFill>
                <a:latin typeface="Montserrat Classic" panose="020B0604020202020204" charset="0"/>
              </a:rPr>
              <a:t>Todos los colaboradores </a:t>
            </a:r>
            <a:r>
              <a:rPr lang="es-ES" sz="1600" dirty="0">
                <a:solidFill>
                  <a:srgbClr val="000000"/>
                </a:solidFill>
                <a:latin typeface="Montserrat Classic" panose="020B0604020202020204" charset="0"/>
              </a:rPr>
              <a:t>de AC </a:t>
            </a:r>
            <a:r>
              <a:rPr lang="es-ES" sz="1600" dirty="0" err="1">
                <a:solidFill>
                  <a:srgbClr val="000000"/>
                </a:solidFill>
                <a:latin typeface="Montserrat Classic" panose="020B0604020202020204" charset="0"/>
              </a:rPr>
              <a:t>Farma</a:t>
            </a:r>
            <a:r>
              <a:rPr lang="es-ES" sz="1600" dirty="0">
                <a:solidFill>
                  <a:srgbClr val="000000"/>
                </a:solidFill>
                <a:latin typeface="Montserrat Classic" panose="020B0604020202020204" charset="0"/>
              </a:rPr>
              <a:t>.</a:t>
            </a:r>
          </a:p>
          <a:p>
            <a:pPr algn="just"/>
            <a:endParaRPr lang="es-ES" sz="1600" dirty="0">
              <a:solidFill>
                <a:srgbClr val="000000"/>
              </a:solidFill>
              <a:latin typeface="Montserrat Classic" panose="020B0604020202020204" charset="0"/>
            </a:endParaRPr>
          </a:p>
          <a:p>
            <a:pPr algn="just"/>
            <a:r>
              <a:rPr lang="es-ES" sz="1600" b="1" dirty="0">
                <a:solidFill>
                  <a:srgbClr val="A22428"/>
                </a:solidFill>
                <a:latin typeface="Montserrat Classic" panose="020B0604020202020204" charset="0"/>
              </a:rPr>
              <a:t>¿Cuánto cuesta?</a:t>
            </a:r>
            <a:endParaRPr lang="es-PE" sz="1600" b="1" dirty="0">
              <a:solidFill>
                <a:srgbClr val="A22428"/>
              </a:solidFill>
              <a:latin typeface="Montserrat Classic" panose="020B0604020202020204" charset="0"/>
            </a:endParaRPr>
          </a:p>
          <a:p>
            <a:pPr algn="just"/>
            <a:endParaRPr lang="es-PE" sz="1600" dirty="0">
              <a:solidFill>
                <a:srgbClr val="000000"/>
              </a:solidFill>
              <a:latin typeface="Montserrat Classic" panose="020B0604020202020204" charset="0"/>
            </a:endParaRPr>
          </a:p>
          <a:p>
            <a:pPr algn="just"/>
            <a:r>
              <a:rPr lang="es-PE" sz="1600" dirty="0">
                <a:solidFill>
                  <a:srgbClr val="000000"/>
                </a:solidFill>
                <a:latin typeface="Montserrat Classic" panose="020B0604020202020204" charset="0"/>
              </a:rPr>
              <a:t>El costo es variable y es deducido de tu remuneración mensual.</a:t>
            </a:r>
          </a:p>
          <a:p>
            <a:pPr algn="just"/>
            <a:endParaRPr lang="es-PE" sz="1600" dirty="0">
              <a:solidFill>
                <a:srgbClr val="000000"/>
              </a:solidFill>
              <a:latin typeface="Montserrat Classic" panose="020B0604020202020204" charset="0"/>
            </a:endParaRPr>
          </a:p>
          <a:p>
            <a:pPr algn="just"/>
            <a:r>
              <a:rPr lang="es-PE" sz="1600" b="1" dirty="0">
                <a:solidFill>
                  <a:srgbClr val="A22428"/>
                </a:solidFill>
                <a:latin typeface="Montserrat Classic" panose="020B0604020202020204" charset="0"/>
              </a:rPr>
              <a:t>¿Qué debo hacer para solicitarlo?</a:t>
            </a:r>
          </a:p>
          <a:p>
            <a:pPr algn="just"/>
            <a:endParaRPr lang="es-PE" sz="1600" b="1" dirty="0">
              <a:solidFill>
                <a:srgbClr val="A22428"/>
              </a:solidFill>
              <a:latin typeface="Montserrat Classic" panose="020B0604020202020204" charset="0"/>
            </a:endParaRPr>
          </a:p>
          <a:p>
            <a:pPr marL="285750" lvl="0" indent="-285750" algn="just">
              <a:buFontTx/>
              <a:buChar char="-"/>
            </a:pPr>
            <a:r>
              <a:rPr lang="es-ES" sz="1600" dirty="0">
                <a:solidFill>
                  <a:srgbClr val="000000"/>
                </a:solidFill>
                <a:latin typeface="Montserrat Classic" panose="020B0604020202020204" charset="0"/>
              </a:rPr>
              <a:t>Llenar el formato de Solicitud.</a:t>
            </a:r>
          </a:p>
          <a:p>
            <a:pPr marL="285750" indent="-285750" algn="just">
              <a:buFontTx/>
              <a:buChar char="-"/>
            </a:pPr>
            <a:r>
              <a:rPr lang="es-ES" sz="1600" dirty="0">
                <a:solidFill>
                  <a:srgbClr val="000000"/>
                </a:solidFill>
                <a:latin typeface="Montserrat Classic" panose="020B0604020202020204" charset="0"/>
              </a:rPr>
              <a:t>Adjuntar los requisitos solicitados</a:t>
            </a:r>
          </a:p>
        </p:txBody>
      </p:sp>
      <p:sp>
        <p:nvSpPr>
          <p:cNvPr id="5" name="Rectángulo 4">
            <a:extLst>
              <a:ext uri="{FF2B5EF4-FFF2-40B4-BE49-F238E27FC236}">
                <a16:creationId xmlns:a16="http://schemas.microsoft.com/office/drawing/2014/main" id="{46F5BD3F-964C-266F-604F-ED35EA23FDD0}"/>
              </a:ext>
            </a:extLst>
          </p:cNvPr>
          <p:cNvSpPr/>
          <p:nvPr/>
        </p:nvSpPr>
        <p:spPr>
          <a:xfrm>
            <a:off x="6297787" y="1618812"/>
            <a:ext cx="4435274" cy="3293209"/>
          </a:xfrm>
          <a:prstGeom prst="rect">
            <a:avLst/>
          </a:prstGeom>
        </p:spPr>
        <p:txBody>
          <a:bodyPr wrap="square">
            <a:spAutoFit/>
          </a:bodyPr>
          <a:lstStyle/>
          <a:p>
            <a:pPr marL="285750" indent="-285750">
              <a:buFont typeface="Arial" panose="020B0604020202020204" pitchFamily="34" charset="0"/>
              <a:buChar char="•"/>
            </a:pPr>
            <a:r>
              <a:rPr lang="es-ES" sz="1600" dirty="0">
                <a:solidFill>
                  <a:srgbClr val="000000"/>
                </a:solidFill>
                <a:latin typeface="Montserrat Classic" panose="020B0604020202020204" charset="0"/>
              </a:rPr>
              <a:t>Comedor para loncheras.</a:t>
            </a:r>
          </a:p>
          <a:p>
            <a:pPr marL="285750" indent="-285750">
              <a:buFont typeface="Arial" panose="020B0604020202020204" pitchFamily="34" charset="0"/>
              <a:buChar char="•"/>
            </a:pPr>
            <a:r>
              <a:rPr lang="es-ES" sz="1600" dirty="0">
                <a:solidFill>
                  <a:srgbClr val="000000"/>
                </a:solidFill>
                <a:latin typeface="Montserrat Classic" panose="020B0604020202020204" charset="0"/>
              </a:rPr>
              <a:t>Alimentación subsidiada en concesionario</a:t>
            </a:r>
          </a:p>
          <a:p>
            <a:pPr marL="285750" indent="-285750">
              <a:buFont typeface="Arial" panose="020B0604020202020204" pitchFamily="34" charset="0"/>
              <a:buChar char="•"/>
            </a:pPr>
            <a:r>
              <a:rPr lang="es-ES" sz="1600" dirty="0">
                <a:solidFill>
                  <a:srgbClr val="000000"/>
                </a:solidFill>
                <a:latin typeface="Montserrat Classic" panose="020B0604020202020204" charset="0"/>
              </a:rPr>
              <a:t>Servicio de buses durante emergencia por COVID</a:t>
            </a:r>
          </a:p>
          <a:p>
            <a:pPr marL="285750" indent="-285750">
              <a:buFont typeface="Arial" panose="020B0604020202020204" pitchFamily="34" charset="0"/>
              <a:buChar char="•"/>
            </a:pPr>
            <a:r>
              <a:rPr lang="es-ES" sz="1600" dirty="0">
                <a:solidFill>
                  <a:srgbClr val="000000"/>
                </a:solidFill>
                <a:latin typeface="Montserrat Classic" panose="020B0604020202020204" charset="0"/>
              </a:rPr>
              <a:t>Préstamos</a:t>
            </a:r>
          </a:p>
          <a:p>
            <a:pPr marL="285750" indent="-285750">
              <a:buFont typeface="Arial" panose="020B0604020202020204" pitchFamily="34" charset="0"/>
              <a:buChar char="•"/>
            </a:pPr>
            <a:r>
              <a:rPr lang="es-ES" sz="1600" dirty="0">
                <a:solidFill>
                  <a:srgbClr val="000000"/>
                </a:solidFill>
                <a:latin typeface="Montserrat Classic" panose="020B0604020202020204" charset="0"/>
              </a:rPr>
              <a:t>Licencias con y sin goce</a:t>
            </a:r>
          </a:p>
          <a:p>
            <a:pPr marL="285750" indent="-285750">
              <a:buFont typeface="Arial" panose="020B0604020202020204" pitchFamily="34" charset="0"/>
              <a:buChar char="•"/>
            </a:pPr>
            <a:r>
              <a:rPr lang="es-ES" sz="1600" dirty="0">
                <a:solidFill>
                  <a:srgbClr val="000000"/>
                </a:solidFill>
                <a:latin typeface="Montserrat Classic" panose="020B0604020202020204" charset="0"/>
              </a:rPr>
              <a:t>Aguinaldo Navideño</a:t>
            </a:r>
          </a:p>
          <a:p>
            <a:pPr marL="285750" indent="-285750">
              <a:buFont typeface="Arial" panose="020B0604020202020204" pitchFamily="34" charset="0"/>
              <a:buChar char="•"/>
            </a:pPr>
            <a:r>
              <a:rPr lang="es-ES" sz="1600" dirty="0">
                <a:solidFill>
                  <a:srgbClr val="000000"/>
                </a:solidFill>
                <a:latin typeface="Montserrat Classic" panose="020B0604020202020204" charset="0"/>
              </a:rPr>
              <a:t>Tópico atendido por un Médico Ocupacional</a:t>
            </a:r>
          </a:p>
          <a:p>
            <a:pPr marL="285750" indent="-285750">
              <a:buFont typeface="Arial" panose="020B0604020202020204" pitchFamily="34" charset="0"/>
              <a:buChar char="•"/>
            </a:pPr>
            <a:r>
              <a:rPr lang="es-ES" sz="1600" dirty="0">
                <a:solidFill>
                  <a:srgbClr val="000000"/>
                </a:solidFill>
                <a:latin typeface="Montserrat Classic" panose="020B0604020202020204" charset="0"/>
              </a:rPr>
              <a:t>Uniformes (planta y almacenes)</a:t>
            </a:r>
          </a:p>
          <a:p>
            <a:pPr marL="285750" indent="-285750">
              <a:buFont typeface="Arial" panose="020B0604020202020204" pitchFamily="34" charset="0"/>
              <a:buChar char="•"/>
            </a:pPr>
            <a:r>
              <a:rPr lang="es-ES" sz="1600" dirty="0">
                <a:solidFill>
                  <a:srgbClr val="000000"/>
                </a:solidFill>
                <a:latin typeface="Montserrat Classic" panose="020B0604020202020204" charset="0"/>
              </a:rPr>
              <a:t>Convenios con Empresas e Instituciones</a:t>
            </a:r>
          </a:p>
          <a:p>
            <a:pPr marL="285750" indent="-285750">
              <a:buFont typeface="Arial" panose="020B0604020202020204" pitchFamily="34" charset="0"/>
              <a:buChar char="•"/>
            </a:pPr>
            <a:r>
              <a:rPr lang="es-ES" sz="1600" dirty="0">
                <a:solidFill>
                  <a:srgbClr val="000000"/>
                </a:solidFill>
                <a:latin typeface="Montserrat Classic" panose="020B0604020202020204" charset="0"/>
              </a:rPr>
              <a:t>Descuentos corporativos con empresas del grupo AC</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dirty="0">
              <a:ln>
                <a:noFill/>
              </a:ln>
              <a:solidFill>
                <a:srgbClr val="000000"/>
              </a:solidFill>
              <a:effectLst/>
              <a:uLnTx/>
              <a:uFillTx/>
              <a:latin typeface="Montserrat Classic" panose="020B0604020202020204" charset="0"/>
            </a:endParaRPr>
          </a:p>
        </p:txBody>
      </p:sp>
    </p:spTree>
    <p:extLst>
      <p:ext uri="{BB962C8B-B14F-4D97-AF65-F5344CB8AC3E}">
        <p14:creationId xmlns:p14="http://schemas.microsoft.com/office/powerpoint/2010/main" val="33540030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g239032">
            <a:extLst>
              <a:ext uri="{FF2B5EF4-FFF2-40B4-BE49-F238E27FC236}">
                <a16:creationId xmlns:a16="http://schemas.microsoft.com/office/drawing/2014/main" id="{E38C65E3-2EA2-52EF-9C02-7EB633FB5BE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 y="1"/>
            <a:ext cx="11436824" cy="6849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87507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796D86B0-7E7E-56B0-5CD0-97B99E537707}"/>
              </a:ext>
            </a:extLst>
          </p:cNvPr>
          <p:cNvSpPr txBox="1"/>
          <p:nvPr/>
        </p:nvSpPr>
        <p:spPr>
          <a:xfrm>
            <a:off x="421251" y="1516784"/>
            <a:ext cx="7753758" cy="3662541"/>
          </a:xfrm>
          <a:prstGeom prst="rect">
            <a:avLst/>
          </a:prstGeom>
          <a:noFill/>
        </p:spPr>
        <p:txBody>
          <a:bodyPr wrap="square" rtlCol="0">
            <a:spAutoFit/>
          </a:bodyPr>
          <a:lstStyle/>
          <a:p>
            <a:pPr algn="just"/>
            <a:r>
              <a:rPr lang="es-ES" sz="3600" b="1" dirty="0">
                <a:solidFill>
                  <a:srgbClr val="A22428"/>
                </a:solidFill>
                <a:latin typeface="Montserrat Classic" panose="020B0604020202020204" charset="0"/>
              </a:rPr>
              <a:t>Gloria Mendoza</a:t>
            </a:r>
          </a:p>
          <a:p>
            <a:pPr algn="just"/>
            <a:endParaRPr lang="es-ES" sz="3600" b="1" dirty="0">
              <a:solidFill>
                <a:srgbClr val="A22428"/>
              </a:solidFill>
              <a:latin typeface="Montserrat Classic" panose="020B0604020202020204" charset="0"/>
            </a:endParaRPr>
          </a:p>
          <a:p>
            <a:pPr algn="just"/>
            <a:r>
              <a:rPr lang="es-ES" sz="3200" dirty="0">
                <a:solidFill>
                  <a:srgbClr val="000000"/>
                </a:solidFill>
                <a:latin typeface="Montserrat Classic" panose="020B0604020202020204" charset="0"/>
              </a:rPr>
              <a:t>Trabajadora Social</a:t>
            </a:r>
          </a:p>
          <a:p>
            <a:pPr algn="just"/>
            <a:r>
              <a:rPr lang="es-ES" sz="3200" dirty="0">
                <a:solidFill>
                  <a:srgbClr val="000000"/>
                </a:solidFill>
                <a:latin typeface="Montserrat Classic" panose="020B0604020202020204" charset="0"/>
              </a:rPr>
              <a:t>Anexo: 339</a:t>
            </a:r>
          </a:p>
          <a:p>
            <a:pPr algn="just"/>
            <a:r>
              <a:rPr lang="es-ES" sz="3200" dirty="0">
                <a:solidFill>
                  <a:srgbClr val="000000"/>
                </a:solidFill>
                <a:latin typeface="Montserrat Classic" panose="020B0604020202020204" charset="0"/>
              </a:rPr>
              <a:t>Teléfono: 989 218 080</a:t>
            </a:r>
          </a:p>
          <a:p>
            <a:pPr algn="just"/>
            <a:r>
              <a:rPr lang="es-ES" sz="3200" dirty="0">
                <a:solidFill>
                  <a:srgbClr val="000000"/>
                </a:solidFill>
                <a:latin typeface="Montserrat Classic" panose="020B0604020202020204" charset="0"/>
              </a:rPr>
              <a:t>C. Interno: </a:t>
            </a:r>
            <a:r>
              <a:rPr lang="es-ES" sz="3200" dirty="0">
                <a:solidFill>
                  <a:srgbClr val="000000"/>
                </a:solidFill>
                <a:latin typeface="Montserrat Classic" panose="020B0604020202020204" charset="0"/>
                <a:hlinkClick r:id="rId2"/>
              </a:rPr>
              <a:t>asocial@acfarma.com</a:t>
            </a:r>
            <a:endParaRPr lang="es-ES" sz="3200" dirty="0">
              <a:solidFill>
                <a:srgbClr val="000000"/>
              </a:solidFill>
              <a:latin typeface="Montserrat Classic" panose="020B0604020202020204" charset="0"/>
            </a:endParaRPr>
          </a:p>
          <a:p>
            <a:pPr algn="just"/>
            <a:r>
              <a:rPr lang="es-ES" sz="3200" dirty="0">
                <a:solidFill>
                  <a:srgbClr val="000000"/>
                </a:solidFill>
                <a:latin typeface="Montserrat Classic" panose="020B0604020202020204" charset="0"/>
              </a:rPr>
              <a:t>C. Externo: </a:t>
            </a:r>
            <a:r>
              <a:rPr lang="es-ES" sz="3200" dirty="0">
                <a:solidFill>
                  <a:srgbClr val="000000"/>
                </a:solidFill>
                <a:latin typeface="Montserrat Classic" panose="020B0604020202020204" charset="0"/>
                <a:hlinkClick r:id="rId3">
                  <a:extLst>
                    <a:ext uri="{A12FA001-AC4F-418D-AE19-62706E023703}">
                      <ahyp:hlinkClr xmlns:ahyp="http://schemas.microsoft.com/office/drawing/2018/hyperlinkcolor" val="tx"/>
                    </a:ext>
                  </a:extLst>
                </a:hlinkClick>
              </a:rPr>
              <a:t>asocialc@acfarma.com</a:t>
            </a:r>
            <a:endParaRPr lang="es-ES" sz="3200" dirty="0">
              <a:solidFill>
                <a:srgbClr val="000000"/>
              </a:solidFill>
              <a:latin typeface="Montserrat Classic" panose="020B0604020202020204" charset="0"/>
            </a:endParaRPr>
          </a:p>
        </p:txBody>
      </p:sp>
      <p:pic>
        <p:nvPicPr>
          <p:cNvPr id="5" name="Imagen 4">
            <a:extLst>
              <a:ext uri="{FF2B5EF4-FFF2-40B4-BE49-F238E27FC236}">
                <a16:creationId xmlns:a16="http://schemas.microsoft.com/office/drawing/2014/main" id="{D34B437E-C34B-8927-43BA-4037C90C377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383036" y="1956069"/>
            <a:ext cx="3861256" cy="3131134"/>
          </a:xfrm>
          <a:prstGeom prst="rect">
            <a:avLst/>
          </a:prstGeom>
        </p:spPr>
      </p:pic>
    </p:spTree>
    <p:extLst>
      <p:ext uri="{BB962C8B-B14F-4D97-AF65-F5344CB8AC3E}">
        <p14:creationId xmlns:p14="http://schemas.microsoft.com/office/powerpoint/2010/main" val="33348877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2" name="Imagen 1081">
            <a:extLst>
              <a:ext uri="{FF2B5EF4-FFF2-40B4-BE49-F238E27FC236}">
                <a16:creationId xmlns:a16="http://schemas.microsoft.com/office/drawing/2014/main" id="{0EFA9C4C-E153-EDB3-8EAD-E01286975164}"/>
              </a:ext>
            </a:extLst>
          </p:cNvPr>
          <p:cNvPicPr>
            <a:picLocks noChangeAspect="1"/>
          </p:cNvPicPr>
          <p:nvPr/>
        </p:nvPicPr>
        <p:blipFill rotWithShape="1">
          <a:blip r:embed="rId2" cstate="screen">
            <a:grayscl/>
            <a:extLst>
              <a:ext uri="{BEBA8EAE-BF5A-486C-A8C5-ECC9F3942E4B}">
                <a14:imgProps xmlns:a14="http://schemas.microsoft.com/office/drawing/2010/main">
                  <a14:imgLayer r:embed="rId3">
                    <a14:imgEffect>
                      <a14:colorTemperature colorTemp="11200"/>
                    </a14:imgEffect>
                    <a14:imgEffect>
                      <a14:saturation sat="0"/>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7927" y="0"/>
            <a:ext cx="12184073" cy="6858000"/>
          </a:xfrm>
          <a:prstGeom prst="rect">
            <a:avLst/>
          </a:prstGeom>
        </p:spPr>
      </p:pic>
      <p:grpSp>
        <p:nvGrpSpPr>
          <p:cNvPr id="26" name="Grupo 25">
            <a:extLst>
              <a:ext uri="{FF2B5EF4-FFF2-40B4-BE49-F238E27FC236}">
                <a16:creationId xmlns:a16="http://schemas.microsoft.com/office/drawing/2014/main" id="{8DC3E73B-F023-D216-2CBB-B14A9A8CB248}"/>
              </a:ext>
            </a:extLst>
          </p:cNvPr>
          <p:cNvGrpSpPr/>
          <p:nvPr/>
        </p:nvGrpSpPr>
        <p:grpSpPr>
          <a:xfrm>
            <a:off x="867223" y="1148310"/>
            <a:ext cx="1580536" cy="2523535"/>
            <a:chOff x="922020" y="425460"/>
            <a:chExt cx="2042160" cy="3260581"/>
          </a:xfrm>
        </p:grpSpPr>
        <p:sp>
          <p:nvSpPr>
            <p:cNvPr id="15" name="Rectángulo 14">
              <a:extLst>
                <a:ext uri="{FF2B5EF4-FFF2-40B4-BE49-F238E27FC236}">
                  <a16:creationId xmlns:a16="http://schemas.microsoft.com/office/drawing/2014/main" id="{F9AED595-DC16-25BB-8DFF-11552BABF162}"/>
                </a:ext>
              </a:extLst>
            </p:cNvPr>
            <p:cNvSpPr/>
            <p:nvPr/>
          </p:nvSpPr>
          <p:spPr>
            <a:xfrm>
              <a:off x="922020" y="425460"/>
              <a:ext cx="2042160" cy="2762240"/>
            </a:xfrm>
            <a:prstGeom prst="rect">
              <a:avLst/>
            </a:prstGeom>
            <a:solidFill>
              <a:srgbClr val="45454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400" dirty="0"/>
            </a:p>
          </p:txBody>
        </p:sp>
        <p:pic>
          <p:nvPicPr>
            <p:cNvPr id="1026" name="Picture 2">
              <a:extLst>
                <a:ext uri="{FF2B5EF4-FFF2-40B4-BE49-F238E27FC236}">
                  <a16:creationId xmlns:a16="http://schemas.microsoft.com/office/drawing/2014/main" id="{61371F8E-56FC-ABC8-BA00-D7806F06396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04914" y="593409"/>
              <a:ext cx="1519116" cy="202406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9" name="Rectángulo: esquinas redondeadas 18">
              <a:extLst>
                <a:ext uri="{FF2B5EF4-FFF2-40B4-BE49-F238E27FC236}">
                  <a16:creationId xmlns:a16="http://schemas.microsoft.com/office/drawing/2014/main" id="{66DD3629-4E81-86EE-B7C5-885F660DD7E3}"/>
                </a:ext>
              </a:extLst>
            </p:cNvPr>
            <p:cNvSpPr/>
            <p:nvPr/>
          </p:nvSpPr>
          <p:spPr>
            <a:xfrm>
              <a:off x="1116014" y="2964182"/>
              <a:ext cx="1665287" cy="706121"/>
            </a:xfrm>
            <a:prstGeom prst="roundRect">
              <a:avLst/>
            </a:prstGeom>
            <a:solidFill>
              <a:srgbClr val="CCC7B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050" b="1" dirty="0"/>
            </a:p>
          </p:txBody>
        </p:sp>
        <p:sp>
          <p:nvSpPr>
            <p:cNvPr id="20" name="CuadroTexto 19">
              <a:extLst>
                <a:ext uri="{FF2B5EF4-FFF2-40B4-BE49-F238E27FC236}">
                  <a16:creationId xmlns:a16="http://schemas.microsoft.com/office/drawing/2014/main" id="{88A856F3-1AFE-0F80-885D-D3096580F20B}"/>
                </a:ext>
              </a:extLst>
            </p:cNvPr>
            <p:cNvSpPr txBox="1"/>
            <p:nvPr/>
          </p:nvSpPr>
          <p:spPr>
            <a:xfrm>
              <a:off x="922020" y="2617471"/>
              <a:ext cx="2042160" cy="397669"/>
            </a:xfrm>
            <a:prstGeom prst="rect">
              <a:avLst/>
            </a:prstGeom>
            <a:noFill/>
          </p:spPr>
          <p:txBody>
            <a:bodyPr wrap="square" rtlCol="0">
              <a:spAutoFit/>
            </a:bodyPr>
            <a:lstStyle/>
            <a:p>
              <a:pPr algn="ctr"/>
              <a:r>
                <a:rPr lang="es-ES" sz="1400" b="1" dirty="0">
                  <a:solidFill>
                    <a:schemeClr val="bg1"/>
                  </a:solidFill>
                </a:rPr>
                <a:t>William Villena</a:t>
              </a:r>
              <a:endParaRPr lang="es-PE" sz="1400" b="1" dirty="0">
                <a:solidFill>
                  <a:schemeClr val="bg1"/>
                </a:solidFill>
              </a:endParaRPr>
            </a:p>
          </p:txBody>
        </p:sp>
        <p:sp>
          <p:nvSpPr>
            <p:cNvPr id="24" name="CuadroTexto 23">
              <a:extLst>
                <a:ext uri="{FF2B5EF4-FFF2-40B4-BE49-F238E27FC236}">
                  <a16:creationId xmlns:a16="http://schemas.microsoft.com/office/drawing/2014/main" id="{40310903-E66C-6EF4-DA8B-3BF519DE87D9}"/>
                </a:ext>
              </a:extLst>
            </p:cNvPr>
            <p:cNvSpPr txBox="1"/>
            <p:nvPr/>
          </p:nvSpPr>
          <p:spPr>
            <a:xfrm>
              <a:off x="1023879" y="2932842"/>
              <a:ext cx="1848166" cy="556734"/>
            </a:xfrm>
            <a:prstGeom prst="rect">
              <a:avLst/>
            </a:prstGeom>
            <a:noFill/>
          </p:spPr>
          <p:txBody>
            <a:bodyPr wrap="square">
              <a:spAutoFit/>
            </a:bodyPr>
            <a:lstStyle/>
            <a:p>
              <a:pPr algn="ctr"/>
              <a:r>
                <a:rPr lang="es-ES" sz="1100" b="1" dirty="0">
                  <a:solidFill>
                    <a:srgbClr val="B22837"/>
                  </a:solidFill>
                </a:rPr>
                <a:t>A</a:t>
              </a:r>
              <a:r>
                <a:rPr lang="es-PE" sz="1100" b="1" dirty="0" err="1">
                  <a:solidFill>
                    <a:srgbClr val="B22837"/>
                  </a:solidFill>
                </a:rPr>
                <a:t>sesor</a:t>
              </a:r>
              <a:r>
                <a:rPr lang="es-PE" sz="1100" b="1" dirty="0">
                  <a:solidFill>
                    <a:srgbClr val="B22837"/>
                  </a:solidFill>
                </a:rPr>
                <a:t> de relaciones laborales</a:t>
              </a:r>
            </a:p>
          </p:txBody>
        </p:sp>
        <p:sp>
          <p:nvSpPr>
            <p:cNvPr id="25" name="CuadroTexto 24">
              <a:extLst>
                <a:ext uri="{FF2B5EF4-FFF2-40B4-BE49-F238E27FC236}">
                  <a16:creationId xmlns:a16="http://schemas.microsoft.com/office/drawing/2014/main" id="{9EBE1456-E935-209E-2094-5199DD18D787}"/>
                </a:ext>
              </a:extLst>
            </p:cNvPr>
            <p:cNvSpPr txBox="1"/>
            <p:nvPr/>
          </p:nvSpPr>
          <p:spPr>
            <a:xfrm>
              <a:off x="1120054" y="3348023"/>
              <a:ext cx="1665290" cy="338018"/>
            </a:xfrm>
            <a:prstGeom prst="rect">
              <a:avLst/>
            </a:prstGeom>
            <a:noFill/>
          </p:spPr>
          <p:txBody>
            <a:bodyPr wrap="square">
              <a:spAutoFit/>
            </a:bodyPr>
            <a:lstStyle/>
            <a:p>
              <a:pPr algn="ctr"/>
              <a:r>
                <a:rPr lang="es-PE" sz="1100" b="1" dirty="0">
                  <a:solidFill>
                    <a:srgbClr val="B22837"/>
                  </a:solidFill>
                </a:rPr>
                <a:t>Anexo: 336</a:t>
              </a:r>
            </a:p>
          </p:txBody>
        </p:sp>
      </p:grpSp>
      <p:grpSp>
        <p:nvGrpSpPr>
          <p:cNvPr id="27" name="Grupo 26">
            <a:extLst>
              <a:ext uri="{FF2B5EF4-FFF2-40B4-BE49-F238E27FC236}">
                <a16:creationId xmlns:a16="http://schemas.microsoft.com/office/drawing/2014/main" id="{9BABF19D-E095-6EA8-C00E-EFB09EF58F8E}"/>
              </a:ext>
            </a:extLst>
          </p:cNvPr>
          <p:cNvGrpSpPr/>
          <p:nvPr/>
        </p:nvGrpSpPr>
        <p:grpSpPr>
          <a:xfrm>
            <a:off x="843870" y="3967025"/>
            <a:ext cx="1757125" cy="2549764"/>
            <a:chOff x="850893" y="425460"/>
            <a:chExt cx="2270327" cy="3294470"/>
          </a:xfrm>
        </p:grpSpPr>
        <p:sp>
          <p:nvSpPr>
            <p:cNvPr id="28" name="Rectángulo 27">
              <a:extLst>
                <a:ext uri="{FF2B5EF4-FFF2-40B4-BE49-F238E27FC236}">
                  <a16:creationId xmlns:a16="http://schemas.microsoft.com/office/drawing/2014/main" id="{BE0B8DD3-FC08-26A1-86C4-D25310873A7D}"/>
                </a:ext>
              </a:extLst>
            </p:cNvPr>
            <p:cNvSpPr/>
            <p:nvPr/>
          </p:nvSpPr>
          <p:spPr>
            <a:xfrm>
              <a:off x="922020" y="425460"/>
              <a:ext cx="2042160" cy="2762240"/>
            </a:xfrm>
            <a:prstGeom prst="rect">
              <a:avLst/>
            </a:prstGeom>
            <a:solidFill>
              <a:srgbClr val="E9E1D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400" dirty="0"/>
            </a:p>
          </p:txBody>
        </p:sp>
        <p:sp>
          <p:nvSpPr>
            <p:cNvPr id="30" name="Rectángulo: esquinas redondeadas 29">
              <a:extLst>
                <a:ext uri="{FF2B5EF4-FFF2-40B4-BE49-F238E27FC236}">
                  <a16:creationId xmlns:a16="http://schemas.microsoft.com/office/drawing/2014/main" id="{FE587030-19A6-E1AF-F39B-A2244006C5D9}"/>
                </a:ext>
              </a:extLst>
            </p:cNvPr>
            <p:cNvSpPr/>
            <p:nvPr/>
          </p:nvSpPr>
          <p:spPr>
            <a:xfrm>
              <a:off x="1116014" y="2964180"/>
              <a:ext cx="1665286" cy="706121"/>
            </a:xfrm>
            <a:prstGeom prst="round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050" b="1" dirty="0"/>
            </a:p>
          </p:txBody>
        </p:sp>
        <p:sp>
          <p:nvSpPr>
            <p:cNvPr id="31" name="CuadroTexto 30">
              <a:extLst>
                <a:ext uri="{FF2B5EF4-FFF2-40B4-BE49-F238E27FC236}">
                  <a16:creationId xmlns:a16="http://schemas.microsoft.com/office/drawing/2014/main" id="{D4681676-7CF2-8C50-1EB4-FA132F7E5961}"/>
                </a:ext>
              </a:extLst>
            </p:cNvPr>
            <p:cNvSpPr txBox="1"/>
            <p:nvPr/>
          </p:nvSpPr>
          <p:spPr>
            <a:xfrm>
              <a:off x="922020" y="2617471"/>
              <a:ext cx="2042160" cy="397669"/>
            </a:xfrm>
            <a:prstGeom prst="rect">
              <a:avLst/>
            </a:prstGeom>
            <a:noFill/>
          </p:spPr>
          <p:txBody>
            <a:bodyPr wrap="square" rtlCol="0">
              <a:spAutoFit/>
            </a:bodyPr>
            <a:lstStyle/>
            <a:p>
              <a:pPr algn="ctr"/>
              <a:r>
                <a:rPr lang="es-ES" sz="1400" b="1" dirty="0"/>
                <a:t>Monica Olano</a:t>
              </a:r>
              <a:endParaRPr lang="es-PE" sz="1400" b="1" dirty="0"/>
            </a:p>
          </p:txBody>
        </p:sp>
        <p:sp>
          <p:nvSpPr>
            <p:cNvPr id="32" name="CuadroTexto 31">
              <a:extLst>
                <a:ext uri="{FF2B5EF4-FFF2-40B4-BE49-F238E27FC236}">
                  <a16:creationId xmlns:a16="http://schemas.microsoft.com/office/drawing/2014/main" id="{B0371C5E-B7AF-7584-10E9-92F7D2D92A91}"/>
                </a:ext>
              </a:extLst>
            </p:cNvPr>
            <p:cNvSpPr txBox="1"/>
            <p:nvPr/>
          </p:nvSpPr>
          <p:spPr>
            <a:xfrm>
              <a:off x="850893" y="2969517"/>
              <a:ext cx="2270327" cy="587555"/>
            </a:xfrm>
            <a:prstGeom prst="rect">
              <a:avLst/>
            </a:prstGeom>
            <a:noFill/>
          </p:spPr>
          <p:txBody>
            <a:bodyPr wrap="square">
              <a:spAutoFit/>
            </a:bodyPr>
            <a:lstStyle/>
            <a:p>
              <a:pPr algn="ctr">
                <a:lnSpc>
                  <a:spcPct val="70000"/>
                </a:lnSpc>
              </a:pPr>
              <a:r>
                <a:rPr lang="es-ES" sz="1100" b="1" dirty="0">
                  <a:solidFill>
                    <a:schemeClr val="bg1"/>
                  </a:solidFill>
                </a:rPr>
                <a:t>A</a:t>
              </a:r>
              <a:r>
                <a:rPr lang="es-PE" sz="1100" b="1" dirty="0" err="1">
                  <a:solidFill>
                    <a:schemeClr val="bg1"/>
                  </a:solidFill>
                </a:rPr>
                <a:t>nalista</a:t>
              </a:r>
              <a:r>
                <a:rPr lang="es-PE" sz="1100" b="1" dirty="0">
                  <a:solidFill>
                    <a:schemeClr val="bg1"/>
                  </a:solidFill>
                </a:rPr>
                <a:t> de </a:t>
              </a:r>
            </a:p>
            <a:p>
              <a:pPr algn="ctr">
                <a:lnSpc>
                  <a:spcPct val="70000"/>
                </a:lnSpc>
              </a:pPr>
              <a:r>
                <a:rPr lang="es-PE" sz="1100" b="1" dirty="0">
                  <a:solidFill>
                    <a:schemeClr val="bg1"/>
                  </a:solidFill>
                </a:rPr>
                <a:t>capacitación y</a:t>
              </a:r>
            </a:p>
            <a:p>
              <a:pPr algn="ctr">
                <a:lnSpc>
                  <a:spcPct val="70000"/>
                </a:lnSpc>
              </a:pPr>
              <a:r>
                <a:rPr lang="es-PE" sz="1100" b="1" dirty="0">
                  <a:solidFill>
                    <a:schemeClr val="bg1"/>
                  </a:solidFill>
                </a:rPr>
                <a:t>desarrollo </a:t>
              </a:r>
            </a:p>
          </p:txBody>
        </p:sp>
        <p:sp>
          <p:nvSpPr>
            <p:cNvPr id="33" name="CuadroTexto 32">
              <a:extLst>
                <a:ext uri="{FF2B5EF4-FFF2-40B4-BE49-F238E27FC236}">
                  <a16:creationId xmlns:a16="http://schemas.microsoft.com/office/drawing/2014/main" id="{91B9C23E-621C-2C0D-6884-DEF58876D529}"/>
                </a:ext>
              </a:extLst>
            </p:cNvPr>
            <p:cNvSpPr txBox="1"/>
            <p:nvPr/>
          </p:nvSpPr>
          <p:spPr>
            <a:xfrm>
              <a:off x="1116014" y="3381912"/>
              <a:ext cx="1665287" cy="338018"/>
            </a:xfrm>
            <a:prstGeom prst="rect">
              <a:avLst/>
            </a:prstGeom>
            <a:noFill/>
          </p:spPr>
          <p:txBody>
            <a:bodyPr wrap="square">
              <a:spAutoFit/>
            </a:bodyPr>
            <a:lstStyle/>
            <a:p>
              <a:pPr algn="ctr"/>
              <a:r>
                <a:rPr lang="es-PE" sz="1100" b="1" dirty="0">
                  <a:solidFill>
                    <a:schemeClr val="bg1"/>
                  </a:solidFill>
                </a:rPr>
                <a:t>Anexo: 338</a:t>
              </a:r>
            </a:p>
          </p:txBody>
        </p:sp>
      </p:grpSp>
      <p:grpSp>
        <p:nvGrpSpPr>
          <p:cNvPr id="48" name="Grupo 47">
            <a:extLst>
              <a:ext uri="{FF2B5EF4-FFF2-40B4-BE49-F238E27FC236}">
                <a16:creationId xmlns:a16="http://schemas.microsoft.com/office/drawing/2014/main" id="{D1746BD3-AA9B-BEC4-9E03-A2113AD0860C}"/>
              </a:ext>
            </a:extLst>
          </p:cNvPr>
          <p:cNvGrpSpPr/>
          <p:nvPr/>
        </p:nvGrpSpPr>
        <p:grpSpPr>
          <a:xfrm>
            <a:off x="5373056" y="1148310"/>
            <a:ext cx="1580535" cy="2523536"/>
            <a:chOff x="922020" y="425460"/>
            <a:chExt cx="2042160" cy="3260581"/>
          </a:xfrm>
        </p:grpSpPr>
        <p:sp>
          <p:nvSpPr>
            <p:cNvPr id="49" name="Rectángulo 48">
              <a:extLst>
                <a:ext uri="{FF2B5EF4-FFF2-40B4-BE49-F238E27FC236}">
                  <a16:creationId xmlns:a16="http://schemas.microsoft.com/office/drawing/2014/main" id="{CD7DDD65-0491-157D-6E12-2999D3A98DCD}"/>
                </a:ext>
              </a:extLst>
            </p:cNvPr>
            <p:cNvSpPr/>
            <p:nvPr/>
          </p:nvSpPr>
          <p:spPr>
            <a:xfrm>
              <a:off x="922020" y="425460"/>
              <a:ext cx="2042160" cy="2762240"/>
            </a:xfrm>
            <a:prstGeom prst="rect">
              <a:avLst/>
            </a:prstGeom>
            <a:solidFill>
              <a:srgbClr val="E9E1D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400" dirty="0"/>
            </a:p>
          </p:txBody>
        </p:sp>
        <p:sp>
          <p:nvSpPr>
            <p:cNvPr id="51" name="Rectángulo: esquinas redondeadas 50">
              <a:extLst>
                <a:ext uri="{FF2B5EF4-FFF2-40B4-BE49-F238E27FC236}">
                  <a16:creationId xmlns:a16="http://schemas.microsoft.com/office/drawing/2014/main" id="{DAFBDF23-DE31-BC06-76FD-221530AC76D1}"/>
                </a:ext>
              </a:extLst>
            </p:cNvPr>
            <p:cNvSpPr/>
            <p:nvPr/>
          </p:nvSpPr>
          <p:spPr>
            <a:xfrm>
              <a:off x="1116014" y="2964180"/>
              <a:ext cx="1665286" cy="706121"/>
            </a:xfrm>
            <a:prstGeom prst="round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050" b="1" dirty="0"/>
            </a:p>
          </p:txBody>
        </p:sp>
        <p:sp>
          <p:nvSpPr>
            <p:cNvPr id="52" name="CuadroTexto 51">
              <a:extLst>
                <a:ext uri="{FF2B5EF4-FFF2-40B4-BE49-F238E27FC236}">
                  <a16:creationId xmlns:a16="http://schemas.microsoft.com/office/drawing/2014/main" id="{43E984D0-AC21-2CEC-21A8-97474C4B4606}"/>
                </a:ext>
              </a:extLst>
            </p:cNvPr>
            <p:cNvSpPr txBox="1"/>
            <p:nvPr/>
          </p:nvSpPr>
          <p:spPr>
            <a:xfrm>
              <a:off x="922020" y="2617471"/>
              <a:ext cx="2042160" cy="397669"/>
            </a:xfrm>
            <a:prstGeom prst="rect">
              <a:avLst/>
            </a:prstGeom>
            <a:noFill/>
          </p:spPr>
          <p:txBody>
            <a:bodyPr wrap="square" rtlCol="0">
              <a:spAutoFit/>
            </a:bodyPr>
            <a:lstStyle/>
            <a:p>
              <a:pPr algn="ctr"/>
              <a:r>
                <a:rPr lang="es-ES" sz="1400" b="1" dirty="0"/>
                <a:t>Melixa Bejarano</a:t>
              </a:r>
              <a:endParaRPr lang="es-PE" sz="1400" b="1" dirty="0"/>
            </a:p>
          </p:txBody>
        </p:sp>
        <p:sp>
          <p:nvSpPr>
            <p:cNvPr id="53" name="CuadroTexto 52">
              <a:extLst>
                <a:ext uri="{FF2B5EF4-FFF2-40B4-BE49-F238E27FC236}">
                  <a16:creationId xmlns:a16="http://schemas.microsoft.com/office/drawing/2014/main" id="{9067D867-2A6E-6787-7424-3E1C9B66F6BF}"/>
                </a:ext>
              </a:extLst>
            </p:cNvPr>
            <p:cNvSpPr txBox="1"/>
            <p:nvPr/>
          </p:nvSpPr>
          <p:spPr>
            <a:xfrm>
              <a:off x="1116014" y="2932843"/>
              <a:ext cx="1665287" cy="556736"/>
            </a:xfrm>
            <a:prstGeom prst="rect">
              <a:avLst/>
            </a:prstGeom>
            <a:noFill/>
          </p:spPr>
          <p:txBody>
            <a:bodyPr wrap="square">
              <a:spAutoFit/>
            </a:bodyPr>
            <a:lstStyle/>
            <a:p>
              <a:pPr algn="ctr"/>
              <a:r>
                <a:rPr lang="es-PE" sz="1100" b="1" dirty="0">
                  <a:solidFill>
                    <a:schemeClr val="bg1"/>
                  </a:solidFill>
                </a:rPr>
                <a:t>Analista de nóminas</a:t>
              </a:r>
            </a:p>
          </p:txBody>
        </p:sp>
        <p:sp>
          <p:nvSpPr>
            <p:cNvPr id="54" name="CuadroTexto 53">
              <a:extLst>
                <a:ext uri="{FF2B5EF4-FFF2-40B4-BE49-F238E27FC236}">
                  <a16:creationId xmlns:a16="http://schemas.microsoft.com/office/drawing/2014/main" id="{E7F26223-69AB-0F13-725E-11868ED8D028}"/>
                </a:ext>
              </a:extLst>
            </p:cNvPr>
            <p:cNvSpPr txBox="1"/>
            <p:nvPr/>
          </p:nvSpPr>
          <p:spPr>
            <a:xfrm>
              <a:off x="1116014" y="3348023"/>
              <a:ext cx="1665287" cy="338018"/>
            </a:xfrm>
            <a:prstGeom prst="rect">
              <a:avLst/>
            </a:prstGeom>
            <a:noFill/>
          </p:spPr>
          <p:txBody>
            <a:bodyPr wrap="square">
              <a:spAutoFit/>
            </a:bodyPr>
            <a:lstStyle/>
            <a:p>
              <a:pPr algn="ctr"/>
              <a:r>
                <a:rPr lang="es-PE" sz="1100" b="1" dirty="0">
                  <a:solidFill>
                    <a:schemeClr val="bg1"/>
                  </a:solidFill>
                </a:rPr>
                <a:t>Anexo: 318</a:t>
              </a:r>
            </a:p>
          </p:txBody>
        </p:sp>
      </p:grpSp>
      <p:grpSp>
        <p:nvGrpSpPr>
          <p:cNvPr id="55" name="Grupo 54">
            <a:extLst>
              <a:ext uri="{FF2B5EF4-FFF2-40B4-BE49-F238E27FC236}">
                <a16:creationId xmlns:a16="http://schemas.microsoft.com/office/drawing/2014/main" id="{F5F4CB11-6AAF-276B-0DC0-C841CAC91BAF}"/>
              </a:ext>
            </a:extLst>
          </p:cNvPr>
          <p:cNvGrpSpPr/>
          <p:nvPr/>
        </p:nvGrpSpPr>
        <p:grpSpPr>
          <a:xfrm>
            <a:off x="3130375" y="3967025"/>
            <a:ext cx="1580535" cy="2511661"/>
            <a:chOff x="922020" y="425460"/>
            <a:chExt cx="2042160" cy="3245238"/>
          </a:xfrm>
        </p:grpSpPr>
        <p:sp>
          <p:nvSpPr>
            <p:cNvPr id="56" name="Rectángulo 55">
              <a:extLst>
                <a:ext uri="{FF2B5EF4-FFF2-40B4-BE49-F238E27FC236}">
                  <a16:creationId xmlns:a16="http://schemas.microsoft.com/office/drawing/2014/main" id="{085B3CDC-8072-4939-4FF3-B2BE7BC88F73}"/>
                </a:ext>
              </a:extLst>
            </p:cNvPr>
            <p:cNvSpPr/>
            <p:nvPr/>
          </p:nvSpPr>
          <p:spPr>
            <a:xfrm>
              <a:off x="922020" y="425460"/>
              <a:ext cx="2042160" cy="2762240"/>
            </a:xfrm>
            <a:prstGeom prst="rect">
              <a:avLst/>
            </a:prstGeom>
            <a:solidFill>
              <a:srgbClr val="E9E1D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400" dirty="0"/>
            </a:p>
          </p:txBody>
        </p:sp>
        <p:sp>
          <p:nvSpPr>
            <p:cNvPr id="58" name="Rectángulo: esquinas redondeadas 57">
              <a:extLst>
                <a:ext uri="{FF2B5EF4-FFF2-40B4-BE49-F238E27FC236}">
                  <a16:creationId xmlns:a16="http://schemas.microsoft.com/office/drawing/2014/main" id="{0E3E92AF-CE2E-07AD-2C18-5927CA4CABA5}"/>
                </a:ext>
              </a:extLst>
            </p:cNvPr>
            <p:cNvSpPr/>
            <p:nvPr/>
          </p:nvSpPr>
          <p:spPr>
            <a:xfrm>
              <a:off x="1116014" y="2964180"/>
              <a:ext cx="1665286" cy="706121"/>
            </a:xfrm>
            <a:prstGeom prst="round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050" b="1" dirty="0"/>
            </a:p>
          </p:txBody>
        </p:sp>
        <p:sp>
          <p:nvSpPr>
            <p:cNvPr id="59" name="CuadroTexto 58">
              <a:extLst>
                <a:ext uri="{FF2B5EF4-FFF2-40B4-BE49-F238E27FC236}">
                  <a16:creationId xmlns:a16="http://schemas.microsoft.com/office/drawing/2014/main" id="{BB07430B-8A3B-A8A2-ECEC-B0FED05FC898}"/>
                </a:ext>
              </a:extLst>
            </p:cNvPr>
            <p:cNvSpPr txBox="1"/>
            <p:nvPr/>
          </p:nvSpPr>
          <p:spPr>
            <a:xfrm>
              <a:off x="922020" y="2617471"/>
              <a:ext cx="2042160" cy="397669"/>
            </a:xfrm>
            <a:prstGeom prst="rect">
              <a:avLst/>
            </a:prstGeom>
            <a:noFill/>
          </p:spPr>
          <p:txBody>
            <a:bodyPr wrap="square" rtlCol="0">
              <a:spAutoFit/>
            </a:bodyPr>
            <a:lstStyle/>
            <a:p>
              <a:pPr algn="ctr"/>
              <a:r>
                <a:rPr lang="es-ES" sz="1400" b="1" dirty="0"/>
                <a:t>Diego Aybar</a:t>
              </a:r>
              <a:endParaRPr lang="es-PE" sz="1400" b="1" dirty="0"/>
            </a:p>
          </p:txBody>
        </p:sp>
        <p:sp>
          <p:nvSpPr>
            <p:cNvPr id="60" name="CuadroTexto 59">
              <a:extLst>
                <a:ext uri="{FF2B5EF4-FFF2-40B4-BE49-F238E27FC236}">
                  <a16:creationId xmlns:a16="http://schemas.microsoft.com/office/drawing/2014/main" id="{045F52CA-12DD-96BA-034A-2A39B286BFC5}"/>
                </a:ext>
              </a:extLst>
            </p:cNvPr>
            <p:cNvSpPr txBox="1"/>
            <p:nvPr/>
          </p:nvSpPr>
          <p:spPr>
            <a:xfrm>
              <a:off x="1116014" y="2918243"/>
              <a:ext cx="1665287" cy="556736"/>
            </a:xfrm>
            <a:prstGeom prst="rect">
              <a:avLst/>
            </a:prstGeom>
            <a:noFill/>
          </p:spPr>
          <p:txBody>
            <a:bodyPr wrap="square">
              <a:spAutoFit/>
            </a:bodyPr>
            <a:lstStyle/>
            <a:p>
              <a:pPr algn="ctr"/>
              <a:r>
                <a:rPr lang="es-PE" sz="1100" b="1" dirty="0">
                  <a:solidFill>
                    <a:schemeClr val="bg1"/>
                  </a:solidFill>
                </a:rPr>
                <a:t>Asistente de selección</a:t>
              </a:r>
            </a:p>
          </p:txBody>
        </p:sp>
        <p:sp>
          <p:nvSpPr>
            <p:cNvPr id="61" name="CuadroTexto 60">
              <a:extLst>
                <a:ext uri="{FF2B5EF4-FFF2-40B4-BE49-F238E27FC236}">
                  <a16:creationId xmlns:a16="http://schemas.microsoft.com/office/drawing/2014/main" id="{D245A1E1-28EF-354E-B7E9-DB0444E471FA}"/>
                </a:ext>
              </a:extLst>
            </p:cNvPr>
            <p:cNvSpPr txBox="1"/>
            <p:nvPr/>
          </p:nvSpPr>
          <p:spPr>
            <a:xfrm>
              <a:off x="1116014" y="3332680"/>
              <a:ext cx="1665287" cy="338018"/>
            </a:xfrm>
            <a:prstGeom prst="rect">
              <a:avLst/>
            </a:prstGeom>
            <a:noFill/>
          </p:spPr>
          <p:txBody>
            <a:bodyPr wrap="square">
              <a:spAutoFit/>
            </a:bodyPr>
            <a:lstStyle/>
            <a:p>
              <a:pPr algn="ctr"/>
              <a:r>
                <a:rPr lang="es-PE" sz="1100" b="1" dirty="0">
                  <a:solidFill>
                    <a:schemeClr val="bg1"/>
                  </a:solidFill>
                </a:rPr>
                <a:t>Anexo: 352</a:t>
              </a:r>
            </a:p>
          </p:txBody>
        </p:sp>
      </p:grpSp>
      <p:grpSp>
        <p:nvGrpSpPr>
          <p:cNvPr id="62" name="Grupo 61">
            <a:extLst>
              <a:ext uri="{FF2B5EF4-FFF2-40B4-BE49-F238E27FC236}">
                <a16:creationId xmlns:a16="http://schemas.microsoft.com/office/drawing/2014/main" id="{41C5EA5D-AAB3-5451-7969-D72C48731084}"/>
              </a:ext>
            </a:extLst>
          </p:cNvPr>
          <p:cNvGrpSpPr/>
          <p:nvPr/>
        </p:nvGrpSpPr>
        <p:grpSpPr>
          <a:xfrm>
            <a:off x="7437503" y="1148310"/>
            <a:ext cx="1874376" cy="2523536"/>
            <a:chOff x="732188" y="425460"/>
            <a:chExt cx="2421822" cy="3260581"/>
          </a:xfrm>
        </p:grpSpPr>
        <p:sp>
          <p:nvSpPr>
            <p:cNvPr id="63" name="Rectángulo 62">
              <a:extLst>
                <a:ext uri="{FF2B5EF4-FFF2-40B4-BE49-F238E27FC236}">
                  <a16:creationId xmlns:a16="http://schemas.microsoft.com/office/drawing/2014/main" id="{767DDA19-ECCC-BCFD-2B92-E091DA7F39EC}"/>
                </a:ext>
              </a:extLst>
            </p:cNvPr>
            <p:cNvSpPr/>
            <p:nvPr/>
          </p:nvSpPr>
          <p:spPr>
            <a:xfrm>
              <a:off x="922020" y="425460"/>
              <a:ext cx="2042160" cy="2762240"/>
            </a:xfrm>
            <a:prstGeom prst="rect">
              <a:avLst/>
            </a:prstGeom>
            <a:solidFill>
              <a:srgbClr val="E9E1D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400" dirty="0"/>
            </a:p>
          </p:txBody>
        </p:sp>
        <p:sp>
          <p:nvSpPr>
            <p:cNvPr id="1025" name="Rectángulo: esquinas redondeadas 1024">
              <a:extLst>
                <a:ext uri="{FF2B5EF4-FFF2-40B4-BE49-F238E27FC236}">
                  <a16:creationId xmlns:a16="http://schemas.microsoft.com/office/drawing/2014/main" id="{414C3A26-C871-D3CB-CCA9-E8D65C9C3C37}"/>
                </a:ext>
              </a:extLst>
            </p:cNvPr>
            <p:cNvSpPr/>
            <p:nvPr/>
          </p:nvSpPr>
          <p:spPr>
            <a:xfrm>
              <a:off x="1116014" y="2964180"/>
              <a:ext cx="1665286" cy="706121"/>
            </a:xfrm>
            <a:prstGeom prst="round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050" b="1" dirty="0"/>
            </a:p>
          </p:txBody>
        </p:sp>
        <p:sp>
          <p:nvSpPr>
            <p:cNvPr id="1027" name="CuadroTexto 1026">
              <a:extLst>
                <a:ext uri="{FF2B5EF4-FFF2-40B4-BE49-F238E27FC236}">
                  <a16:creationId xmlns:a16="http://schemas.microsoft.com/office/drawing/2014/main" id="{AA46B79F-03E8-3B0F-4457-0E76582EDFD2}"/>
                </a:ext>
              </a:extLst>
            </p:cNvPr>
            <p:cNvSpPr txBox="1"/>
            <p:nvPr/>
          </p:nvSpPr>
          <p:spPr>
            <a:xfrm>
              <a:off x="922020" y="2617471"/>
              <a:ext cx="2042160" cy="397669"/>
            </a:xfrm>
            <a:prstGeom prst="rect">
              <a:avLst/>
            </a:prstGeom>
            <a:noFill/>
          </p:spPr>
          <p:txBody>
            <a:bodyPr wrap="square" rtlCol="0">
              <a:spAutoFit/>
            </a:bodyPr>
            <a:lstStyle/>
            <a:p>
              <a:pPr algn="ctr"/>
              <a:r>
                <a:rPr lang="es-ES" sz="1400" b="1" dirty="0"/>
                <a:t>Ivan Romucho</a:t>
              </a:r>
              <a:endParaRPr lang="es-PE" sz="1400" b="1" dirty="0"/>
            </a:p>
          </p:txBody>
        </p:sp>
        <p:sp>
          <p:nvSpPr>
            <p:cNvPr id="1028" name="CuadroTexto 1027">
              <a:extLst>
                <a:ext uri="{FF2B5EF4-FFF2-40B4-BE49-F238E27FC236}">
                  <a16:creationId xmlns:a16="http://schemas.microsoft.com/office/drawing/2014/main" id="{C39FD572-D9FB-DFBE-2DFA-B52E3FE625C1}"/>
                </a:ext>
              </a:extLst>
            </p:cNvPr>
            <p:cNvSpPr txBox="1"/>
            <p:nvPr/>
          </p:nvSpPr>
          <p:spPr>
            <a:xfrm>
              <a:off x="732188" y="2952233"/>
              <a:ext cx="2421822" cy="544971"/>
            </a:xfrm>
            <a:prstGeom prst="rect">
              <a:avLst/>
            </a:prstGeom>
            <a:noFill/>
          </p:spPr>
          <p:txBody>
            <a:bodyPr wrap="square">
              <a:spAutoFit/>
            </a:bodyPr>
            <a:lstStyle/>
            <a:p>
              <a:pPr algn="ctr">
                <a:lnSpc>
                  <a:spcPct val="70000"/>
                </a:lnSpc>
              </a:pPr>
              <a:r>
                <a:rPr lang="es-PE" sz="1000" b="1" dirty="0">
                  <a:solidFill>
                    <a:schemeClr val="bg1"/>
                  </a:solidFill>
                </a:rPr>
                <a:t>Asistente de</a:t>
              </a:r>
            </a:p>
            <a:p>
              <a:pPr algn="ctr">
                <a:lnSpc>
                  <a:spcPct val="70000"/>
                </a:lnSpc>
              </a:pPr>
              <a:r>
                <a:rPr lang="es-PE" sz="1000" b="1" dirty="0">
                  <a:solidFill>
                    <a:schemeClr val="bg1"/>
                  </a:solidFill>
                </a:rPr>
                <a:t>administración</a:t>
              </a:r>
            </a:p>
            <a:p>
              <a:pPr algn="ctr">
                <a:lnSpc>
                  <a:spcPct val="70000"/>
                </a:lnSpc>
              </a:pPr>
              <a:r>
                <a:rPr lang="es-PE" sz="1000" b="1" dirty="0">
                  <a:solidFill>
                    <a:schemeClr val="bg1"/>
                  </a:solidFill>
                </a:rPr>
                <a:t>de personal</a:t>
              </a:r>
            </a:p>
          </p:txBody>
        </p:sp>
        <p:sp>
          <p:nvSpPr>
            <p:cNvPr id="1029" name="CuadroTexto 1028">
              <a:extLst>
                <a:ext uri="{FF2B5EF4-FFF2-40B4-BE49-F238E27FC236}">
                  <a16:creationId xmlns:a16="http://schemas.microsoft.com/office/drawing/2014/main" id="{212F1A27-C483-26C9-8167-F20AD0258E48}"/>
                </a:ext>
              </a:extLst>
            </p:cNvPr>
            <p:cNvSpPr txBox="1"/>
            <p:nvPr/>
          </p:nvSpPr>
          <p:spPr>
            <a:xfrm>
              <a:off x="1116014" y="3348023"/>
              <a:ext cx="1665287" cy="338018"/>
            </a:xfrm>
            <a:prstGeom prst="rect">
              <a:avLst/>
            </a:prstGeom>
            <a:noFill/>
          </p:spPr>
          <p:txBody>
            <a:bodyPr wrap="square">
              <a:spAutoFit/>
            </a:bodyPr>
            <a:lstStyle/>
            <a:p>
              <a:pPr algn="ctr"/>
              <a:r>
                <a:rPr lang="es-PE" sz="1100" b="1" dirty="0">
                  <a:solidFill>
                    <a:schemeClr val="bg1"/>
                  </a:solidFill>
                </a:rPr>
                <a:t>Anexo: 339</a:t>
              </a:r>
            </a:p>
          </p:txBody>
        </p:sp>
      </p:grpSp>
      <p:grpSp>
        <p:nvGrpSpPr>
          <p:cNvPr id="1037" name="Grupo 1036">
            <a:extLst>
              <a:ext uri="{FF2B5EF4-FFF2-40B4-BE49-F238E27FC236}">
                <a16:creationId xmlns:a16="http://schemas.microsoft.com/office/drawing/2014/main" id="{8C17FB06-E7AA-E246-BFB8-8F733205E127}"/>
              </a:ext>
            </a:extLst>
          </p:cNvPr>
          <p:cNvGrpSpPr/>
          <p:nvPr/>
        </p:nvGrpSpPr>
        <p:grpSpPr>
          <a:xfrm>
            <a:off x="9741583" y="1148310"/>
            <a:ext cx="1580535" cy="2511661"/>
            <a:chOff x="922020" y="425460"/>
            <a:chExt cx="2042160" cy="3245238"/>
          </a:xfrm>
        </p:grpSpPr>
        <p:sp>
          <p:nvSpPr>
            <p:cNvPr id="1038" name="Rectángulo 1037">
              <a:extLst>
                <a:ext uri="{FF2B5EF4-FFF2-40B4-BE49-F238E27FC236}">
                  <a16:creationId xmlns:a16="http://schemas.microsoft.com/office/drawing/2014/main" id="{A0D4F9E0-1093-67E0-408A-E174BBCF4BB7}"/>
                </a:ext>
              </a:extLst>
            </p:cNvPr>
            <p:cNvSpPr/>
            <p:nvPr/>
          </p:nvSpPr>
          <p:spPr>
            <a:xfrm>
              <a:off x="922020" y="425460"/>
              <a:ext cx="2042160" cy="2762240"/>
            </a:xfrm>
            <a:prstGeom prst="rect">
              <a:avLst/>
            </a:prstGeom>
            <a:solidFill>
              <a:srgbClr val="E9E1D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400" dirty="0"/>
            </a:p>
          </p:txBody>
        </p:sp>
        <p:sp>
          <p:nvSpPr>
            <p:cNvPr id="1040" name="Rectángulo: esquinas redondeadas 1039">
              <a:extLst>
                <a:ext uri="{FF2B5EF4-FFF2-40B4-BE49-F238E27FC236}">
                  <a16:creationId xmlns:a16="http://schemas.microsoft.com/office/drawing/2014/main" id="{272FF908-9DB4-052F-D674-D376ACC3F7F8}"/>
                </a:ext>
              </a:extLst>
            </p:cNvPr>
            <p:cNvSpPr/>
            <p:nvPr/>
          </p:nvSpPr>
          <p:spPr>
            <a:xfrm>
              <a:off x="1116014" y="2964180"/>
              <a:ext cx="1665286" cy="706121"/>
            </a:xfrm>
            <a:prstGeom prst="round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050" b="1" dirty="0"/>
            </a:p>
          </p:txBody>
        </p:sp>
        <p:sp>
          <p:nvSpPr>
            <p:cNvPr id="1041" name="CuadroTexto 1040">
              <a:extLst>
                <a:ext uri="{FF2B5EF4-FFF2-40B4-BE49-F238E27FC236}">
                  <a16:creationId xmlns:a16="http://schemas.microsoft.com/office/drawing/2014/main" id="{6A66FEDE-5A58-B8A7-F3C2-42CF4E539527}"/>
                </a:ext>
              </a:extLst>
            </p:cNvPr>
            <p:cNvSpPr txBox="1"/>
            <p:nvPr/>
          </p:nvSpPr>
          <p:spPr>
            <a:xfrm>
              <a:off x="922020" y="2617471"/>
              <a:ext cx="2042160" cy="397669"/>
            </a:xfrm>
            <a:prstGeom prst="rect">
              <a:avLst/>
            </a:prstGeom>
            <a:noFill/>
          </p:spPr>
          <p:txBody>
            <a:bodyPr wrap="square" rtlCol="0">
              <a:spAutoFit/>
            </a:bodyPr>
            <a:lstStyle/>
            <a:p>
              <a:pPr algn="ctr"/>
              <a:r>
                <a:rPr lang="es-ES" sz="1400" b="1" dirty="0"/>
                <a:t>Gloria Mendoza</a:t>
              </a:r>
              <a:endParaRPr lang="es-PE" sz="1400" b="1" dirty="0"/>
            </a:p>
          </p:txBody>
        </p:sp>
        <p:sp>
          <p:nvSpPr>
            <p:cNvPr id="1042" name="CuadroTexto 1041">
              <a:extLst>
                <a:ext uri="{FF2B5EF4-FFF2-40B4-BE49-F238E27FC236}">
                  <a16:creationId xmlns:a16="http://schemas.microsoft.com/office/drawing/2014/main" id="{0F2740B2-0EA3-0C15-5AAF-21DD61D8EF55}"/>
                </a:ext>
              </a:extLst>
            </p:cNvPr>
            <p:cNvSpPr txBox="1"/>
            <p:nvPr/>
          </p:nvSpPr>
          <p:spPr>
            <a:xfrm>
              <a:off x="1116014" y="2901833"/>
              <a:ext cx="1665287" cy="596503"/>
            </a:xfrm>
            <a:prstGeom prst="rect">
              <a:avLst/>
            </a:prstGeom>
            <a:noFill/>
          </p:spPr>
          <p:txBody>
            <a:bodyPr wrap="square">
              <a:spAutoFit/>
            </a:bodyPr>
            <a:lstStyle/>
            <a:p>
              <a:pPr algn="ctr"/>
              <a:r>
                <a:rPr lang="es-PE" sz="1200" b="1" dirty="0">
                  <a:solidFill>
                    <a:schemeClr val="bg1"/>
                  </a:solidFill>
                </a:rPr>
                <a:t>Trabajadora</a:t>
              </a:r>
            </a:p>
            <a:p>
              <a:pPr algn="ctr"/>
              <a:r>
                <a:rPr lang="es-PE" sz="1200" b="1" dirty="0">
                  <a:solidFill>
                    <a:schemeClr val="bg1"/>
                  </a:solidFill>
                </a:rPr>
                <a:t>social</a:t>
              </a:r>
            </a:p>
          </p:txBody>
        </p:sp>
        <p:sp>
          <p:nvSpPr>
            <p:cNvPr id="1043" name="CuadroTexto 1042">
              <a:extLst>
                <a:ext uri="{FF2B5EF4-FFF2-40B4-BE49-F238E27FC236}">
                  <a16:creationId xmlns:a16="http://schemas.microsoft.com/office/drawing/2014/main" id="{B060CE33-D2F6-1A58-FE60-E05B646ED08D}"/>
                </a:ext>
              </a:extLst>
            </p:cNvPr>
            <p:cNvSpPr txBox="1"/>
            <p:nvPr/>
          </p:nvSpPr>
          <p:spPr>
            <a:xfrm>
              <a:off x="1116014" y="3332680"/>
              <a:ext cx="1665287" cy="338018"/>
            </a:xfrm>
            <a:prstGeom prst="rect">
              <a:avLst/>
            </a:prstGeom>
            <a:noFill/>
          </p:spPr>
          <p:txBody>
            <a:bodyPr wrap="square">
              <a:spAutoFit/>
            </a:bodyPr>
            <a:lstStyle/>
            <a:p>
              <a:pPr algn="ctr"/>
              <a:r>
                <a:rPr lang="es-PE" sz="1100" b="1" dirty="0">
                  <a:solidFill>
                    <a:schemeClr val="bg1"/>
                  </a:solidFill>
                </a:rPr>
                <a:t>Anexo: 339</a:t>
              </a:r>
            </a:p>
          </p:txBody>
        </p:sp>
      </p:grpSp>
      <p:grpSp>
        <p:nvGrpSpPr>
          <p:cNvPr id="1044" name="Grupo 1043">
            <a:extLst>
              <a:ext uri="{FF2B5EF4-FFF2-40B4-BE49-F238E27FC236}">
                <a16:creationId xmlns:a16="http://schemas.microsoft.com/office/drawing/2014/main" id="{8124853C-D2A7-42AE-9AAC-AC7D422C143D}"/>
              </a:ext>
            </a:extLst>
          </p:cNvPr>
          <p:cNvGrpSpPr/>
          <p:nvPr/>
        </p:nvGrpSpPr>
        <p:grpSpPr>
          <a:xfrm>
            <a:off x="14323812" y="1183464"/>
            <a:ext cx="1580535" cy="2549761"/>
            <a:chOff x="922019" y="425460"/>
            <a:chExt cx="2042160" cy="3294467"/>
          </a:xfrm>
        </p:grpSpPr>
        <p:sp>
          <p:nvSpPr>
            <p:cNvPr id="1045" name="Rectángulo 1044">
              <a:extLst>
                <a:ext uri="{FF2B5EF4-FFF2-40B4-BE49-F238E27FC236}">
                  <a16:creationId xmlns:a16="http://schemas.microsoft.com/office/drawing/2014/main" id="{18C4729A-0675-0CC1-A006-34AB25CD4994}"/>
                </a:ext>
              </a:extLst>
            </p:cNvPr>
            <p:cNvSpPr/>
            <p:nvPr/>
          </p:nvSpPr>
          <p:spPr>
            <a:xfrm>
              <a:off x="922019" y="425460"/>
              <a:ext cx="2042160" cy="2762241"/>
            </a:xfrm>
            <a:prstGeom prst="rect">
              <a:avLst/>
            </a:prstGeom>
            <a:solidFill>
              <a:srgbClr val="E9E1D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400" dirty="0"/>
            </a:p>
          </p:txBody>
        </p:sp>
        <p:sp>
          <p:nvSpPr>
            <p:cNvPr id="1047" name="Rectángulo: esquinas redondeadas 1046">
              <a:extLst>
                <a:ext uri="{FF2B5EF4-FFF2-40B4-BE49-F238E27FC236}">
                  <a16:creationId xmlns:a16="http://schemas.microsoft.com/office/drawing/2014/main" id="{0FCBD47E-FC57-B8D9-43DE-B5D34F3637F9}"/>
                </a:ext>
              </a:extLst>
            </p:cNvPr>
            <p:cNvSpPr/>
            <p:nvPr/>
          </p:nvSpPr>
          <p:spPr>
            <a:xfrm>
              <a:off x="1116013" y="2964180"/>
              <a:ext cx="1665285" cy="706121"/>
            </a:xfrm>
            <a:prstGeom prst="round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050" b="1" dirty="0"/>
            </a:p>
          </p:txBody>
        </p:sp>
        <p:sp>
          <p:nvSpPr>
            <p:cNvPr id="1048" name="CuadroTexto 1047">
              <a:extLst>
                <a:ext uri="{FF2B5EF4-FFF2-40B4-BE49-F238E27FC236}">
                  <a16:creationId xmlns:a16="http://schemas.microsoft.com/office/drawing/2014/main" id="{0DD50EA5-ABCE-592B-CE62-F32BDDF4C391}"/>
                </a:ext>
              </a:extLst>
            </p:cNvPr>
            <p:cNvSpPr txBox="1"/>
            <p:nvPr/>
          </p:nvSpPr>
          <p:spPr>
            <a:xfrm>
              <a:off x="922019" y="2601061"/>
              <a:ext cx="2042160" cy="397669"/>
            </a:xfrm>
            <a:prstGeom prst="rect">
              <a:avLst/>
            </a:prstGeom>
            <a:noFill/>
          </p:spPr>
          <p:txBody>
            <a:bodyPr wrap="square" rtlCol="0">
              <a:spAutoFit/>
            </a:bodyPr>
            <a:lstStyle/>
            <a:p>
              <a:pPr algn="ctr"/>
              <a:r>
                <a:rPr lang="es-ES" sz="1400" b="1" dirty="0" err="1"/>
                <a:t>Angelli</a:t>
              </a:r>
              <a:r>
                <a:rPr lang="es-ES" sz="1400" b="1" dirty="0"/>
                <a:t> Chavez</a:t>
              </a:r>
              <a:endParaRPr lang="es-PE" sz="1400" b="1" dirty="0"/>
            </a:p>
          </p:txBody>
        </p:sp>
        <p:sp>
          <p:nvSpPr>
            <p:cNvPr id="1049" name="CuadroTexto 1048">
              <a:extLst>
                <a:ext uri="{FF2B5EF4-FFF2-40B4-BE49-F238E27FC236}">
                  <a16:creationId xmlns:a16="http://schemas.microsoft.com/office/drawing/2014/main" id="{7D3B706C-5907-A032-6D6D-73DF56FC2776}"/>
                </a:ext>
              </a:extLst>
            </p:cNvPr>
            <p:cNvSpPr txBox="1"/>
            <p:nvPr/>
          </p:nvSpPr>
          <p:spPr>
            <a:xfrm>
              <a:off x="1116013" y="2951061"/>
              <a:ext cx="1665286" cy="587555"/>
            </a:xfrm>
            <a:prstGeom prst="rect">
              <a:avLst/>
            </a:prstGeom>
            <a:noFill/>
          </p:spPr>
          <p:txBody>
            <a:bodyPr wrap="square">
              <a:spAutoFit/>
            </a:bodyPr>
            <a:lstStyle/>
            <a:p>
              <a:pPr algn="ctr">
                <a:lnSpc>
                  <a:spcPct val="70000"/>
                </a:lnSpc>
              </a:pPr>
              <a:r>
                <a:rPr lang="es-PE" sz="1100" b="1" dirty="0">
                  <a:solidFill>
                    <a:schemeClr val="bg1"/>
                  </a:solidFill>
                </a:rPr>
                <a:t>Comunicación interna, clima y cultura</a:t>
              </a:r>
            </a:p>
          </p:txBody>
        </p:sp>
        <p:sp>
          <p:nvSpPr>
            <p:cNvPr id="1050" name="CuadroTexto 1049">
              <a:extLst>
                <a:ext uri="{FF2B5EF4-FFF2-40B4-BE49-F238E27FC236}">
                  <a16:creationId xmlns:a16="http://schemas.microsoft.com/office/drawing/2014/main" id="{617874D0-9A81-B0A7-AB49-AD5F45CB0B7B}"/>
                </a:ext>
              </a:extLst>
            </p:cNvPr>
            <p:cNvSpPr txBox="1"/>
            <p:nvPr/>
          </p:nvSpPr>
          <p:spPr>
            <a:xfrm>
              <a:off x="1116013" y="3381909"/>
              <a:ext cx="1665287" cy="338018"/>
            </a:xfrm>
            <a:prstGeom prst="rect">
              <a:avLst/>
            </a:prstGeom>
            <a:noFill/>
          </p:spPr>
          <p:txBody>
            <a:bodyPr wrap="square">
              <a:spAutoFit/>
            </a:bodyPr>
            <a:lstStyle/>
            <a:p>
              <a:pPr algn="ctr"/>
              <a:r>
                <a:rPr lang="es-PE" sz="1100" b="1" dirty="0">
                  <a:solidFill>
                    <a:schemeClr val="bg1"/>
                  </a:solidFill>
                </a:rPr>
                <a:t>Anexo: 337</a:t>
              </a:r>
            </a:p>
          </p:txBody>
        </p:sp>
      </p:grpSp>
      <p:grpSp>
        <p:nvGrpSpPr>
          <p:cNvPr id="1052" name="Grupo 1051">
            <a:extLst>
              <a:ext uri="{FF2B5EF4-FFF2-40B4-BE49-F238E27FC236}">
                <a16:creationId xmlns:a16="http://schemas.microsoft.com/office/drawing/2014/main" id="{240CA85D-DF19-1831-20B2-B1F95E3526DE}"/>
              </a:ext>
            </a:extLst>
          </p:cNvPr>
          <p:cNvGrpSpPr/>
          <p:nvPr/>
        </p:nvGrpSpPr>
        <p:grpSpPr>
          <a:xfrm>
            <a:off x="3128764" y="1148310"/>
            <a:ext cx="1613587" cy="2523536"/>
            <a:chOff x="3162270" y="1125450"/>
            <a:chExt cx="1613587" cy="2523536"/>
          </a:xfrm>
        </p:grpSpPr>
        <p:grpSp>
          <p:nvGrpSpPr>
            <p:cNvPr id="34" name="Grupo 33">
              <a:extLst>
                <a:ext uri="{FF2B5EF4-FFF2-40B4-BE49-F238E27FC236}">
                  <a16:creationId xmlns:a16="http://schemas.microsoft.com/office/drawing/2014/main" id="{C59F2462-433B-3A69-88D3-AF49483B946B}"/>
                </a:ext>
              </a:extLst>
            </p:cNvPr>
            <p:cNvGrpSpPr/>
            <p:nvPr/>
          </p:nvGrpSpPr>
          <p:grpSpPr>
            <a:xfrm>
              <a:off x="3162270" y="1125450"/>
              <a:ext cx="1613587" cy="2523536"/>
              <a:chOff x="879315" y="425460"/>
              <a:chExt cx="2084865" cy="3260581"/>
            </a:xfrm>
          </p:grpSpPr>
          <p:sp>
            <p:nvSpPr>
              <p:cNvPr id="35" name="Rectángulo 34">
                <a:extLst>
                  <a:ext uri="{FF2B5EF4-FFF2-40B4-BE49-F238E27FC236}">
                    <a16:creationId xmlns:a16="http://schemas.microsoft.com/office/drawing/2014/main" id="{9C6E12BB-A205-AA52-7722-7CD8969AB3BF}"/>
                  </a:ext>
                </a:extLst>
              </p:cNvPr>
              <p:cNvSpPr/>
              <p:nvPr/>
            </p:nvSpPr>
            <p:spPr>
              <a:xfrm>
                <a:off x="922020" y="425460"/>
                <a:ext cx="2042160" cy="2762240"/>
              </a:xfrm>
              <a:prstGeom prst="rect">
                <a:avLst/>
              </a:prstGeom>
              <a:solidFill>
                <a:srgbClr val="E9E1D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400" dirty="0"/>
              </a:p>
            </p:txBody>
          </p:sp>
          <p:sp>
            <p:nvSpPr>
              <p:cNvPr id="37" name="Rectángulo: esquinas redondeadas 36">
                <a:extLst>
                  <a:ext uri="{FF2B5EF4-FFF2-40B4-BE49-F238E27FC236}">
                    <a16:creationId xmlns:a16="http://schemas.microsoft.com/office/drawing/2014/main" id="{D9CE9B5C-C667-D758-95E8-1CEEB5091076}"/>
                  </a:ext>
                </a:extLst>
              </p:cNvPr>
              <p:cNvSpPr/>
              <p:nvPr/>
            </p:nvSpPr>
            <p:spPr>
              <a:xfrm>
                <a:off x="1116014" y="2964180"/>
                <a:ext cx="1665286" cy="706121"/>
              </a:xfrm>
              <a:prstGeom prst="round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050" b="1" dirty="0"/>
              </a:p>
            </p:txBody>
          </p:sp>
          <p:sp>
            <p:nvSpPr>
              <p:cNvPr id="38" name="CuadroTexto 37">
                <a:extLst>
                  <a:ext uri="{FF2B5EF4-FFF2-40B4-BE49-F238E27FC236}">
                    <a16:creationId xmlns:a16="http://schemas.microsoft.com/office/drawing/2014/main" id="{FF858E57-1253-D57E-BD45-0D115B92E35C}"/>
                  </a:ext>
                </a:extLst>
              </p:cNvPr>
              <p:cNvSpPr txBox="1"/>
              <p:nvPr/>
            </p:nvSpPr>
            <p:spPr>
              <a:xfrm>
                <a:off x="922020" y="2617471"/>
                <a:ext cx="2042160" cy="397669"/>
              </a:xfrm>
              <a:prstGeom prst="rect">
                <a:avLst/>
              </a:prstGeom>
              <a:noFill/>
            </p:spPr>
            <p:txBody>
              <a:bodyPr wrap="square" rtlCol="0">
                <a:spAutoFit/>
              </a:bodyPr>
              <a:lstStyle/>
              <a:p>
                <a:pPr algn="ctr"/>
                <a:r>
                  <a:rPr lang="es-ES" sz="1400" b="1" dirty="0"/>
                  <a:t>Giovana Canales</a:t>
                </a:r>
                <a:endParaRPr lang="es-PE" sz="1400" b="1" dirty="0"/>
              </a:p>
            </p:txBody>
          </p:sp>
          <p:sp>
            <p:nvSpPr>
              <p:cNvPr id="39" name="CuadroTexto 38">
                <a:extLst>
                  <a:ext uri="{FF2B5EF4-FFF2-40B4-BE49-F238E27FC236}">
                    <a16:creationId xmlns:a16="http://schemas.microsoft.com/office/drawing/2014/main" id="{C4BDC397-9AAF-BF2C-DD9F-D724F33995AB}"/>
                  </a:ext>
                </a:extLst>
              </p:cNvPr>
              <p:cNvSpPr txBox="1"/>
              <p:nvPr/>
            </p:nvSpPr>
            <p:spPr>
              <a:xfrm>
                <a:off x="879315" y="2932843"/>
                <a:ext cx="2084864" cy="536852"/>
              </a:xfrm>
              <a:prstGeom prst="rect">
                <a:avLst/>
              </a:prstGeom>
              <a:noFill/>
            </p:spPr>
            <p:txBody>
              <a:bodyPr wrap="square">
                <a:spAutoFit/>
              </a:bodyPr>
              <a:lstStyle/>
              <a:p>
                <a:pPr algn="ctr"/>
                <a:r>
                  <a:rPr lang="es-PE" sz="1050" b="1" dirty="0">
                    <a:solidFill>
                      <a:schemeClr val="bg1"/>
                    </a:solidFill>
                  </a:rPr>
                  <a:t>Analista senior</a:t>
                </a:r>
              </a:p>
              <a:p>
                <a:pPr algn="ctr"/>
                <a:r>
                  <a:rPr lang="es-PE" sz="1050" b="1" dirty="0">
                    <a:solidFill>
                      <a:schemeClr val="bg1"/>
                    </a:solidFill>
                  </a:rPr>
                  <a:t>de RRHH</a:t>
                </a:r>
              </a:p>
            </p:txBody>
          </p:sp>
          <p:sp>
            <p:nvSpPr>
              <p:cNvPr id="40" name="CuadroTexto 39">
                <a:extLst>
                  <a:ext uri="{FF2B5EF4-FFF2-40B4-BE49-F238E27FC236}">
                    <a16:creationId xmlns:a16="http://schemas.microsoft.com/office/drawing/2014/main" id="{B604D24D-D902-50F4-5D0C-1374BCC42A99}"/>
                  </a:ext>
                </a:extLst>
              </p:cNvPr>
              <p:cNvSpPr txBox="1"/>
              <p:nvPr/>
            </p:nvSpPr>
            <p:spPr>
              <a:xfrm>
                <a:off x="1116014" y="3348023"/>
                <a:ext cx="1665286" cy="338018"/>
              </a:xfrm>
              <a:prstGeom prst="rect">
                <a:avLst/>
              </a:prstGeom>
              <a:noFill/>
            </p:spPr>
            <p:txBody>
              <a:bodyPr wrap="square">
                <a:spAutoFit/>
              </a:bodyPr>
              <a:lstStyle/>
              <a:p>
                <a:pPr algn="ctr"/>
                <a:r>
                  <a:rPr lang="es-PE" sz="1100" b="1" dirty="0">
                    <a:solidFill>
                      <a:schemeClr val="bg1"/>
                    </a:solidFill>
                  </a:rPr>
                  <a:t>Anexo: 337</a:t>
                </a:r>
              </a:p>
            </p:txBody>
          </p:sp>
        </p:grpSp>
        <p:pic>
          <p:nvPicPr>
            <p:cNvPr id="1051" name="Picture 4">
              <a:extLst>
                <a:ext uri="{FF2B5EF4-FFF2-40B4-BE49-F238E27FC236}">
                  <a16:creationId xmlns:a16="http://schemas.microsoft.com/office/drawing/2014/main" id="{DEE2F86D-6F02-E9DE-028A-687586B5FD4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418114" y="1262991"/>
              <a:ext cx="1175724" cy="155141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pic>
        <p:nvPicPr>
          <p:cNvPr id="1053" name="Picture 6">
            <a:extLst>
              <a:ext uri="{FF2B5EF4-FFF2-40B4-BE49-F238E27FC236}">
                <a16:creationId xmlns:a16="http://schemas.microsoft.com/office/drawing/2014/main" id="{D523DB58-6F58-209D-57DD-300171212AFE}"/>
              </a:ext>
            </a:extLst>
          </p:cNvPr>
          <p:cNvPicPr>
            <a:picLocks noChangeAspect="1" noChangeArrowheads="1"/>
          </p:cNvPicPr>
          <p:nvPr/>
        </p:nvPicPr>
        <p:blipFill>
          <a:blip r:embed="rId6" cstate="screen">
            <a:extLst>
              <a:ext uri="{BEBA8EAE-BF5A-486C-A8C5-ECC9F3942E4B}">
                <a14:imgProps xmlns:a14="http://schemas.microsoft.com/office/drawing/2010/main">
                  <a14:imgLayer r:embed="rId7">
                    <a14:imgEffect>
                      <a14:backgroundRemoval t="7109" b="99043" l="994" r="98284">
                        <a14:foregroundMark x1="50768" y1="11278" x2="50768" y2="11278"/>
                        <a14:foregroundMark x1="58356" y1="9638" x2="41373" y2="7245"/>
                        <a14:foregroundMark x1="27191" y1="23923" x2="19783" y2="61996"/>
                        <a14:foregroundMark x1="22764" y1="31579" x2="19783" y2="57006"/>
                        <a14:foregroundMark x1="16621" y1="56459" x2="11021" y2="70882"/>
                        <a14:foregroundMark x1="13640" y1="61244" x2="1445" y2="64935"/>
                        <a14:foregroundMark x1="11021" y1="59193" x2="1174" y2="62201"/>
                        <a14:foregroundMark x1="9485" y1="62338" x2="3884" y2="99111"/>
                        <a14:foregroundMark x1="3884" y1="99111" x2="3884" y2="99111"/>
                        <a14:foregroundMark x1="23035" y1="69446" x2="23939" y2="97266"/>
                        <a14:foregroundMark x1="39928" y1="79289" x2="66215" y2="92276"/>
                        <a14:foregroundMark x1="70641" y1="90977" x2="37489" y2="96514"/>
                        <a14:foregroundMark x1="69648" y1="56459" x2="98284" y2="84484"/>
                        <a14:foregroundMark x1="98284" y1="84484" x2="98284" y2="84484"/>
                        <a14:foregroundMark x1="27913" y1="57348" x2="27913" y2="57348"/>
                        <a14:foregroundMark x1="27191" y1="59604" x2="27191" y2="59604"/>
                        <a14:foregroundMark x1="38482" y1="88722" x2="24752" y2="56459"/>
                        <a14:foregroundMark x1="59350" y1="97061" x2="45077" y2="97471"/>
                        <a14:foregroundMark x1="16621" y1="73684" x2="21319" y2="63841"/>
                        <a14:foregroundMark x1="1174" y1="69788" x2="5330" y2="65550"/>
                      </a14:backgroundRemoval>
                    </a14:imgEffect>
                  </a14:imgLayer>
                </a14:imgProps>
              </a:ext>
              <a:ext uri="{28A0092B-C50C-407E-A947-70E740481C1C}">
                <a14:useLocalDpi xmlns:a14="http://schemas.microsoft.com/office/drawing/2010/main"/>
              </a:ext>
            </a:extLst>
          </a:blip>
          <a:srcRect/>
          <a:stretch>
            <a:fillRect/>
          </a:stretch>
        </p:blipFill>
        <p:spPr bwMode="auto">
          <a:xfrm>
            <a:off x="5583063" y="1294174"/>
            <a:ext cx="1175724" cy="156109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57" name="Picture 10">
            <a:extLst>
              <a:ext uri="{FF2B5EF4-FFF2-40B4-BE49-F238E27FC236}">
                <a16:creationId xmlns:a16="http://schemas.microsoft.com/office/drawing/2014/main" id="{7BBD1EE1-5C14-3DB3-005D-40E8F8D1B203}"/>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803371" y="1285543"/>
            <a:ext cx="1175724" cy="155897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58" name="Picture 12">
            <a:extLst>
              <a:ext uri="{FF2B5EF4-FFF2-40B4-BE49-F238E27FC236}">
                <a16:creationId xmlns:a16="http://schemas.microsoft.com/office/drawing/2014/main" id="{6F75878B-D05F-F44B-ADE2-F6231B3A0CA2}"/>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9960530" y="1285543"/>
            <a:ext cx="1175724" cy="155172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nvGrpSpPr>
          <p:cNvPr id="1059" name="Grupo 1058">
            <a:extLst>
              <a:ext uri="{FF2B5EF4-FFF2-40B4-BE49-F238E27FC236}">
                <a16:creationId xmlns:a16="http://schemas.microsoft.com/office/drawing/2014/main" id="{CC93D6FB-8C60-CB35-FC63-702ED97E052B}"/>
              </a:ext>
            </a:extLst>
          </p:cNvPr>
          <p:cNvGrpSpPr/>
          <p:nvPr/>
        </p:nvGrpSpPr>
        <p:grpSpPr>
          <a:xfrm>
            <a:off x="11253538" y="113165"/>
            <a:ext cx="852492" cy="6346272"/>
            <a:chOff x="308149" y="451866"/>
            <a:chExt cx="852492" cy="6346272"/>
          </a:xfrm>
        </p:grpSpPr>
        <p:pic>
          <p:nvPicPr>
            <p:cNvPr id="1060" name="Imagen 1059" descr="Logotipo, nombre de la empresa&#10;&#10;Descripción generada automáticamente">
              <a:extLst>
                <a:ext uri="{FF2B5EF4-FFF2-40B4-BE49-F238E27FC236}">
                  <a16:creationId xmlns:a16="http://schemas.microsoft.com/office/drawing/2014/main" id="{62046845-A1FA-4AB6-46C3-F8A1DE75BCE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08149" y="451866"/>
              <a:ext cx="852492" cy="852492"/>
            </a:xfrm>
            <a:prstGeom prst="rect">
              <a:avLst/>
            </a:prstGeom>
          </p:spPr>
        </p:pic>
        <p:sp>
          <p:nvSpPr>
            <p:cNvPr id="1061" name="Marcador de pie de página 3">
              <a:extLst>
                <a:ext uri="{FF2B5EF4-FFF2-40B4-BE49-F238E27FC236}">
                  <a16:creationId xmlns:a16="http://schemas.microsoft.com/office/drawing/2014/main" id="{D6387451-A42B-9EC6-AC2D-ABBF8B206357}"/>
                </a:ext>
              </a:extLst>
            </p:cNvPr>
            <p:cNvSpPr txBox="1">
              <a:spLocks/>
            </p:cNvSpPr>
            <p:nvPr/>
          </p:nvSpPr>
          <p:spPr>
            <a:xfrm rot="16200000">
              <a:off x="7095" y="5793560"/>
              <a:ext cx="1644030" cy="365125"/>
            </a:xfrm>
            <a:prstGeom prst="rect">
              <a:avLst/>
            </a:prstGeom>
          </p:spPr>
          <p:txBody>
            <a:bodyPr rtlCol="0"/>
            <a:lstStyle>
              <a:defPPr rtl="0">
                <a:defRPr lang="es-ES"/>
              </a:defPPr>
              <a:lvl1pPr marL="0" algn="l" defTabSz="914400" rtl="0" eaLnBrk="1" latinLnBrk="0" hangingPunct="1">
                <a:defRPr sz="1200" kern="1200">
                  <a:solidFill>
                    <a:srgbClr val="77777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dirty="0">
                  <a:solidFill>
                    <a:schemeClr val="bg1"/>
                  </a:solidFill>
                </a:rPr>
                <a:t>www.</a:t>
              </a:r>
              <a:r>
                <a:rPr lang="es-ES" dirty="0">
                  <a:solidFill>
                    <a:schemeClr val="bg1"/>
                  </a:solidFill>
                  <a:latin typeface="Open Sans bold" panose="020B0806030504020204" pitchFamily="34" charset="0"/>
                  <a:ea typeface="Open Sans bold" panose="020B0806030504020204" pitchFamily="34" charset="0"/>
                  <a:cs typeface="Open Sans bold" panose="020B0806030504020204" pitchFamily="34" charset="0"/>
                </a:rPr>
                <a:t>acfarma</a:t>
              </a:r>
              <a:r>
                <a:rPr lang="es-ES" dirty="0">
                  <a:solidFill>
                    <a:schemeClr val="bg1"/>
                  </a:solidFill>
                </a:rPr>
                <a:t>.com</a:t>
              </a:r>
            </a:p>
          </p:txBody>
        </p:sp>
      </p:grpSp>
      <p:pic>
        <p:nvPicPr>
          <p:cNvPr id="1062" name="Picture 14">
            <a:extLst>
              <a:ext uri="{FF2B5EF4-FFF2-40B4-BE49-F238E27FC236}">
                <a16:creationId xmlns:a16="http://schemas.microsoft.com/office/drawing/2014/main" id="{D896BADF-37D7-BCFF-230E-5EE86BD0D273}"/>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117866" y="4094268"/>
            <a:ext cx="1175724" cy="156896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66" name="Picture 18">
            <a:extLst>
              <a:ext uri="{FF2B5EF4-FFF2-40B4-BE49-F238E27FC236}">
                <a16:creationId xmlns:a16="http://schemas.microsoft.com/office/drawing/2014/main" id="{CEAAF930-90D0-6CCF-A849-32E93FC1F38D}"/>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3349322" y="4089455"/>
            <a:ext cx="1175723" cy="157104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72" name="Título 5">
            <a:extLst>
              <a:ext uri="{FF2B5EF4-FFF2-40B4-BE49-F238E27FC236}">
                <a16:creationId xmlns:a16="http://schemas.microsoft.com/office/drawing/2014/main" id="{5D548ACB-8963-012C-DA78-FBD6BE8A862E}"/>
              </a:ext>
            </a:extLst>
          </p:cNvPr>
          <p:cNvSpPr txBox="1">
            <a:spLocks/>
          </p:cNvSpPr>
          <p:nvPr/>
        </p:nvSpPr>
        <p:spPr>
          <a:xfrm>
            <a:off x="0" y="210825"/>
            <a:ext cx="12192000" cy="657172"/>
          </a:xfrm>
          <a:prstGeom prst="rect">
            <a:avLst/>
          </a:prstGeom>
        </p:spPr>
        <p:txBody>
          <a:bodyPr/>
          <a:lstStyle>
            <a:lvl1pPr algn="l" defTabSz="914400" rtl="0" eaLnBrk="1" latinLnBrk="0" hangingPunct="1">
              <a:lnSpc>
                <a:spcPct val="90000"/>
              </a:lnSpc>
              <a:spcBef>
                <a:spcPct val="0"/>
              </a:spcBef>
              <a:buNone/>
              <a:defRPr sz="3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es-ES" sz="4800" b="1" dirty="0">
                <a:solidFill>
                  <a:schemeClr val="bg1"/>
                </a:solidFill>
              </a:rPr>
              <a:t>EQUIPO RRHH</a:t>
            </a:r>
            <a:endParaRPr lang="es-PE" sz="4800" b="1" dirty="0">
              <a:solidFill>
                <a:schemeClr val="bg1"/>
              </a:solidFill>
            </a:endParaRPr>
          </a:p>
        </p:txBody>
      </p:sp>
      <p:grpSp>
        <p:nvGrpSpPr>
          <p:cNvPr id="1076" name="Grupo 1075">
            <a:extLst>
              <a:ext uri="{FF2B5EF4-FFF2-40B4-BE49-F238E27FC236}">
                <a16:creationId xmlns:a16="http://schemas.microsoft.com/office/drawing/2014/main" id="{6FDF523F-C0C3-8743-7E9F-23EDFE6B68AC}"/>
              </a:ext>
            </a:extLst>
          </p:cNvPr>
          <p:cNvGrpSpPr/>
          <p:nvPr/>
        </p:nvGrpSpPr>
        <p:grpSpPr>
          <a:xfrm>
            <a:off x="7524588" y="4038691"/>
            <a:ext cx="1757125" cy="2549765"/>
            <a:chOff x="3090500" y="3944165"/>
            <a:chExt cx="1757125" cy="2549765"/>
          </a:xfrm>
        </p:grpSpPr>
        <p:sp>
          <p:nvSpPr>
            <p:cNvPr id="42" name="Rectángulo 41">
              <a:extLst>
                <a:ext uri="{FF2B5EF4-FFF2-40B4-BE49-F238E27FC236}">
                  <a16:creationId xmlns:a16="http://schemas.microsoft.com/office/drawing/2014/main" id="{2AFE12C1-844E-D03F-5934-FB49DB9B36D9}"/>
                </a:ext>
              </a:extLst>
            </p:cNvPr>
            <p:cNvSpPr/>
            <p:nvPr/>
          </p:nvSpPr>
          <p:spPr>
            <a:xfrm>
              <a:off x="3195321" y="3944165"/>
              <a:ext cx="1580535" cy="2137844"/>
            </a:xfrm>
            <a:prstGeom prst="rect">
              <a:avLst/>
            </a:prstGeom>
            <a:solidFill>
              <a:srgbClr val="E9E1D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400" dirty="0"/>
            </a:p>
          </p:txBody>
        </p:sp>
        <p:sp>
          <p:nvSpPr>
            <p:cNvPr id="44" name="Rectángulo: esquinas redondeadas 43">
              <a:extLst>
                <a:ext uri="{FF2B5EF4-FFF2-40B4-BE49-F238E27FC236}">
                  <a16:creationId xmlns:a16="http://schemas.microsoft.com/office/drawing/2014/main" id="{08EF3E42-8894-F398-376B-88FA625BAC22}"/>
                </a:ext>
              </a:extLst>
            </p:cNvPr>
            <p:cNvSpPr/>
            <p:nvPr/>
          </p:nvSpPr>
          <p:spPr>
            <a:xfrm>
              <a:off x="3345463" y="5909015"/>
              <a:ext cx="1288852" cy="546504"/>
            </a:xfrm>
            <a:prstGeom prst="round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050" b="1" dirty="0"/>
            </a:p>
          </p:txBody>
        </p:sp>
        <p:sp>
          <p:nvSpPr>
            <p:cNvPr id="45" name="CuadroTexto 44">
              <a:extLst>
                <a:ext uri="{FF2B5EF4-FFF2-40B4-BE49-F238E27FC236}">
                  <a16:creationId xmlns:a16="http://schemas.microsoft.com/office/drawing/2014/main" id="{55C4F5E9-59CB-F097-75EF-354ED68BBF3D}"/>
                </a:ext>
              </a:extLst>
            </p:cNvPr>
            <p:cNvSpPr txBox="1"/>
            <p:nvPr/>
          </p:nvSpPr>
          <p:spPr>
            <a:xfrm>
              <a:off x="3195321" y="5640679"/>
              <a:ext cx="1580535" cy="307777"/>
            </a:xfrm>
            <a:prstGeom prst="rect">
              <a:avLst/>
            </a:prstGeom>
            <a:noFill/>
          </p:spPr>
          <p:txBody>
            <a:bodyPr wrap="square" rtlCol="0">
              <a:spAutoFit/>
            </a:bodyPr>
            <a:lstStyle/>
            <a:p>
              <a:pPr algn="ctr"/>
              <a:r>
                <a:rPr lang="es-ES" sz="1400" b="1" dirty="0"/>
                <a:t>Diego Covarrubias</a:t>
              </a:r>
              <a:endParaRPr lang="es-PE" sz="1400" b="1" dirty="0"/>
            </a:p>
          </p:txBody>
        </p:sp>
        <p:sp>
          <p:nvSpPr>
            <p:cNvPr id="47" name="CuadroTexto 46">
              <a:extLst>
                <a:ext uri="{FF2B5EF4-FFF2-40B4-BE49-F238E27FC236}">
                  <a16:creationId xmlns:a16="http://schemas.microsoft.com/office/drawing/2014/main" id="{3662FC9A-0B2A-69FB-9D7E-FFA6C699BABF}"/>
                </a:ext>
              </a:extLst>
            </p:cNvPr>
            <p:cNvSpPr txBox="1"/>
            <p:nvPr/>
          </p:nvSpPr>
          <p:spPr>
            <a:xfrm>
              <a:off x="3345463" y="6232320"/>
              <a:ext cx="1288853" cy="261610"/>
            </a:xfrm>
            <a:prstGeom prst="rect">
              <a:avLst/>
            </a:prstGeom>
            <a:noFill/>
          </p:spPr>
          <p:txBody>
            <a:bodyPr wrap="square">
              <a:spAutoFit/>
            </a:bodyPr>
            <a:lstStyle/>
            <a:p>
              <a:pPr algn="ctr"/>
              <a:r>
                <a:rPr lang="es-PE" sz="1100" b="1" dirty="0">
                  <a:solidFill>
                    <a:schemeClr val="bg1"/>
                  </a:solidFill>
                </a:rPr>
                <a:t>Anexo: 338</a:t>
              </a:r>
            </a:p>
          </p:txBody>
        </p:sp>
        <p:pic>
          <p:nvPicPr>
            <p:cNvPr id="1063" name="Picture 16">
              <a:extLst>
                <a:ext uri="{FF2B5EF4-FFF2-40B4-BE49-F238E27FC236}">
                  <a16:creationId xmlns:a16="http://schemas.microsoft.com/office/drawing/2014/main" id="{691D017B-734C-63ED-838D-0936BF79DD88}"/>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3414268" y="4073842"/>
              <a:ext cx="1175724" cy="155928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73" name="CuadroTexto 1072">
              <a:extLst>
                <a:ext uri="{FF2B5EF4-FFF2-40B4-BE49-F238E27FC236}">
                  <a16:creationId xmlns:a16="http://schemas.microsoft.com/office/drawing/2014/main" id="{DB826E58-C738-6265-DB20-FDD75304C75C}"/>
                </a:ext>
              </a:extLst>
            </p:cNvPr>
            <p:cNvSpPr txBox="1"/>
            <p:nvPr/>
          </p:nvSpPr>
          <p:spPr>
            <a:xfrm>
              <a:off x="3090500" y="5903619"/>
              <a:ext cx="1757125" cy="454740"/>
            </a:xfrm>
            <a:prstGeom prst="rect">
              <a:avLst/>
            </a:prstGeom>
            <a:noFill/>
          </p:spPr>
          <p:txBody>
            <a:bodyPr wrap="square">
              <a:spAutoFit/>
            </a:bodyPr>
            <a:lstStyle/>
            <a:p>
              <a:pPr algn="ctr">
                <a:lnSpc>
                  <a:spcPct val="70000"/>
                </a:lnSpc>
              </a:pPr>
              <a:r>
                <a:rPr lang="es-ES" sz="1100" b="1" dirty="0">
                  <a:solidFill>
                    <a:schemeClr val="bg1"/>
                  </a:solidFill>
                </a:rPr>
                <a:t>A</a:t>
              </a:r>
              <a:r>
                <a:rPr lang="es-PE" sz="1100" b="1" dirty="0" err="1">
                  <a:solidFill>
                    <a:schemeClr val="bg1"/>
                  </a:solidFill>
                </a:rPr>
                <a:t>sistente</a:t>
              </a:r>
              <a:r>
                <a:rPr lang="es-PE" sz="1100" b="1" dirty="0">
                  <a:solidFill>
                    <a:schemeClr val="bg1"/>
                  </a:solidFill>
                </a:rPr>
                <a:t> de </a:t>
              </a:r>
            </a:p>
            <a:p>
              <a:pPr algn="ctr">
                <a:lnSpc>
                  <a:spcPct val="70000"/>
                </a:lnSpc>
              </a:pPr>
              <a:r>
                <a:rPr lang="es-PE" sz="1100" b="1" dirty="0">
                  <a:solidFill>
                    <a:schemeClr val="bg1"/>
                  </a:solidFill>
                </a:rPr>
                <a:t>capacitación y</a:t>
              </a:r>
            </a:p>
            <a:p>
              <a:pPr algn="ctr">
                <a:lnSpc>
                  <a:spcPct val="70000"/>
                </a:lnSpc>
              </a:pPr>
              <a:r>
                <a:rPr lang="es-PE" sz="1100" b="1" dirty="0">
                  <a:solidFill>
                    <a:schemeClr val="bg1"/>
                  </a:solidFill>
                </a:rPr>
                <a:t>desarrollo </a:t>
              </a:r>
            </a:p>
          </p:txBody>
        </p:sp>
      </p:grpSp>
      <p:grpSp>
        <p:nvGrpSpPr>
          <p:cNvPr id="2" name="Grupo 1">
            <a:extLst>
              <a:ext uri="{FF2B5EF4-FFF2-40B4-BE49-F238E27FC236}">
                <a16:creationId xmlns:a16="http://schemas.microsoft.com/office/drawing/2014/main" id="{EC1ED2FB-6995-79B0-8F28-D3A02179054D}"/>
              </a:ext>
            </a:extLst>
          </p:cNvPr>
          <p:cNvGrpSpPr/>
          <p:nvPr/>
        </p:nvGrpSpPr>
        <p:grpSpPr>
          <a:xfrm>
            <a:off x="15014423" y="3967025"/>
            <a:ext cx="1580535" cy="2549761"/>
            <a:chOff x="922020" y="425460"/>
            <a:chExt cx="2042159" cy="3294467"/>
          </a:xfrm>
        </p:grpSpPr>
        <p:sp>
          <p:nvSpPr>
            <p:cNvPr id="3" name="Rectángulo 2">
              <a:extLst>
                <a:ext uri="{FF2B5EF4-FFF2-40B4-BE49-F238E27FC236}">
                  <a16:creationId xmlns:a16="http://schemas.microsoft.com/office/drawing/2014/main" id="{76366E98-D9F1-9C5A-D6AD-36B0602AA37B}"/>
                </a:ext>
              </a:extLst>
            </p:cNvPr>
            <p:cNvSpPr/>
            <p:nvPr/>
          </p:nvSpPr>
          <p:spPr>
            <a:xfrm>
              <a:off x="922020" y="425460"/>
              <a:ext cx="2042159" cy="2762241"/>
            </a:xfrm>
            <a:prstGeom prst="rect">
              <a:avLst/>
            </a:prstGeom>
            <a:solidFill>
              <a:srgbClr val="932327"/>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400" dirty="0"/>
            </a:p>
          </p:txBody>
        </p:sp>
        <p:sp>
          <p:nvSpPr>
            <p:cNvPr id="4" name="Rectángulo: esquinas redondeadas 3">
              <a:extLst>
                <a:ext uri="{FF2B5EF4-FFF2-40B4-BE49-F238E27FC236}">
                  <a16:creationId xmlns:a16="http://schemas.microsoft.com/office/drawing/2014/main" id="{8EF64B19-9AD7-B6CD-7413-8831D3AA591E}"/>
                </a:ext>
              </a:extLst>
            </p:cNvPr>
            <p:cNvSpPr/>
            <p:nvPr/>
          </p:nvSpPr>
          <p:spPr>
            <a:xfrm>
              <a:off x="1116014" y="2964180"/>
              <a:ext cx="1665285" cy="706121"/>
            </a:xfrm>
            <a:prstGeom prst="roundRect">
              <a:avLst/>
            </a:prstGeom>
            <a:solidFill>
              <a:srgbClr val="E9E1D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050" b="1" dirty="0"/>
            </a:p>
          </p:txBody>
        </p:sp>
        <p:sp>
          <p:nvSpPr>
            <p:cNvPr id="5" name="CuadroTexto 4">
              <a:extLst>
                <a:ext uri="{FF2B5EF4-FFF2-40B4-BE49-F238E27FC236}">
                  <a16:creationId xmlns:a16="http://schemas.microsoft.com/office/drawing/2014/main" id="{B774B566-5D6D-17EA-5327-EA639D3BFBD5}"/>
                </a:ext>
              </a:extLst>
            </p:cNvPr>
            <p:cNvSpPr txBox="1"/>
            <p:nvPr/>
          </p:nvSpPr>
          <p:spPr>
            <a:xfrm>
              <a:off x="922020" y="2617470"/>
              <a:ext cx="2042159" cy="397669"/>
            </a:xfrm>
            <a:prstGeom prst="rect">
              <a:avLst/>
            </a:prstGeom>
            <a:noFill/>
          </p:spPr>
          <p:txBody>
            <a:bodyPr wrap="square" rtlCol="0">
              <a:spAutoFit/>
            </a:bodyPr>
            <a:lstStyle/>
            <a:p>
              <a:pPr algn="ctr"/>
              <a:r>
                <a:rPr lang="es-ES" sz="1400" b="1" dirty="0">
                  <a:solidFill>
                    <a:schemeClr val="bg1"/>
                  </a:solidFill>
                </a:rPr>
                <a:t>Gemma Rodriguez</a:t>
              </a:r>
              <a:endParaRPr lang="es-PE" sz="1400" b="1" dirty="0">
                <a:solidFill>
                  <a:schemeClr val="bg1"/>
                </a:solidFill>
              </a:endParaRPr>
            </a:p>
          </p:txBody>
        </p:sp>
        <p:sp>
          <p:nvSpPr>
            <p:cNvPr id="14" name="CuadroTexto 13">
              <a:extLst>
                <a:ext uri="{FF2B5EF4-FFF2-40B4-BE49-F238E27FC236}">
                  <a16:creationId xmlns:a16="http://schemas.microsoft.com/office/drawing/2014/main" id="{721CEAE4-7DEC-F7FB-C6DE-EBD02CEAEF58}"/>
                </a:ext>
              </a:extLst>
            </p:cNvPr>
            <p:cNvSpPr txBox="1"/>
            <p:nvPr/>
          </p:nvSpPr>
          <p:spPr>
            <a:xfrm>
              <a:off x="1078310" y="2930979"/>
              <a:ext cx="1665287" cy="556736"/>
            </a:xfrm>
            <a:prstGeom prst="rect">
              <a:avLst/>
            </a:prstGeom>
            <a:noFill/>
          </p:spPr>
          <p:txBody>
            <a:bodyPr wrap="square">
              <a:spAutoFit/>
            </a:bodyPr>
            <a:lstStyle/>
            <a:p>
              <a:pPr algn="ctr"/>
              <a:r>
                <a:rPr lang="es-PE" sz="1100" b="1" dirty="0">
                  <a:solidFill>
                    <a:srgbClr val="C00000"/>
                  </a:solidFill>
                </a:rPr>
                <a:t>Asistente</a:t>
              </a:r>
            </a:p>
            <a:p>
              <a:pPr algn="ctr"/>
              <a:r>
                <a:rPr lang="es-PE" sz="1100" b="1" dirty="0">
                  <a:solidFill>
                    <a:srgbClr val="C00000"/>
                  </a:solidFill>
                </a:rPr>
                <a:t>Legal</a:t>
              </a:r>
            </a:p>
          </p:txBody>
        </p:sp>
        <p:sp>
          <p:nvSpPr>
            <p:cNvPr id="16" name="CuadroTexto 15">
              <a:extLst>
                <a:ext uri="{FF2B5EF4-FFF2-40B4-BE49-F238E27FC236}">
                  <a16:creationId xmlns:a16="http://schemas.microsoft.com/office/drawing/2014/main" id="{9D7C3417-51E4-4AD5-6222-D427C9B0C2DF}"/>
                </a:ext>
              </a:extLst>
            </p:cNvPr>
            <p:cNvSpPr txBox="1"/>
            <p:nvPr/>
          </p:nvSpPr>
          <p:spPr>
            <a:xfrm>
              <a:off x="1116013" y="3381909"/>
              <a:ext cx="1665286" cy="338018"/>
            </a:xfrm>
            <a:prstGeom prst="rect">
              <a:avLst/>
            </a:prstGeom>
            <a:noFill/>
          </p:spPr>
          <p:txBody>
            <a:bodyPr wrap="square">
              <a:spAutoFit/>
            </a:bodyPr>
            <a:lstStyle/>
            <a:p>
              <a:pPr algn="ctr"/>
              <a:r>
                <a:rPr lang="es-PE" sz="1100" b="1" dirty="0">
                  <a:solidFill>
                    <a:srgbClr val="C00000"/>
                  </a:solidFill>
                </a:rPr>
                <a:t>Anexo: 318</a:t>
              </a:r>
            </a:p>
          </p:txBody>
        </p:sp>
      </p:grpSp>
      <p:pic>
        <p:nvPicPr>
          <p:cNvPr id="17" name="Picture 2">
            <a:extLst>
              <a:ext uri="{FF2B5EF4-FFF2-40B4-BE49-F238E27FC236}">
                <a16:creationId xmlns:a16="http://schemas.microsoft.com/office/drawing/2014/main" id="{657A8331-A117-E01D-7D43-D356CC26F82C}"/>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5199747" y="4094859"/>
            <a:ext cx="1160128" cy="156542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Picture 2">
            <a:extLst>
              <a:ext uri="{FF2B5EF4-FFF2-40B4-BE49-F238E27FC236}">
                <a16:creationId xmlns:a16="http://schemas.microsoft.com/office/drawing/2014/main" id="{20E1D79A-DF0A-69E1-FFE2-257C0643454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4547522" y="1330630"/>
            <a:ext cx="1175723" cy="154827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nvGrpSpPr>
          <p:cNvPr id="12" name="Grupo 11">
            <a:extLst>
              <a:ext uri="{FF2B5EF4-FFF2-40B4-BE49-F238E27FC236}">
                <a16:creationId xmlns:a16="http://schemas.microsoft.com/office/drawing/2014/main" id="{54881619-41ED-E7CA-4C93-BAC6816433D2}"/>
              </a:ext>
            </a:extLst>
          </p:cNvPr>
          <p:cNvGrpSpPr/>
          <p:nvPr/>
        </p:nvGrpSpPr>
        <p:grpSpPr>
          <a:xfrm>
            <a:off x="13283746" y="3884395"/>
            <a:ext cx="1580535" cy="2537060"/>
            <a:chOff x="12436701" y="3944164"/>
            <a:chExt cx="1580535" cy="2537060"/>
          </a:xfrm>
        </p:grpSpPr>
        <p:grpSp>
          <p:nvGrpSpPr>
            <p:cNvPr id="1030" name="Grupo 1029">
              <a:extLst>
                <a:ext uri="{FF2B5EF4-FFF2-40B4-BE49-F238E27FC236}">
                  <a16:creationId xmlns:a16="http://schemas.microsoft.com/office/drawing/2014/main" id="{720E6E66-2AFC-8F23-84B9-913EEF3C47A8}"/>
                </a:ext>
              </a:extLst>
            </p:cNvPr>
            <p:cNvGrpSpPr/>
            <p:nvPr/>
          </p:nvGrpSpPr>
          <p:grpSpPr>
            <a:xfrm>
              <a:off x="12436701" y="3944164"/>
              <a:ext cx="1580535" cy="2537060"/>
              <a:chOff x="8715813" y="425460"/>
              <a:chExt cx="2042160" cy="3278057"/>
            </a:xfrm>
          </p:grpSpPr>
          <p:sp>
            <p:nvSpPr>
              <p:cNvPr id="1031" name="Rectángulo 1030">
                <a:extLst>
                  <a:ext uri="{FF2B5EF4-FFF2-40B4-BE49-F238E27FC236}">
                    <a16:creationId xmlns:a16="http://schemas.microsoft.com/office/drawing/2014/main" id="{7134DA5D-4649-21B2-9403-96A669219D62}"/>
                  </a:ext>
                </a:extLst>
              </p:cNvPr>
              <p:cNvSpPr/>
              <p:nvPr/>
            </p:nvSpPr>
            <p:spPr>
              <a:xfrm>
                <a:off x="8715813" y="425460"/>
                <a:ext cx="2042160" cy="2762240"/>
              </a:xfrm>
              <a:prstGeom prst="rect">
                <a:avLst/>
              </a:prstGeom>
              <a:solidFill>
                <a:srgbClr val="E9E1D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400" dirty="0"/>
              </a:p>
            </p:txBody>
          </p:sp>
          <p:sp>
            <p:nvSpPr>
              <p:cNvPr id="1033" name="Rectángulo: esquinas redondeadas 1032">
                <a:extLst>
                  <a:ext uri="{FF2B5EF4-FFF2-40B4-BE49-F238E27FC236}">
                    <a16:creationId xmlns:a16="http://schemas.microsoft.com/office/drawing/2014/main" id="{F7734EA8-41A8-6F83-FB44-AC278DBE5D9F}"/>
                  </a:ext>
                </a:extLst>
              </p:cNvPr>
              <p:cNvSpPr/>
              <p:nvPr/>
            </p:nvSpPr>
            <p:spPr>
              <a:xfrm>
                <a:off x="8893617" y="2964180"/>
                <a:ext cx="1665286" cy="706121"/>
              </a:xfrm>
              <a:prstGeom prst="round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050" b="1" dirty="0"/>
              </a:p>
            </p:txBody>
          </p:sp>
          <p:sp>
            <p:nvSpPr>
              <p:cNvPr id="1034" name="CuadroTexto 1033">
                <a:extLst>
                  <a:ext uri="{FF2B5EF4-FFF2-40B4-BE49-F238E27FC236}">
                    <a16:creationId xmlns:a16="http://schemas.microsoft.com/office/drawing/2014/main" id="{304D4D66-CD64-601B-0EDF-38B1826F8D86}"/>
                  </a:ext>
                </a:extLst>
              </p:cNvPr>
              <p:cNvSpPr txBox="1"/>
              <p:nvPr/>
            </p:nvSpPr>
            <p:spPr>
              <a:xfrm>
                <a:off x="8715813" y="2617471"/>
                <a:ext cx="2042160" cy="397669"/>
              </a:xfrm>
              <a:prstGeom prst="rect">
                <a:avLst/>
              </a:prstGeom>
              <a:noFill/>
            </p:spPr>
            <p:txBody>
              <a:bodyPr wrap="square" rtlCol="0">
                <a:spAutoFit/>
              </a:bodyPr>
              <a:lstStyle/>
              <a:p>
                <a:pPr algn="ctr"/>
                <a:r>
                  <a:rPr lang="es-ES" sz="1400" b="1" dirty="0"/>
                  <a:t>Mauricio Silva</a:t>
                </a:r>
                <a:endParaRPr lang="es-PE" sz="1400" b="1" dirty="0"/>
              </a:p>
            </p:txBody>
          </p:sp>
          <p:sp>
            <p:nvSpPr>
              <p:cNvPr id="1035" name="CuadroTexto 1034">
                <a:extLst>
                  <a:ext uri="{FF2B5EF4-FFF2-40B4-BE49-F238E27FC236}">
                    <a16:creationId xmlns:a16="http://schemas.microsoft.com/office/drawing/2014/main" id="{15E69331-0924-4BEA-6583-1C5925D00547}"/>
                  </a:ext>
                </a:extLst>
              </p:cNvPr>
              <p:cNvSpPr txBox="1"/>
              <p:nvPr/>
            </p:nvSpPr>
            <p:spPr>
              <a:xfrm>
                <a:off x="8909807" y="2918243"/>
                <a:ext cx="1665287" cy="556736"/>
              </a:xfrm>
              <a:prstGeom prst="rect">
                <a:avLst/>
              </a:prstGeom>
              <a:noFill/>
            </p:spPr>
            <p:txBody>
              <a:bodyPr wrap="square">
                <a:spAutoFit/>
              </a:bodyPr>
              <a:lstStyle/>
              <a:p>
                <a:pPr algn="ctr"/>
                <a:r>
                  <a:rPr lang="es-PE" sz="1100" b="1" dirty="0">
                    <a:solidFill>
                      <a:schemeClr val="bg1"/>
                    </a:solidFill>
                  </a:rPr>
                  <a:t>Practicante Pre Profesional</a:t>
                </a:r>
              </a:p>
            </p:txBody>
          </p:sp>
          <p:sp>
            <p:nvSpPr>
              <p:cNvPr id="1036" name="CuadroTexto 1035">
                <a:extLst>
                  <a:ext uri="{FF2B5EF4-FFF2-40B4-BE49-F238E27FC236}">
                    <a16:creationId xmlns:a16="http://schemas.microsoft.com/office/drawing/2014/main" id="{BB8583F1-8A66-A8E4-B10A-E0A1AE1217E4}"/>
                  </a:ext>
                </a:extLst>
              </p:cNvPr>
              <p:cNvSpPr txBox="1"/>
              <p:nvPr/>
            </p:nvSpPr>
            <p:spPr>
              <a:xfrm>
                <a:off x="8909807" y="3365499"/>
                <a:ext cx="1665287" cy="338018"/>
              </a:xfrm>
              <a:prstGeom prst="rect">
                <a:avLst/>
              </a:prstGeom>
              <a:noFill/>
            </p:spPr>
            <p:txBody>
              <a:bodyPr wrap="square">
                <a:spAutoFit/>
              </a:bodyPr>
              <a:lstStyle/>
              <a:p>
                <a:pPr algn="ctr"/>
                <a:r>
                  <a:rPr lang="es-PE" sz="1100" b="1" dirty="0">
                    <a:solidFill>
                      <a:schemeClr val="bg1"/>
                    </a:solidFill>
                  </a:rPr>
                  <a:t>Anexo: 352</a:t>
                </a:r>
              </a:p>
            </p:txBody>
          </p:sp>
        </p:grpSp>
        <p:pic>
          <p:nvPicPr>
            <p:cNvPr id="1068" name="Picture 22">
              <a:extLst>
                <a:ext uri="{FF2B5EF4-FFF2-40B4-BE49-F238E27FC236}">
                  <a16:creationId xmlns:a16="http://schemas.microsoft.com/office/drawing/2014/main" id="{0397E313-DBC8-6054-3C1E-64782EE745FB}"/>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12655648" y="4073843"/>
              <a:ext cx="1175724" cy="15592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upo 5">
            <a:extLst>
              <a:ext uri="{FF2B5EF4-FFF2-40B4-BE49-F238E27FC236}">
                <a16:creationId xmlns:a16="http://schemas.microsoft.com/office/drawing/2014/main" id="{519D7052-3040-4389-5029-D68BBECF2277}"/>
              </a:ext>
            </a:extLst>
          </p:cNvPr>
          <p:cNvGrpSpPr/>
          <p:nvPr/>
        </p:nvGrpSpPr>
        <p:grpSpPr>
          <a:xfrm>
            <a:off x="9820776" y="4067011"/>
            <a:ext cx="1580535" cy="2549761"/>
            <a:chOff x="922019" y="425460"/>
            <a:chExt cx="2042160" cy="3294467"/>
          </a:xfrm>
        </p:grpSpPr>
        <p:sp>
          <p:nvSpPr>
            <p:cNvPr id="7" name="Rectángulo 6">
              <a:extLst>
                <a:ext uri="{FF2B5EF4-FFF2-40B4-BE49-F238E27FC236}">
                  <a16:creationId xmlns:a16="http://schemas.microsoft.com/office/drawing/2014/main" id="{5C8C0466-8A18-2655-18AE-A12C3752D208}"/>
                </a:ext>
              </a:extLst>
            </p:cNvPr>
            <p:cNvSpPr/>
            <p:nvPr/>
          </p:nvSpPr>
          <p:spPr>
            <a:xfrm>
              <a:off x="922019" y="425460"/>
              <a:ext cx="2042160" cy="2762241"/>
            </a:xfrm>
            <a:prstGeom prst="rect">
              <a:avLst/>
            </a:prstGeom>
            <a:solidFill>
              <a:srgbClr val="E9E1D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400" dirty="0"/>
            </a:p>
          </p:txBody>
        </p:sp>
        <p:sp>
          <p:nvSpPr>
            <p:cNvPr id="8" name="Rectángulo: esquinas redondeadas 7">
              <a:extLst>
                <a:ext uri="{FF2B5EF4-FFF2-40B4-BE49-F238E27FC236}">
                  <a16:creationId xmlns:a16="http://schemas.microsoft.com/office/drawing/2014/main" id="{941FC3EB-432B-719D-F75A-E1BF324550FB}"/>
                </a:ext>
              </a:extLst>
            </p:cNvPr>
            <p:cNvSpPr/>
            <p:nvPr/>
          </p:nvSpPr>
          <p:spPr>
            <a:xfrm>
              <a:off x="1116013" y="2964180"/>
              <a:ext cx="1665285" cy="706121"/>
            </a:xfrm>
            <a:prstGeom prst="round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050" b="1" dirty="0"/>
            </a:p>
          </p:txBody>
        </p:sp>
        <p:sp>
          <p:nvSpPr>
            <p:cNvPr id="9" name="CuadroTexto 8">
              <a:extLst>
                <a:ext uri="{FF2B5EF4-FFF2-40B4-BE49-F238E27FC236}">
                  <a16:creationId xmlns:a16="http://schemas.microsoft.com/office/drawing/2014/main" id="{6CF09397-79AA-DE80-30DB-0082057D5702}"/>
                </a:ext>
              </a:extLst>
            </p:cNvPr>
            <p:cNvSpPr txBox="1"/>
            <p:nvPr/>
          </p:nvSpPr>
          <p:spPr>
            <a:xfrm>
              <a:off x="922019" y="2601061"/>
              <a:ext cx="2042160" cy="397669"/>
            </a:xfrm>
            <a:prstGeom prst="rect">
              <a:avLst/>
            </a:prstGeom>
            <a:noFill/>
          </p:spPr>
          <p:txBody>
            <a:bodyPr wrap="square" rtlCol="0">
              <a:spAutoFit/>
            </a:bodyPr>
            <a:lstStyle/>
            <a:p>
              <a:pPr algn="ctr"/>
              <a:r>
                <a:rPr lang="es-ES" sz="1400" b="1" dirty="0"/>
                <a:t>Jhostein Aguado</a:t>
              </a:r>
              <a:endParaRPr lang="es-PE" sz="1400" b="1" dirty="0"/>
            </a:p>
          </p:txBody>
        </p:sp>
        <p:sp>
          <p:nvSpPr>
            <p:cNvPr id="10" name="CuadroTexto 9">
              <a:extLst>
                <a:ext uri="{FF2B5EF4-FFF2-40B4-BE49-F238E27FC236}">
                  <a16:creationId xmlns:a16="http://schemas.microsoft.com/office/drawing/2014/main" id="{74AA60BD-BD88-A2F1-399B-5063DDDB13C7}"/>
                </a:ext>
              </a:extLst>
            </p:cNvPr>
            <p:cNvSpPr txBox="1"/>
            <p:nvPr/>
          </p:nvSpPr>
          <p:spPr>
            <a:xfrm>
              <a:off x="1116013" y="2951061"/>
              <a:ext cx="1665286" cy="587555"/>
            </a:xfrm>
            <a:prstGeom prst="rect">
              <a:avLst/>
            </a:prstGeom>
            <a:noFill/>
          </p:spPr>
          <p:txBody>
            <a:bodyPr wrap="square">
              <a:spAutoFit/>
            </a:bodyPr>
            <a:lstStyle/>
            <a:p>
              <a:pPr algn="ctr">
                <a:lnSpc>
                  <a:spcPct val="70000"/>
                </a:lnSpc>
              </a:pPr>
              <a:r>
                <a:rPr lang="es-PE" sz="1100" b="1" dirty="0">
                  <a:solidFill>
                    <a:schemeClr val="bg1"/>
                  </a:solidFill>
                </a:rPr>
                <a:t>Comunicación interna, clima y cultura</a:t>
              </a:r>
            </a:p>
          </p:txBody>
        </p:sp>
        <p:sp>
          <p:nvSpPr>
            <p:cNvPr id="11" name="CuadroTexto 10">
              <a:extLst>
                <a:ext uri="{FF2B5EF4-FFF2-40B4-BE49-F238E27FC236}">
                  <a16:creationId xmlns:a16="http://schemas.microsoft.com/office/drawing/2014/main" id="{7A7A1A26-1B04-AFAB-8863-EDD5148882A4}"/>
                </a:ext>
              </a:extLst>
            </p:cNvPr>
            <p:cNvSpPr txBox="1"/>
            <p:nvPr/>
          </p:nvSpPr>
          <p:spPr>
            <a:xfrm>
              <a:off x="1116013" y="3381909"/>
              <a:ext cx="1665287" cy="338018"/>
            </a:xfrm>
            <a:prstGeom prst="rect">
              <a:avLst/>
            </a:prstGeom>
            <a:noFill/>
          </p:spPr>
          <p:txBody>
            <a:bodyPr wrap="square">
              <a:spAutoFit/>
            </a:bodyPr>
            <a:lstStyle/>
            <a:p>
              <a:pPr algn="ctr"/>
              <a:r>
                <a:rPr lang="es-PE" sz="1100" b="1" dirty="0">
                  <a:solidFill>
                    <a:schemeClr val="bg1"/>
                  </a:solidFill>
                </a:rPr>
                <a:t>Anexo: 337</a:t>
              </a:r>
            </a:p>
          </p:txBody>
        </p:sp>
      </p:grpSp>
      <p:pic>
        <p:nvPicPr>
          <p:cNvPr id="21" name="Picture 2">
            <a:extLst>
              <a:ext uri="{FF2B5EF4-FFF2-40B4-BE49-F238E27FC236}">
                <a16:creationId xmlns:a16="http://schemas.microsoft.com/office/drawing/2014/main" id="{1FE907C5-18AC-4D61-A804-09307FE74FA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023181" y="4213162"/>
            <a:ext cx="1175723" cy="156763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nvGrpSpPr>
          <p:cNvPr id="18" name="Grupo 17">
            <a:extLst>
              <a:ext uri="{FF2B5EF4-FFF2-40B4-BE49-F238E27FC236}">
                <a16:creationId xmlns:a16="http://schemas.microsoft.com/office/drawing/2014/main" id="{E9E23DB1-F233-858C-1BBF-C0F61A2C14D6}"/>
              </a:ext>
            </a:extLst>
          </p:cNvPr>
          <p:cNvGrpSpPr/>
          <p:nvPr/>
        </p:nvGrpSpPr>
        <p:grpSpPr>
          <a:xfrm>
            <a:off x="5363353" y="3967025"/>
            <a:ext cx="1580535" cy="2549761"/>
            <a:chOff x="922020" y="425460"/>
            <a:chExt cx="2042159" cy="3294467"/>
          </a:xfrm>
        </p:grpSpPr>
        <p:sp>
          <p:nvSpPr>
            <p:cNvPr id="22" name="Rectángulo 21">
              <a:extLst>
                <a:ext uri="{FF2B5EF4-FFF2-40B4-BE49-F238E27FC236}">
                  <a16:creationId xmlns:a16="http://schemas.microsoft.com/office/drawing/2014/main" id="{130EEFBF-54E8-EF0D-3A0C-1A19E4523561}"/>
                </a:ext>
              </a:extLst>
            </p:cNvPr>
            <p:cNvSpPr/>
            <p:nvPr/>
          </p:nvSpPr>
          <p:spPr>
            <a:xfrm>
              <a:off x="922020" y="425460"/>
              <a:ext cx="2042159" cy="2762241"/>
            </a:xfrm>
            <a:prstGeom prst="rect">
              <a:avLst/>
            </a:prstGeom>
            <a:solidFill>
              <a:srgbClr val="E9E1D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400" dirty="0"/>
            </a:p>
          </p:txBody>
        </p:sp>
        <p:sp>
          <p:nvSpPr>
            <p:cNvPr id="23" name="Rectángulo: esquinas redondeadas 22">
              <a:extLst>
                <a:ext uri="{FF2B5EF4-FFF2-40B4-BE49-F238E27FC236}">
                  <a16:creationId xmlns:a16="http://schemas.microsoft.com/office/drawing/2014/main" id="{A5986994-8CC6-F320-AA5A-DE77F017CC4D}"/>
                </a:ext>
              </a:extLst>
            </p:cNvPr>
            <p:cNvSpPr/>
            <p:nvPr/>
          </p:nvSpPr>
          <p:spPr>
            <a:xfrm>
              <a:off x="1116014" y="2964180"/>
              <a:ext cx="1665285" cy="706121"/>
            </a:xfrm>
            <a:prstGeom prst="roundRect">
              <a:avLst/>
            </a:prstGeom>
            <a:solidFill>
              <a:srgbClr val="A7343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050" b="1" dirty="0"/>
            </a:p>
          </p:txBody>
        </p:sp>
        <p:sp>
          <p:nvSpPr>
            <p:cNvPr id="29" name="CuadroTexto 28">
              <a:extLst>
                <a:ext uri="{FF2B5EF4-FFF2-40B4-BE49-F238E27FC236}">
                  <a16:creationId xmlns:a16="http://schemas.microsoft.com/office/drawing/2014/main" id="{A4C155D7-17DD-2378-51D2-D20908384B12}"/>
                </a:ext>
              </a:extLst>
            </p:cNvPr>
            <p:cNvSpPr txBox="1"/>
            <p:nvPr/>
          </p:nvSpPr>
          <p:spPr>
            <a:xfrm>
              <a:off x="922020" y="2617470"/>
              <a:ext cx="2042159" cy="397669"/>
            </a:xfrm>
            <a:prstGeom prst="rect">
              <a:avLst/>
            </a:prstGeom>
            <a:noFill/>
          </p:spPr>
          <p:txBody>
            <a:bodyPr wrap="square" rtlCol="0">
              <a:spAutoFit/>
            </a:bodyPr>
            <a:lstStyle/>
            <a:p>
              <a:pPr algn="ctr"/>
              <a:r>
                <a:rPr lang="es-ES" sz="1400" b="1" dirty="0">
                  <a:solidFill>
                    <a:srgbClr val="A73439"/>
                  </a:solidFill>
                </a:rPr>
                <a:t>Luis </a:t>
              </a:r>
              <a:r>
                <a:rPr lang="es-ES" sz="1400" b="1" dirty="0" err="1">
                  <a:solidFill>
                    <a:srgbClr val="A73439"/>
                  </a:solidFill>
                </a:rPr>
                <a:t>Caparachin</a:t>
              </a:r>
              <a:endParaRPr lang="es-PE" sz="1400" b="1" dirty="0">
                <a:solidFill>
                  <a:srgbClr val="A73439"/>
                </a:solidFill>
              </a:endParaRPr>
            </a:p>
          </p:txBody>
        </p:sp>
        <p:sp>
          <p:nvSpPr>
            <p:cNvPr id="36" name="CuadroTexto 35">
              <a:extLst>
                <a:ext uri="{FF2B5EF4-FFF2-40B4-BE49-F238E27FC236}">
                  <a16:creationId xmlns:a16="http://schemas.microsoft.com/office/drawing/2014/main" id="{6A00BE73-A33B-709F-8BCF-D9E9EDCBB0A6}"/>
                </a:ext>
              </a:extLst>
            </p:cNvPr>
            <p:cNvSpPr txBox="1"/>
            <p:nvPr/>
          </p:nvSpPr>
          <p:spPr>
            <a:xfrm>
              <a:off x="1078310" y="2930979"/>
              <a:ext cx="1665287" cy="556736"/>
            </a:xfrm>
            <a:prstGeom prst="rect">
              <a:avLst/>
            </a:prstGeom>
            <a:noFill/>
          </p:spPr>
          <p:txBody>
            <a:bodyPr wrap="square">
              <a:spAutoFit/>
            </a:bodyPr>
            <a:lstStyle/>
            <a:p>
              <a:pPr algn="ctr"/>
              <a:r>
                <a:rPr lang="es-PE" sz="1100" b="1" dirty="0">
                  <a:solidFill>
                    <a:schemeClr val="bg2"/>
                  </a:solidFill>
                </a:rPr>
                <a:t>Practicante de</a:t>
              </a:r>
            </a:p>
            <a:p>
              <a:pPr algn="ctr"/>
              <a:r>
                <a:rPr lang="es-PE" sz="1100" b="1" dirty="0">
                  <a:solidFill>
                    <a:schemeClr val="bg2"/>
                  </a:solidFill>
                </a:rPr>
                <a:t>Selección</a:t>
              </a:r>
            </a:p>
          </p:txBody>
        </p:sp>
        <p:sp>
          <p:nvSpPr>
            <p:cNvPr id="41" name="CuadroTexto 40">
              <a:extLst>
                <a:ext uri="{FF2B5EF4-FFF2-40B4-BE49-F238E27FC236}">
                  <a16:creationId xmlns:a16="http://schemas.microsoft.com/office/drawing/2014/main" id="{E8789FB7-BDD4-1FEE-5E95-1116F5D6FFD7}"/>
                </a:ext>
              </a:extLst>
            </p:cNvPr>
            <p:cNvSpPr txBox="1"/>
            <p:nvPr/>
          </p:nvSpPr>
          <p:spPr>
            <a:xfrm>
              <a:off x="1318456" y="3381909"/>
              <a:ext cx="1462842" cy="338018"/>
            </a:xfrm>
            <a:prstGeom prst="rect">
              <a:avLst/>
            </a:prstGeom>
            <a:noFill/>
          </p:spPr>
          <p:txBody>
            <a:bodyPr wrap="square">
              <a:spAutoFit/>
            </a:bodyPr>
            <a:lstStyle/>
            <a:p>
              <a:pPr algn="ctr"/>
              <a:r>
                <a:rPr lang="es-PE" sz="1100" b="1" dirty="0">
                  <a:solidFill>
                    <a:schemeClr val="bg2"/>
                  </a:solidFill>
                </a:rPr>
                <a:t>Anexo: 532</a:t>
              </a:r>
            </a:p>
          </p:txBody>
        </p:sp>
      </p:grpSp>
      <p:pic>
        <p:nvPicPr>
          <p:cNvPr id="46" name="Picture 2">
            <a:extLst>
              <a:ext uri="{FF2B5EF4-FFF2-40B4-BE49-F238E27FC236}">
                <a16:creationId xmlns:a16="http://schemas.microsoft.com/office/drawing/2014/main" id="{CE9773F8-C2AE-9B8A-6F75-5BC20E3849F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559108" y="4118509"/>
            <a:ext cx="1195272" cy="154177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960185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657CB3-F232-DF53-5922-10C5DADF67E9}"/>
              </a:ext>
            </a:extLst>
          </p:cNvPr>
          <p:cNvSpPr>
            <a:spLocks noGrp="1"/>
          </p:cNvSpPr>
          <p:nvPr>
            <p:ph type="title"/>
          </p:nvPr>
        </p:nvSpPr>
        <p:spPr/>
        <p:txBody>
          <a:bodyPr/>
          <a:lstStyle/>
          <a:p>
            <a:r>
              <a:rPr lang="es-ES" b="1" dirty="0"/>
              <a:t>Misión</a:t>
            </a:r>
            <a:endParaRPr lang="es-PE" b="1" dirty="0"/>
          </a:p>
        </p:txBody>
      </p:sp>
      <p:sp>
        <p:nvSpPr>
          <p:cNvPr id="6" name="Marcador de contenido 6">
            <a:extLst>
              <a:ext uri="{FF2B5EF4-FFF2-40B4-BE49-F238E27FC236}">
                <a16:creationId xmlns:a16="http://schemas.microsoft.com/office/drawing/2014/main" id="{8947843E-4A20-8BB9-CFF8-FD47B20693B9}"/>
              </a:ext>
            </a:extLst>
          </p:cNvPr>
          <p:cNvSpPr txBox="1">
            <a:spLocks/>
          </p:cNvSpPr>
          <p:nvPr/>
        </p:nvSpPr>
        <p:spPr>
          <a:xfrm>
            <a:off x="1244852" y="3090550"/>
            <a:ext cx="4355849" cy="2463801"/>
          </a:xfrm>
          <a:prstGeom prst="rect">
            <a:avLst/>
          </a:prstGeom>
        </p:spPr>
        <p:txBody>
          <a:bodyPr vert="horz" lIns="91440" tIns="45720" rIns="91440" bIns="45720" rtlCol="0">
            <a:normAutofit/>
          </a:bodyPr>
          <a:lstStyle>
            <a:lvl1pPr marL="0" indent="0" algn="l" defTabSz="914400" rtl="0" eaLnBrk="1" latinLnBrk="0" hangingPunct="1">
              <a:lnSpc>
                <a:spcPts val="2200"/>
              </a:lnSpc>
              <a:spcBef>
                <a:spcPts val="1000"/>
              </a:spcBef>
              <a:buFont typeface="Arial" panose="020B0604020202020204" pitchFamily="34" charset="0"/>
              <a:buNone/>
              <a:defRPr sz="1400" kern="1200">
                <a:solidFill>
                  <a:srgbClr val="777777"/>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ES" sz="2400" dirty="0">
                <a:solidFill>
                  <a:srgbClr val="727272"/>
                </a:solidFill>
                <a:latin typeface="Raleway" pitchFamily="2" charset="0"/>
              </a:rPr>
              <a:t>“Contribuir al </a:t>
            </a:r>
            <a:r>
              <a:rPr lang="es-ES" sz="2400" b="1" dirty="0">
                <a:solidFill>
                  <a:srgbClr val="727272"/>
                </a:solidFill>
                <a:latin typeface="Raleway" pitchFamily="2" charset="0"/>
              </a:rPr>
              <a:t>cuidado y restablecimiento de la salud </a:t>
            </a:r>
            <a:r>
              <a:rPr lang="es-ES" sz="2400" dirty="0">
                <a:solidFill>
                  <a:srgbClr val="727272"/>
                </a:solidFill>
                <a:latin typeface="Raleway" pitchFamily="2" charset="0"/>
              </a:rPr>
              <a:t>elaborando productos farmacéuticos de óptima calidad”.</a:t>
            </a:r>
            <a:endParaRPr lang="es-PE" sz="2400" dirty="0"/>
          </a:p>
        </p:txBody>
      </p:sp>
      <p:pic>
        <p:nvPicPr>
          <p:cNvPr id="7" name="Imagen 6" descr="Forma&#10;&#10;Descripción generada automáticamente con confianza baja">
            <a:extLst>
              <a:ext uri="{FF2B5EF4-FFF2-40B4-BE49-F238E27FC236}">
                <a16:creationId xmlns:a16="http://schemas.microsoft.com/office/drawing/2014/main" id="{FAAA6F2F-52CF-0715-2F60-157D4089839B}"/>
              </a:ext>
            </a:extLst>
          </p:cNvPr>
          <p:cNvPicPr>
            <a:picLocks noChangeAspect="1"/>
          </p:cNvPicPr>
          <p:nvPr/>
        </p:nvPicPr>
        <p:blipFill>
          <a:blip r:embed="rId2"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rot="161433">
            <a:off x="1059613" y="5887970"/>
            <a:ext cx="676342" cy="676342"/>
          </a:xfrm>
          <a:prstGeom prst="rect">
            <a:avLst/>
          </a:prstGeom>
        </p:spPr>
      </p:pic>
      <p:pic>
        <p:nvPicPr>
          <p:cNvPr id="8" name="Imagen 7" descr="Una botella de plástico&#10;&#10;Descripción generada automáticamente con confianza baja">
            <a:extLst>
              <a:ext uri="{FF2B5EF4-FFF2-40B4-BE49-F238E27FC236}">
                <a16:creationId xmlns:a16="http://schemas.microsoft.com/office/drawing/2014/main" id="{05092FC2-6138-9B23-3FB9-BDB53A0F58C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87042" y="3524227"/>
            <a:ext cx="3040085" cy="3040085"/>
          </a:xfrm>
          <a:prstGeom prst="rect">
            <a:avLst/>
          </a:prstGeom>
        </p:spPr>
      </p:pic>
      <p:pic>
        <p:nvPicPr>
          <p:cNvPr id="10" name="Imagen 9" descr="Logotipo, nombre de la empresa&#10;&#10;Descripción generada automáticamente">
            <a:extLst>
              <a:ext uri="{FF2B5EF4-FFF2-40B4-BE49-F238E27FC236}">
                <a16:creationId xmlns:a16="http://schemas.microsoft.com/office/drawing/2014/main" id="{22B1FC8C-7DAE-9C17-9CF6-752E9F03AC6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5291" y="279157"/>
            <a:ext cx="1299957" cy="1299957"/>
          </a:xfrm>
          <a:prstGeom prst="rect">
            <a:avLst/>
          </a:prstGeom>
        </p:spPr>
      </p:pic>
    </p:spTree>
    <p:extLst>
      <p:ext uri="{BB962C8B-B14F-4D97-AF65-F5344CB8AC3E}">
        <p14:creationId xmlns:p14="http://schemas.microsoft.com/office/powerpoint/2010/main" val="60036095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D7C5280-E21C-B212-B19B-AD00481655FB}"/>
              </a:ext>
            </a:extLst>
          </p:cNvPr>
          <p:cNvSpPr>
            <a:spLocks noGrp="1"/>
          </p:cNvSpPr>
          <p:nvPr>
            <p:ph type="ctrTitle"/>
          </p:nvPr>
        </p:nvSpPr>
        <p:spPr>
          <a:xfrm>
            <a:off x="7018020" y="3934051"/>
            <a:ext cx="4526280" cy="1017270"/>
          </a:xfrm>
        </p:spPr>
        <p:txBody>
          <a:bodyPr>
            <a:normAutofit/>
          </a:bodyPr>
          <a:lstStyle/>
          <a:p>
            <a:pPr algn="ctr"/>
            <a:r>
              <a:rPr lang="es-ES" sz="4800" b="1" dirty="0"/>
              <a:t>BIENVENIDOS</a:t>
            </a:r>
            <a:endParaRPr lang="es-PE" sz="4800" b="1" dirty="0"/>
          </a:p>
        </p:txBody>
      </p:sp>
      <p:grpSp>
        <p:nvGrpSpPr>
          <p:cNvPr id="4" name="Grupo 3">
            <a:extLst>
              <a:ext uri="{FF2B5EF4-FFF2-40B4-BE49-F238E27FC236}">
                <a16:creationId xmlns:a16="http://schemas.microsoft.com/office/drawing/2014/main" id="{BB13363A-1371-9E98-2D27-6750F221B20A}"/>
              </a:ext>
            </a:extLst>
          </p:cNvPr>
          <p:cNvGrpSpPr/>
          <p:nvPr/>
        </p:nvGrpSpPr>
        <p:grpSpPr>
          <a:xfrm>
            <a:off x="228598" y="456618"/>
            <a:ext cx="852492" cy="5944764"/>
            <a:chOff x="228598" y="456618"/>
            <a:chExt cx="852492" cy="5944764"/>
          </a:xfrm>
        </p:grpSpPr>
        <p:pic>
          <p:nvPicPr>
            <p:cNvPr id="5" name="Imagen 4" descr="Logotipo, nombre de la empresa&#10;&#10;Descripción generada automáticamente">
              <a:extLst>
                <a:ext uri="{FF2B5EF4-FFF2-40B4-BE49-F238E27FC236}">
                  <a16:creationId xmlns:a16="http://schemas.microsoft.com/office/drawing/2014/main" id="{2615C0BF-D809-4309-5784-FAB5D95199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598" y="456618"/>
              <a:ext cx="852492" cy="852492"/>
            </a:xfrm>
            <a:prstGeom prst="rect">
              <a:avLst/>
            </a:prstGeom>
          </p:spPr>
        </p:pic>
        <p:sp>
          <p:nvSpPr>
            <p:cNvPr id="6" name="Marcador de pie de página 3">
              <a:extLst>
                <a:ext uri="{FF2B5EF4-FFF2-40B4-BE49-F238E27FC236}">
                  <a16:creationId xmlns:a16="http://schemas.microsoft.com/office/drawing/2014/main" id="{0121AE54-796E-E18F-7D6A-9B17DE81B8FE}"/>
                </a:ext>
              </a:extLst>
            </p:cNvPr>
            <p:cNvSpPr txBox="1">
              <a:spLocks/>
            </p:cNvSpPr>
            <p:nvPr/>
          </p:nvSpPr>
          <p:spPr>
            <a:xfrm rot="16200000">
              <a:off x="-158127" y="5396804"/>
              <a:ext cx="1644030" cy="365125"/>
            </a:xfrm>
            <a:prstGeom prst="rect">
              <a:avLst/>
            </a:prstGeom>
          </p:spPr>
          <p:txBody>
            <a:bodyPr rtlCol="0"/>
            <a:lstStyle>
              <a:defPPr rtl="0">
                <a:defRPr lang="es-ES"/>
              </a:defPPr>
              <a:lvl1pPr marL="0" algn="l" defTabSz="914400" rtl="0" eaLnBrk="1" latinLnBrk="0" hangingPunct="1">
                <a:defRPr sz="1200" kern="1200">
                  <a:solidFill>
                    <a:srgbClr val="77777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dirty="0"/>
                <a:t>www.</a:t>
              </a:r>
              <a:r>
                <a:rPr lang="es-ES" dirty="0">
                  <a:latin typeface="Open Sans bold" panose="020B0806030504020204" pitchFamily="34" charset="0"/>
                  <a:ea typeface="Open Sans bold" panose="020B0806030504020204" pitchFamily="34" charset="0"/>
                  <a:cs typeface="Open Sans bold" panose="020B0806030504020204" pitchFamily="34" charset="0"/>
                </a:rPr>
                <a:t>acfarma</a:t>
              </a:r>
              <a:r>
                <a:rPr lang="es-ES" dirty="0"/>
                <a:t>.com</a:t>
              </a:r>
            </a:p>
          </p:txBody>
        </p:sp>
      </p:grpSp>
    </p:spTree>
    <p:extLst>
      <p:ext uri="{BB962C8B-B14F-4D97-AF65-F5344CB8AC3E}">
        <p14:creationId xmlns:p14="http://schemas.microsoft.com/office/powerpoint/2010/main" val="4927199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3A66B8-45EF-A9FA-4646-D9C1CF8848B3}"/>
              </a:ext>
            </a:extLst>
          </p:cNvPr>
          <p:cNvSpPr>
            <a:spLocks noGrp="1"/>
          </p:cNvSpPr>
          <p:nvPr>
            <p:ph type="title"/>
          </p:nvPr>
        </p:nvSpPr>
        <p:spPr/>
        <p:txBody>
          <a:bodyPr/>
          <a:lstStyle/>
          <a:p>
            <a:r>
              <a:rPr lang="es-ES" b="1" dirty="0"/>
              <a:t>Visión</a:t>
            </a:r>
            <a:endParaRPr lang="es-PE" b="1" dirty="0"/>
          </a:p>
        </p:txBody>
      </p:sp>
      <p:sp>
        <p:nvSpPr>
          <p:cNvPr id="3" name="Marcador de contenido 2">
            <a:extLst>
              <a:ext uri="{FF2B5EF4-FFF2-40B4-BE49-F238E27FC236}">
                <a16:creationId xmlns:a16="http://schemas.microsoft.com/office/drawing/2014/main" id="{DBAF05D5-185D-6177-C1C5-BA4C107B87C7}"/>
              </a:ext>
            </a:extLst>
          </p:cNvPr>
          <p:cNvSpPr>
            <a:spLocks noGrp="1"/>
          </p:cNvSpPr>
          <p:nvPr>
            <p:ph idx="1"/>
          </p:nvPr>
        </p:nvSpPr>
        <p:spPr>
          <a:xfrm>
            <a:off x="1092452" y="2938150"/>
            <a:ext cx="4736848" cy="2463801"/>
          </a:xfrm>
        </p:spPr>
        <p:txBody>
          <a:bodyPr>
            <a:normAutofit fontScale="92500"/>
          </a:bodyPr>
          <a:lstStyle/>
          <a:p>
            <a:pPr algn="just"/>
            <a:r>
              <a:rPr lang="es-ES" sz="1900" b="0" i="0" dirty="0">
                <a:solidFill>
                  <a:srgbClr val="727272"/>
                </a:solidFill>
                <a:effectLst/>
                <a:latin typeface="Raleway" pitchFamily="2" charset="0"/>
              </a:rPr>
              <a:t>“Ser reconocidos por los profesionales de la salud y las personas en general como una organización que elabora </a:t>
            </a:r>
            <a:r>
              <a:rPr lang="es-ES" sz="1900" b="1" i="0" dirty="0">
                <a:solidFill>
                  <a:srgbClr val="727272"/>
                </a:solidFill>
                <a:effectLst/>
                <a:latin typeface="Raleway" pitchFamily="2" charset="0"/>
              </a:rPr>
              <a:t>productos farmacéuticos de alta calidad</a:t>
            </a:r>
            <a:r>
              <a:rPr lang="es-ES" sz="1900" b="0" i="0" dirty="0">
                <a:solidFill>
                  <a:srgbClr val="727272"/>
                </a:solidFill>
                <a:effectLst/>
                <a:latin typeface="Raleway" pitchFamily="2" charset="0"/>
              </a:rPr>
              <a:t>, basándose en un equipo humano con sólidos valores éticos e innovación tecnológica, con compromiso social, llegando a ser líderes en el país y la región”.</a:t>
            </a:r>
            <a:endParaRPr lang="es-PE" sz="1900" dirty="0"/>
          </a:p>
          <a:p>
            <a:endParaRPr lang="es-PE" dirty="0"/>
          </a:p>
        </p:txBody>
      </p:sp>
      <p:pic>
        <p:nvPicPr>
          <p:cNvPr id="4" name="Imagen 3" descr="Forma&#10;&#10;Descripción generada automáticamente con confianza baja">
            <a:extLst>
              <a:ext uri="{FF2B5EF4-FFF2-40B4-BE49-F238E27FC236}">
                <a16:creationId xmlns:a16="http://schemas.microsoft.com/office/drawing/2014/main" id="{896ED576-EABE-3742-895B-DA6232C1873E}"/>
              </a:ext>
            </a:extLst>
          </p:cNvPr>
          <p:cNvPicPr>
            <a:picLocks noChangeAspect="1"/>
          </p:cNvPicPr>
          <p:nvPr/>
        </p:nvPicPr>
        <p:blipFill>
          <a:blip r:embed="rId2"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1059613" y="5887970"/>
            <a:ext cx="676342" cy="676342"/>
          </a:xfrm>
          <a:prstGeom prst="rect">
            <a:avLst/>
          </a:prstGeom>
        </p:spPr>
      </p:pic>
      <p:pic>
        <p:nvPicPr>
          <p:cNvPr id="5" name="Imagen 4" descr="Logotipo, nombre de la empresa&#10;&#10;Descripción generada automáticamente">
            <a:extLst>
              <a:ext uri="{FF2B5EF4-FFF2-40B4-BE49-F238E27FC236}">
                <a16:creationId xmlns:a16="http://schemas.microsoft.com/office/drawing/2014/main" id="{5679E3B5-EA89-48DB-8BF2-0EF85348CF6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5291" y="279157"/>
            <a:ext cx="1299957" cy="1299957"/>
          </a:xfrm>
          <a:prstGeom prst="rect">
            <a:avLst/>
          </a:prstGeom>
        </p:spPr>
      </p:pic>
    </p:spTree>
    <p:extLst>
      <p:ext uri="{BB962C8B-B14F-4D97-AF65-F5344CB8AC3E}">
        <p14:creationId xmlns:p14="http://schemas.microsoft.com/office/powerpoint/2010/main" val="31377751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1E58C7F2-E7A0-65CA-8B8B-393A4F3B91C4}"/>
              </a:ext>
            </a:extLst>
          </p:cNvPr>
          <p:cNvSpPr>
            <a:spLocks noGrp="1"/>
          </p:cNvSpPr>
          <p:nvPr>
            <p:ph idx="1"/>
          </p:nvPr>
        </p:nvSpPr>
        <p:spPr>
          <a:xfrm>
            <a:off x="7622745" y="2335664"/>
            <a:ext cx="3712475" cy="975657"/>
          </a:xfrm>
        </p:spPr>
        <p:txBody>
          <a:bodyPr/>
          <a:lstStyle/>
          <a:p>
            <a:pPr algn="just"/>
            <a:r>
              <a:rPr lang="es-ES" sz="1400" b="1" dirty="0"/>
              <a:t>Nos esforzamos para actuar siempre haciendo lo correcto, cada acción que tomamos siempre busca asegurar el cumplimiento de las normas y estar de acuerdo con los estándares más altos de ética y de calidad, sin excepción alguna.</a:t>
            </a:r>
            <a:endParaRPr lang="es-PE" sz="1400" b="1" dirty="0"/>
          </a:p>
        </p:txBody>
      </p:sp>
      <p:sp>
        <p:nvSpPr>
          <p:cNvPr id="3" name="Marcador de contenido 2">
            <a:extLst>
              <a:ext uri="{FF2B5EF4-FFF2-40B4-BE49-F238E27FC236}">
                <a16:creationId xmlns:a16="http://schemas.microsoft.com/office/drawing/2014/main" id="{0A5D3BA3-7C00-D35F-AE92-79235E46A6D6}"/>
              </a:ext>
            </a:extLst>
          </p:cNvPr>
          <p:cNvSpPr>
            <a:spLocks noGrp="1"/>
          </p:cNvSpPr>
          <p:nvPr>
            <p:ph idx="22"/>
          </p:nvPr>
        </p:nvSpPr>
        <p:spPr>
          <a:xfrm>
            <a:off x="1957819" y="2431376"/>
            <a:ext cx="3897512" cy="975657"/>
          </a:xfrm>
        </p:spPr>
        <p:txBody>
          <a:bodyPr/>
          <a:lstStyle/>
          <a:p>
            <a:pPr algn="just"/>
            <a:r>
              <a:rPr lang="es-PE" sz="1400" b="1" dirty="0"/>
              <a:t>Colaboramos y cooperamos con nuestros colegas. Contribuimos a lograr un ambiente de trabajo cordial.</a:t>
            </a:r>
          </a:p>
        </p:txBody>
      </p:sp>
      <p:sp>
        <p:nvSpPr>
          <p:cNvPr id="4" name="Marcador de contenido 3">
            <a:extLst>
              <a:ext uri="{FF2B5EF4-FFF2-40B4-BE49-F238E27FC236}">
                <a16:creationId xmlns:a16="http://schemas.microsoft.com/office/drawing/2014/main" id="{62961BF2-65DD-C8DB-6B15-B19D1537AC7A}"/>
              </a:ext>
            </a:extLst>
          </p:cNvPr>
          <p:cNvSpPr>
            <a:spLocks noGrp="1"/>
          </p:cNvSpPr>
          <p:nvPr>
            <p:ph idx="23"/>
          </p:nvPr>
        </p:nvSpPr>
        <p:spPr>
          <a:xfrm>
            <a:off x="7591795" y="4338532"/>
            <a:ext cx="3712475" cy="975657"/>
          </a:xfrm>
        </p:spPr>
        <p:txBody>
          <a:bodyPr/>
          <a:lstStyle/>
          <a:p>
            <a:pPr algn="just"/>
            <a:r>
              <a:rPr lang="es-ES" sz="1400" b="1" dirty="0"/>
              <a:t>Nos comprometemos siempre a mejorar continuamente con el fin de responder a las expectativas cada vez más altas de nuestros pacientes, clientes, y socios de negocio, superando los niveles de calidad y siendo líderes en nuestra industria, procurando la salud y bienestar de las personas.</a:t>
            </a:r>
          </a:p>
        </p:txBody>
      </p:sp>
      <p:sp>
        <p:nvSpPr>
          <p:cNvPr id="5" name="Marcador de contenido 4">
            <a:extLst>
              <a:ext uri="{FF2B5EF4-FFF2-40B4-BE49-F238E27FC236}">
                <a16:creationId xmlns:a16="http://schemas.microsoft.com/office/drawing/2014/main" id="{55CDEA66-2E1F-C624-4D6A-772E92B457BE}"/>
              </a:ext>
            </a:extLst>
          </p:cNvPr>
          <p:cNvSpPr>
            <a:spLocks noGrp="1"/>
          </p:cNvSpPr>
          <p:nvPr>
            <p:ph idx="21"/>
          </p:nvPr>
        </p:nvSpPr>
        <p:spPr>
          <a:xfrm>
            <a:off x="1957819" y="4496622"/>
            <a:ext cx="3897512" cy="975657"/>
          </a:xfrm>
        </p:spPr>
        <p:txBody>
          <a:bodyPr/>
          <a:lstStyle/>
          <a:p>
            <a:pPr algn="just"/>
            <a:r>
              <a:rPr lang="es-PE" sz="1400" b="1" dirty="0"/>
              <a:t>Valoramos sinceramente las ideas y experiencia de los Demás, así como las contribuciones de quienes tienen diferente punto de vista. </a:t>
            </a:r>
          </a:p>
        </p:txBody>
      </p:sp>
      <p:pic>
        <p:nvPicPr>
          <p:cNvPr id="7" name="Imagen 6" descr="Icono&#10;&#10;Descripción generada automáticamente">
            <a:extLst>
              <a:ext uri="{FF2B5EF4-FFF2-40B4-BE49-F238E27FC236}">
                <a16:creationId xmlns:a16="http://schemas.microsoft.com/office/drawing/2014/main" id="{931BB708-928C-1481-E5FB-599738868C7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07238" y="2289433"/>
            <a:ext cx="863600" cy="863600"/>
          </a:xfrm>
          <a:prstGeom prst="rect">
            <a:avLst/>
          </a:prstGeom>
          <a:effectLst>
            <a:reflection blurRad="6350" stA="45000" endPos="26000" dist="50800" dir="5400000" sy="-100000" algn="bl" rotWithShape="0"/>
          </a:effectLst>
        </p:spPr>
      </p:pic>
      <p:pic>
        <p:nvPicPr>
          <p:cNvPr id="8" name="Imagen 7" descr="Forma, Icono&#10;&#10;Descripción generada automáticamente">
            <a:extLst>
              <a:ext uri="{FF2B5EF4-FFF2-40B4-BE49-F238E27FC236}">
                <a16:creationId xmlns:a16="http://schemas.microsoft.com/office/drawing/2014/main" id="{1B1BE6A0-FA23-6502-A552-73384E79A9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0227" y="4394561"/>
            <a:ext cx="863600" cy="863600"/>
          </a:xfrm>
          <a:prstGeom prst="rect">
            <a:avLst/>
          </a:prstGeom>
          <a:effectLst>
            <a:reflection blurRad="6350" stA="45000" endPos="26000" dist="50800" dir="5400000" sy="-100000" algn="bl" rotWithShape="0"/>
          </a:effectLst>
        </p:spPr>
      </p:pic>
      <p:pic>
        <p:nvPicPr>
          <p:cNvPr id="9" name="Imagen 8" descr="Icono&#10;&#10;Descripción generada automáticamente">
            <a:extLst>
              <a:ext uri="{FF2B5EF4-FFF2-40B4-BE49-F238E27FC236}">
                <a16:creationId xmlns:a16="http://schemas.microsoft.com/office/drawing/2014/main" id="{1076F78F-DE31-3441-D0CB-D47E681482A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0228" y="2382386"/>
            <a:ext cx="863600" cy="863600"/>
          </a:xfrm>
          <a:prstGeom prst="rect">
            <a:avLst/>
          </a:prstGeom>
          <a:effectLst>
            <a:reflection blurRad="6350" stA="45000" endPos="26000" dist="50800" dir="5400000" sy="-100000" algn="bl" rotWithShape="0"/>
          </a:effectLst>
        </p:spPr>
      </p:pic>
      <p:pic>
        <p:nvPicPr>
          <p:cNvPr id="10" name="Imagen 9" descr="Icono&#10;&#10;Descripción generada automáticamente">
            <a:extLst>
              <a:ext uri="{FF2B5EF4-FFF2-40B4-BE49-F238E27FC236}">
                <a16:creationId xmlns:a16="http://schemas.microsoft.com/office/drawing/2014/main" id="{A535C831-D28C-3803-77D6-C9894309AF5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07238" y="4394561"/>
            <a:ext cx="863600" cy="863600"/>
          </a:xfrm>
          <a:prstGeom prst="rect">
            <a:avLst/>
          </a:prstGeom>
          <a:effectLst>
            <a:reflection blurRad="6350" stA="45000" endPos="26000" dist="50800" dir="5400000" sy="-100000" algn="bl" rotWithShape="0"/>
          </a:effectLst>
        </p:spPr>
      </p:pic>
      <p:sp>
        <p:nvSpPr>
          <p:cNvPr id="11" name="Marcador de contenido 2">
            <a:extLst>
              <a:ext uri="{FF2B5EF4-FFF2-40B4-BE49-F238E27FC236}">
                <a16:creationId xmlns:a16="http://schemas.microsoft.com/office/drawing/2014/main" id="{7BACE031-E3FD-DA8F-AEF5-46AAB5336A70}"/>
              </a:ext>
            </a:extLst>
          </p:cNvPr>
          <p:cNvSpPr txBox="1">
            <a:spLocks/>
          </p:cNvSpPr>
          <p:nvPr/>
        </p:nvSpPr>
        <p:spPr>
          <a:xfrm>
            <a:off x="6115229" y="3325953"/>
            <a:ext cx="1495795" cy="316384"/>
          </a:xfrm>
          <a:prstGeom prst="rect">
            <a:avLst/>
          </a:prstGeom>
        </p:spPr>
        <p:txBody>
          <a:bodyPr vert="horz" lIns="91440" tIns="45720" rIns="91440" bIns="45720" rtlCol="0">
            <a:noAutofit/>
          </a:bodyPr>
          <a:lstStyle>
            <a:lvl1pPr marL="0" indent="0" algn="l" defTabSz="914400" rtl="0" eaLnBrk="1" latinLnBrk="0" hangingPunct="1">
              <a:lnSpc>
                <a:spcPts val="2200"/>
              </a:lnSpc>
              <a:spcBef>
                <a:spcPts val="1000"/>
              </a:spcBef>
              <a:buFont typeface="Arial" panose="020B0604020202020204" pitchFamily="34" charset="0"/>
              <a:buNone/>
              <a:defRPr sz="1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b="1" dirty="0"/>
              <a:t>Integridad</a:t>
            </a:r>
            <a:endParaRPr lang="es-PE" b="1" dirty="0"/>
          </a:p>
        </p:txBody>
      </p:sp>
      <p:sp>
        <p:nvSpPr>
          <p:cNvPr id="12" name="Marcador de contenido 3">
            <a:extLst>
              <a:ext uri="{FF2B5EF4-FFF2-40B4-BE49-F238E27FC236}">
                <a16:creationId xmlns:a16="http://schemas.microsoft.com/office/drawing/2014/main" id="{5FAD8501-2255-C305-BBFA-E78E414E39E9}"/>
              </a:ext>
            </a:extLst>
          </p:cNvPr>
          <p:cNvSpPr txBox="1">
            <a:spLocks/>
          </p:cNvSpPr>
          <p:nvPr/>
        </p:nvSpPr>
        <p:spPr>
          <a:xfrm>
            <a:off x="464130" y="3418904"/>
            <a:ext cx="1495795" cy="662027"/>
          </a:xfrm>
          <a:prstGeom prst="rect">
            <a:avLst/>
          </a:prstGeom>
        </p:spPr>
        <p:txBody>
          <a:bodyPr vert="horz" lIns="91440" tIns="45720" rIns="91440" bIns="45720" rtlCol="0">
            <a:noAutofit/>
          </a:bodyPr>
          <a:lstStyle>
            <a:lvl1pPr marL="0" indent="0" algn="l" defTabSz="914400" rtl="0" eaLnBrk="1" latinLnBrk="0" hangingPunct="1">
              <a:lnSpc>
                <a:spcPts val="2200"/>
              </a:lnSpc>
              <a:spcBef>
                <a:spcPts val="1000"/>
              </a:spcBef>
              <a:buFont typeface="Arial" panose="020B0604020202020204" pitchFamily="34" charset="0"/>
              <a:buNone/>
              <a:defRPr sz="1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ES" b="1" dirty="0"/>
              <a:t>Trabajo en Equipo</a:t>
            </a:r>
            <a:endParaRPr lang="es-PE" b="1" dirty="0"/>
          </a:p>
        </p:txBody>
      </p:sp>
      <p:sp>
        <p:nvSpPr>
          <p:cNvPr id="13" name="Marcador de contenido 4">
            <a:extLst>
              <a:ext uri="{FF2B5EF4-FFF2-40B4-BE49-F238E27FC236}">
                <a16:creationId xmlns:a16="http://schemas.microsoft.com/office/drawing/2014/main" id="{31029231-9E17-CC96-473C-A46E658C0F68}"/>
              </a:ext>
            </a:extLst>
          </p:cNvPr>
          <p:cNvSpPr txBox="1">
            <a:spLocks/>
          </p:cNvSpPr>
          <p:nvPr/>
        </p:nvSpPr>
        <p:spPr>
          <a:xfrm>
            <a:off x="6096000" y="5431080"/>
            <a:ext cx="1495795" cy="316385"/>
          </a:xfrm>
          <a:prstGeom prst="rect">
            <a:avLst/>
          </a:prstGeom>
        </p:spPr>
        <p:txBody>
          <a:bodyPr vert="horz" lIns="91440" tIns="45720" rIns="91440" bIns="45720" rtlCol="0">
            <a:noAutofit/>
          </a:bodyPr>
          <a:lstStyle>
            <a:lvl1pPr marL="0" indent="0" algn="l" defTabSz="914400" rtl="0" eaLnBrk="1" latinLnBrk="0" hangingPunct="1">
              <a:lnSpc>
                <a:spcPts val="2200"/>
              </a:lnSpc>
              <a:spcBef>
                <a:spcPts val="1000"/>
              </a:spcBef>
              <a:buFont typeface="Arial" panose="020B0604020202020204" pitchFamily="34" charset="0"/>
              <a:buNone/>
              <a:defRPr sz="1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b="1" dirty="0"/>
              <a:t>Excelencia</a:t>
            </a:r>
            <a:endParaRPr lang="es-PE" b="1" dirty="0"/>
          </a:p>
        </p:txBody>
      </p:sp>
      <p:sp>
        <p:nvSpPr>
          <p:cNvPr id="14" name="Marcador de contenido 5">
            <a:extLst>
              <a:ext uri="{FF2B5EF4-FFF2-40B4-BE49-F238E27FC236}">
                <a16:creationId xmlns:a16="http://schemas.microsoft.com/office/drawing/2014/main" id="{7015DBA1-55B3-8CE5-6CD4-68886F90FCAA}"/>
              </a:ext>
            </a:extLst>
          </p:cNvPr>
          <p:cNvSpPr txBox="1">
            <a:spLocks/>
          </p:cNvSpPr>
          <p:nvPr/>
        </p:nvSpPr>
        <p:spPr>
          <a:xfrm>
            <a:off x="695920" y="5431080"/>
            <a:ext cx="1040036" cy="407825"/>
          </a:xfrm>
          <a:prstGeom prst="rect">
            <a:avLst/>
          </a:prstGeom>
        </p:spPr>
        <p:txBody>
          <a:bodyPr vert="horz" lIns="91440" tIns="45720" rIns="91440" bIns="45720" rtlCol="0">
            <a:noAutofit/>
          </a:bodyPr>
          <a:lstStyle>
            <a:lvl1pPr marL="0" indent="0" algn="l" defTabSz="914400" rtl="0" eaLnBrk="1" latinLnBrk="0" hangingPunct="1">
              <a:lnSpc>
                <a:spcPts val="2200"/>
              </a:lnSpc>
              <a:spcBef>
                <a:spcPts val="1000"/>
              </a:spcBef>
              <a:buFont typeface="Arial" panose="020B0604020202020204" pitchFamily="34" charset="0"/>
              <a:buNone/>
              <a:defRPr sz="1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b="1" dirty="0"/>
              <a:t>Respeto</a:t>
            </a:r>
            <a:endParaRPr lang="es-PE" b="1" dirty="0"/>
          </a:p>
        </p:txBody>
      </p:sp>
      <p:sp>
        <p:nvSpPr>
          <p:cNvPr id="15" name="Título 6">
            <a:extLst>
              <a:ext uri="{FF2B5EF4-FFF2-40B4-BE49-F238E27FC236}">
                <a16:creationId xmlns:a16="http://schemas.microsoft.com/office/drawing/2014/main" id="{EF10E533-9C40-4153-25F1-3FD67E25E2E1}"/>
              </a:ext>
            </a:extLst>
          </p:cNvPr>
          <p:cNvSpPr txBox="1">
            <a:spLocks/>
          </p:cNvSpPr>
          <p:nvPr/>
        </p:nvSpPr>
        <p:spPr>
          <a:xfrm>
            <a:off x="0" y="920180"/>
            <a:ext cx="12192000" cy="9756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8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es-ES" b="1" dirty="0"/>
              <a:t>Valores</a:t>
            </a:r>
            <a:endParaRPr lang="es-PE" b="1" dirty="0"/>
          </a:p>
        </p:txBody>
      </p:sp>
      <p:pic>
        <p:nvPicPr>
          <p:cNvPr id="16" name="Imagen 15" descr="Texto&#10;&#10;Descripción generada automáticamente con confianza media">
            <a:extLst>
              <a:ext uri="{FF2B5EF4-FFF2-40B4-BE49-F238E27FC236}">
                <a16:creationId xmlns:a16="http://schemas.microsoft.com/office/drawing/2014/main" id="{B9CAD55A-A2E7-BD17-1887-84F569E2EFC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8306" y="323697"/>
            <a:ext cx="2813600" cy="596483"/>
          </a:xfrm>
          <a:prstGeom prst="rect">
            <a:avLst/>
          </a:prstGeom>
        </p:spPr>
      </p:pic>
      <p:pic>
        <p:nvPicPr>
          <p:cNvPr id="17" name="Imagen 16" descr="Forma&#10;&#10;Descripción generada automáticamente con confianza baja">
            <a:extLst>
              <a:ext uri="{FF2B5EF4-FFF2-40B4-BE49-F238E27FC236}">
                <a16:creationId xmlns:a16="http://schemas.microsoft.com/office/drawing/2014/main" id="{7CB2644E-B777-4B08-9613-FCA3B8CBB88E}"/>
              </a:ext>
            </a:extLst>
          </p:cNvPr>
          <p:cNvPicPr>
            <a:picLocks noChangeAspect="1"/>
          </p:cNvPicPr>
          <p:nvPr/>
        </p:nvPicPr>
        <p:blipFill>
          <a:blip r:embed="rId7" cstate="screen">
            <a:lum bright="70000" contrast="-70000"/>
            <a:extLst>
              <a:ext uri="{28A0092B-C50C-407E-A947-70E740481C1C}">
                <a14:useLocalDpi xmlns:a14="http://schemas.microsoft.com/office/drawing/2010/main"/>
              </a:ext>
            </a:extLst>
          </a:blip>
          <a:stretch>
            <a:fillRect/>
          </a:stretch>
        </p:blipFill>
        <p:spPr>
          <a:xfrm>
            <a:off x="1059613" y="5887970"/>
            <a:ext cx="676342" cy="676342"/>
          </a:xfrm>
          <a:prstGeom prst="rect">
            <a:avLst/>
          </a:prstGeom>
        </p:spPr>
      </p:pic>
    </p:spTree>
    <p:extLst>
      <p:ext uri="{BB962C8B-B14F-4D97-AF65-F5344CB8AC3E}">
        <p14:creationId xmlns:p14="http://schemas.microsoft.com/office/powerpoint/2010/main" val="2123634970"/>
      </p:ext>
    </p:extLst>
  </p:cSld>
  <p:clrMapOvr>
    <a:masterClrMapping/>
  </p:clrMapOvr>
</p:sld>
</file>

<file path=ppt/theme/theme1.xml><?xml version="1.0" encoding="utf-8"?>
<a:theme xmlns:a="http://schemas.openxmlformats.org/drawingml/2006/main" name="AC FARMA">
  <a:themeElements>
    <a:clrScheme name="gama ac farma">
      <a:dk1>
        <a:srgbClr val="A73439"/>
      </a:dk1>
      <a:lt1>
        <a:srgbClr val="FFFFFF"/>
      </a:lt1>
      <a:dk2>
        <a:srgbClr val="861E2B"/>
      </a:dk2>
      <a:lt2>
        <a:srgbClr val="FFFFFF"/>
      </a:lt2>
      <a:accent1>
        <a:srgbClr val="88A1BA"/>
      </a:accent1>
      <a:accent2>
        <a:srgbClr val="89C4D5"/>
      </a:accent2>
      <a:accent3>
        <a:srgbClr val="4E8BA7"/>
      </a:accent3>
      <a:accent4>
        <a:srgbClr val="C1111D"/>
      </a:accent4>
      <a:accent5>
        <a:srgbClr val="D3717A"/>
      </a:accent5>
      <a:accent6>
        <a:srgbClr val="851F2C"/>
      </a:accent6>
      <a:hlink>
        <a:srgbClr val="1E8CFA"/>
      </a:hlink>
      <a:folHlink>
        <a:srgbClr val="BBCCDB"/>
      </a:folHlink>
    </a:clrScheme>
    <a:fontScheme name="Custom 119">
      <a:majorFont>
        <a:latin typeface="Tisa Offc Serif Pro"/>
        <a:ea typeface=""/>
        <a:cs typeface=""/>
      </a:majorFont>
      <a:minorFont>
        <a:latin typeface="Quire Sans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 FARMA" id="{B62D2ABC-5BF3-4B6F-86EE-4C539A82919E}" vid="{94032384-8990-4111-A6B5-3A7C5BB4703A}"/>
    </a:ext>
  </a:extLst>
</a:theme>
</file>

<file path=docProps/app.xml><?xml version="1.0" encoding="utf-8"?>
<Properties xmlns="http://schemas.openxmlformats.org/officeDocument/2006/extended-properties" xmlns:vt="http://schemas.openxmlformats.org/officeDocument/2006/docPropsVTypes">
  <Template>AC FARMA</Template>
  <TotalTime>6259</TotalTime>
  <Words>3294</Words>
  <Application>Microsoft Office PowerPoint</Application>
  <PresentationFormat>Panorámica</PresentationFormat>
  <Paragraphs>609</Paragraphs>
  <Slides>70</Slides>
  <Notes>0</Notes>
  <HiddenSlides>3</HiddenSlides>
  <MMClips>1</MMClips>
  <ScaleCrop>false</ScaleCrop>
  <HeadingPairs>
    <vt:vector size="6" baseType="variant">
      <vt:variant>
        <vt:lpstr>Fuentes usadas</vt:lpstr>
      </vt:variant>
      <vt:variant>
        <vt:i4>17</vt:i4>
      </vt:variant>
      <vt:variant>
        <vt:lpstr>Tema</vt:lpstr>
      </vt:variant>
      <vt:variant>
        <vt:i4>1</vt:i4>
      </vt:variant>
      <vt:variant>
        <vt:lpstr>Títulos de diapositiva</vt:lpstr>
      </vt:variant>
      <vt:variant>
        <vt:i4>70</vt:i4>
      </vt:variant>
    </vt:vector>
  </HeadingPairs>
  <TitlesOfParts>
    <vt:vector size="88" baseType="lpstr">
      <vt:lpstr>Aharoni</vt:lpstr>
      <vt:lpstr>Arial</vt:lpstr>
      <vt:lpstr>Arial</vt:lpstr>
      <vt:lpstr>Arimo</vt:lpstr>
      <vt:lpstr>Articulate Extrabold</vt:lpstr>
      <vt:lpstr>Calibri</vt:lpstr>
      <vt:lpstr>Montserrat Classic</vt:lpstr>
      <vt:lpstr>Montserrat Classic Bold</vt:lpstr>
      <vt:lpstr>Open Sans</vt:lpstr>
      <vt:lpstr>Open Sans bold</vt:lpstr>
      <vt:lpstr>Open Sans Light</vt:lpstr>
      <vt:lpstr>Open Sans Semibold</vt:lpstr>
      <vt:lpstr>Quire Sans Pro Light</vt:lpstr>
      <vt:lpstr>Raleway</vt:lpstr>
      <vt:lpstr>Sinkin Sans 300 Light</vt:lpstr>
      <vt:lpstr>Sinkin Sans 400 Regular</vt:lpstr>
      <vt:lpstr>Sinkin Sans 600 SemiBold</vt:lpstr>
      <vt:lpstr>AC FARMA</vt:lpstr>
      <vt:lpstr>Presentación de PowerPoint</vt:lpstr>
      <vt:lpstr>Agenda</vt:lpstr>
      <vt:lpstr>Presentación</vt:lpstr>
      <vt:lpstr>Historia</vt:lpstr>
      <vt:lpstr>Presentación de PowerPoint</vt:lpstr>
      <vt:lpstr>Presentación de PowerPoint</vt:lpstr>
      <vt:lpstr>Misión</vt:lpstr>
      <vt:lpstr>Visión</vt:lpstr>
      <vt:lpstr>Presentación de PowerPoint</vt:lpstr>
      <vt:lpstr>Presencia en otros países</vt:lpstr>
      <vt:lpstr>Certificaciones</vt:lpstr>
      <vt:lpstr>ORGANIGRAMA FUNCIONAL</vt:lpstr>
      <vt:lpstr>Presentación de PowerPoint</vt:lpstr>
      <vt:lpstr>Presentación de PowerPoint</vt:lpstr>
      <vt:lpstr>Presentación de PowerPoint</vt:lpstr>
      <vt:lpstr>LOCALES AC FARMA</vt:lpstr>
      <vt:lpstr>Presentación de PowerPoint</vt:lpstr>
      <vt:lpstr>Beneficios Empresariales</vt:lpstr>
      <vt:lpstr>Beneficios Empresariales</vt:lpstr>
      <vt:lpstr>Beneficios Empresariales</vt:lpstr>
      <vt:lpstr>FOTOCHECK</vt:lpstr>
      <vt:lpstr>Presentación de PowerPoint</vt:lpstr>
      <vt:lpstr>COMUNICACIÓN INTERNA</vt:lpstr>
      <vt:lpstr>Presentación de PowerPoint</vt:lpstr>
      <vt:lpstr>Presentación de PowerPoint</vt:lpstr>
      <vt:lpstr>EVENTOS</vt:lpstr>
      <vt:lpstr>Presentación de PowerPoint</vt:lpstr>
      <vt:lpstr>Presentación de PowerPoint</vt:lpstr>
      <vt:lpstr>Presentación de PowerPoint</vt:lpstr>
      <vt:lpstr>POLÍTICAS GENERALES</vt:lpstr>
      <vt:lpstr>Administración de Personal</vt:lpstr>
      <vt:lpstr>Capítulos Clave</vt:lpstr>
      <vt:lpstr>Presentación de PowerPoint</vt:lpstr>
      <vt:lpstr>Presentación de PowerPoint</vt:lpstr>
      <vt:lpstr>Prevención y sanción de Hostigamiento sexual</vt:lpstr>
      <vt:lpstr>Acto de connotación sexual o sexista sin consentimiento</vt:lpstr>
      <vt:lpstr>Presentación de PowerPoint</vt:lpstr>
      <vt:lpstr>Administración de Personal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Capacitación</vt:lpstr>
      <vt:lpstr>Presentación de PowerPoint</vt:lpstr>
      <vt:lpstr>Presentación de PowerPoint</vt:lpstr>
      <vt:lpstr>INTRANET EMPRESARIAL</vt:lpstr>
      <vt:lpstr>Presentación de PowerPoint</vt:lpstr>
      <vt:lpstr>Presentación de PowerPoint</vt:lpstr>
      <vt:lpstr>Evaluación de desempeño</vt:lpstr>
      <vt:lpstr>Presentación de PowerPoint</vt:lpstr>
      <vt:lpstr>Presentación de PowerPoint</vt:lpstr>
      <vt:lpstr>Presentación de PowerPoint</vt:lpstr>
      <vt:lpstr>BIENESTAR SOCIAL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BIENVENIDOS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Diego Covarrubias</dc:creator>
  <cp:lastModifiedBy>Diego Covarrubias</cp:lastModifiedBy>
  <cp:revision>116</cp:revision>
  <dcterms:created xsi:type="dcterms:W3CDTF">2022-10-19T21:39:29Z</dcterms:created>
  <dcterms:modified xsi:type="dcterms:W3CDTF">2023-10-16T12:22:59Z</dcterms:modified>
</cp:coreProperties>
</file>